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8"/>
  </p:notesMasterIdLst>
  <p:sldIdLst>
    <p:sldId id="529" r:id="rId2"/>
    <p:sldId id="530" r:id="rId3"/>
    <p:sldId id="531" r:id="rId4"/>
    <p:sldId id="532" r:id="rId5"/>
    <p:sldId id="533" r:id="rId6"/>
    <p:sldId id="534" r:id="rId7"/>
    <p:sldId id="560" r:id="rId8"/>
    <p:sldId id="543" r:id="rId9"/>
    <p:sldId id="579" r:id="rId10"/>
    <p:sldId id="536" r:id="rId11"/>
    <p:sldId id="550" r:id="rId12"/>
    <p:sldId id="551" r:id="rId13"/>
    <p:sldId id="552" r:id="rId14"/>
    <p:sldId id="553" r:id="rId15"/>
    <p:sldId id="561" r:id="rId16"/>
    <p:sldId id="537" r:id="rId17"/>
    <p:sldId id="544" r:id="rId18"/>
    <p:sldId id="554" r:id="rId19"/>
    <p:sldId id="577" r:id="rId20"/>
    <p:sldId id="562" r:id="rId21"/>
    <p:sldId id="535" r:id="rId22"/>
    <p:sldId id="570" r:id="rId23"/>
    <p:sldId id="573" r:id="rId24"/>
    <p:sldId id="571" r:id="rId25"/>
    <p:sldId id="563" r:id="rId26"/>
    <p:sldId id="539" r:id="rId27"/>
    <p:sldId id="542" r:id="rId28"/>
    <p:sldId id="545" r:id="rId29"/>
    <p:sldId id="555" r:id="rId30"/>
    <p:sldId id="564" r:id="rId31"/>
    <p:sldId id="546" r:id="rId32"/>
    <p:sldId id="547" r:id="rId33"/>
    <p:sldId id="578" r:id="rId34"/>
    <p:sldId id="576" r:id="rId35"/>
    <p:sldId id="565" r:id="rId36"/>
    <p:sldId id="541" r:id="rId37"/>
    <p:sldId id="549" r:id="rId38"/>
    <p:sldId id="566" r:id="rId39"/>
    <p:sldId id="538" r:id="rId40"/>
    <p:sldId id="567" r:id="rId41"/>
    <p:sldId id="575" r:id="rId42"/>
    <p:sldId id="556" r:id="rId43"/>
    <p:sldId id="572" r:id="rId44"/>
    <p:sldId id="569" r:id="rId45"/>
    <p:sldId id="558" r:id="rId46"/>
    <p:sldId id="559" r:id="rId47"/>
  </p:sldIdLst>
  <p:sldSz cx="6858000" cy="9144000" type="letter"/>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2880" userDrawn="1">
          <p15:clr>
            <a:srgbClr val="A4A3A4"/>
          </p15:clr>
        </p15:guide>
        <p15:guide id="2" pos="25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Termaat (btermaat)" initials="BT(" lastIdx="7" clrIdx="0"/>
  <p:cmAuthor id="7" name="Microsoft Office User" initials="Office [6]" lastIdx="1" clrIdx="7">
    <p:extLst/>
  </p:cmAuthor>
  <p:cmAuthor id="1" name="Elaine Sherwood" initials="ES" lastIdx="28" clrIdx="1"/>
  <p:cmAuthor id="2" name="Microsoft Office User" initials="Office" lastIdx="1" clrIdx="2">
    <p:extLst/>
  </p:cmAuthor>
  <p:cmAuthor id="3" name="Microsoft Office User" initials="Office [2]" lastIdx="1" clrIdx="3">
    <p:extLst/>
  </p:cmAuthor>
  <p:cmAuthor id="4" name="Microsoft Office User" initials="Office [3]" lastIdx="1" clrIdx="4">
    <p:extLst/>
  </p:cmAuthor>
  <p:cmAuthor id="5" name="Microsoft Office User" initials="Office [4]" lastIdx="1" clrIdx="5">
    <p:extLst/>
  </p:cmAuthor>
  <p:cmAuthor id="6" name="Microsoft Office User" initials="Office [5]" lastIdx="1" clrIdx="6">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C28D"/>
    <a:srgbClr val="70C38D"/>
    <a:srgbClr val="70AA8D"/>
    <a:srgbClr val="005073"/>
    <a:srgbClr val="81C669"/>
    <a:srgbClr val="9E0B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20" autoAdjust="0"/>
    <p:restoredTop sz="86324"/>
  </p:normalViewPr>
  <p:slideViewPr>
    <p:cSldViewPr snapToGrid="0" showGuides="1">
      <p:cViewPr varScale="1">
        <p:scale>
          <a:sx n="69" d="100"/>
          <a:sy n="69" d="100"/>
        </p:scale>
        <p:origin x="2628" y="66"/>
      </p:cViewPr>
      <p:guideLst>
        <p:guide orient="horz" pos="2880"/>
        <p:guide pos="252"/>
      </p:guideLst>
    </p:cSldViewPr>
  </p:slideViewPr>
  <p:outlineViewPr>
    <p:cViewPr>
      <p:scale>
        <a:sx n="33" d="100"/>
        <a:sy n="33" d="100"/>
      </p:scale>
      <p:origin x="0" y="-1888"/>
    </p:cViewPr>
  </p:outlineViewPr>
  <p:notesTextViewPr>
    <p:cViewPr>
      <p:scale>
        <a:sx n="1" d="1"/>
        <a:sy n="1" d="1"/>
      </p:scale>
      <p:origin x="0" y="0"/>
    </p:cViewPr>
  </p:notesTextViewPr>
  <p:sorterViewPr>
    <p:cViewPr>
      <p:scale>
        <a:sx n="142" d="100"/>
        <a:sy n="142" d="100"/>
      </p:scale>
      <p:origin x="0" y="-1877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fr-FR" smtClean="0"/>
              <a:t>05/05/2018</a:t>
            </a:fld>
            <a:endParaRPr lang="fr-FR"/>
          </a:p>
        </p:txBody>
      </p:sp>
      <p:sp>
        <p:nvSpPr>
          <p:cNvPr id="4" name="Slide Image Placeholder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Click to edit Master text styles</a:t>
            </a:r>
          </a:p>
          <a:p>
            <a:pPr lvl="1"/>
            <a:r>
              <a:rPr lang="fr-FR"/>
              <a:t>Second level</a:t>
            </a:r>
          </a:p>
          <a:p>
            <a:pPr lvl="2"/>
            <a:r>
              <a:rPr lang="fr-FR"/>
              <a:t>Third level</a:t>
            </a:r>
          </a:p>
          <a:p>
            <a:pPr lvl="3"/>
            <a:r>
              <a:rPr lang="fr-FR"/>
              <a:t>Fourth level</a:t>
            </a:r>
          </a:p>
          <a:p>
            <a:pPr lvl="4"/>
            <a:r>
              <a:rPr lang="fr-F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fr-FR" smtClean="0"/>
              <a:t>‹N°›</a:t>
            </a:fld>
            <a:endParaRPr lang="fr-FR"/>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43125" y="685800"/>
            <a:ext cx="2571750" cy="3429000"/>
          </a:xfrm>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fr-FR"/>
          </a:p>
        </p:txBody>
      </p:sp>
    </p:spTree>
    <p:extLst>
      <p:ext uri="{BB962C8B-B14F-4D97-AF65-F5344CB8AC3E}">
        <p14:creationId xmlns:p14="http://schemas.microsoft.com/office/powerpoint/2010/main" val="277715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10</a:t>
            </a:fld>
            <a:endParaRPr lang="fr-FR"/>
          </a:p>
        </p:txBody>
      </p:sp>
    </p:spTree>
    <p:extLst>
      <p:ext uri="{BB962C8B-B14F-4D97-AF65-F5344CB8AC3E}">
        <p14:creationId xmlns:p14="http://schemas.microsoft.com/office/powerpoint/2010/main" val="1071275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11</a:t>
            </a:fld>
            <a:endParaRPr lang="fr-FR"/>
          </a:p>
        </p:txBody>
      </p:sp>
    </p:spTree>
    <p:extLst>
      <p:ext uri="{BB962C8B-B14F-4D97-AF65-F5344CB8AC3E}">
        <p14:creationId xmlns:p14="http://schemas.microsoft.com/office/powerpoint/2010/main" val="5813433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fr-FR"/>
          </a:p>
        </p:txBody>
      </p:sp>
    </p:spTree>
    <p:extLst>
      <p:ext uri="{BB962C8B-B14F-4D97-AF65-F5344CB8AC3E}">
        <p14:creationId xmlns:p14="http://schemas.microsoft.com/office/powerpoint/2010/main" val="1560916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13</a:t>
            </a:fld>
            <a:endParaRPr lang="fr-FR"/>
          </a:p>
        </p:txBody>
      </p:sp>
    </p:spTree>
    <p:extLst>
      <p:ext uri="{BB962C8B-B14F-4D97-AF65-F5344CB8AC3E}">
        <p14:creationId xmlns:p14="http://schemas.microsoft.com/office/powerpoint/2010/main" val="32201398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14</a:t>
            </a:fld>
            <a:endParaRPr lang="fr-FR"/>
          </a:p>
        </p:txBody>
      </p:sp>
    </p:spTree>
    <p:extLst>
      <p:ext uri="{BB962C8B-B14F-4D97-AF65-F5344CB8AC3E}">
        <p14:creationId xmlns:p14="http://schemas.microsoft.com/office/powerpoint/2010/main" val="4090654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15</a:t>
            </a:fld>
            <a:endParaRPr lang="fr-FR"/>
          </a:p>
        </p:txBody>
      </p:sp>
    </p:spTree>
    <p:extLst>
      <p:ext uri="{BB962C8B-B14F-4D97-AF65-F5344CB8AC3E}">
        <p14:creationId xmlns:p14="http://schemas.microsoft.com/office/powerpoint/2010/main" val="2196336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16</a:t>
            </a:fld>
            <a:endParaRPr lang="fr-FR"/>
          </a:p>
        </p:txBody>
      </p:sp>
    </p:spTree>
    <p:extLst>
      <p:ext uri="{BB962C8B-B14F-4D97-AF65-F5344CB8AC3E}">
        <p14:creationId xmlns:p14="http://schemas.microsoft.com/office/powerpoint/2010/main" val="16758247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17</a:t>
            </a:fld>
            <a:endParaRPr lang="fr-FR"/>
          </a:p>
        </p:txBody>
      </p:sp>
    </p:spTree>
    <p:extLst>
      <p:ext uri="{BB962C8B-B14F-4D97-AF65-F5344CB8AC3E}">
        <p14:creationId xmlns:p14="http://schemas.microsoft.com/office/powerpoint/2010/main" val="1502302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18</a:t>
            </a:fld>
            <a:endParaRPr lang="fr-FR"/>
          </a:p>
        </p:txBody>
      </p:sp>
    </p:spTree>
    <p:extLst>
      <p:ext uri="{BB962C8B-B14F-4D97-AF65-F5344CB8AC3E}">
        <p14:creationId xmlns:p14="http://schemas.microsoft.com/office/powerpoint/2010/main" val="2862401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19</a:t>
            </a:fld>
            <a:endParaRPr lang="fr-FR"/>
          </a:p>
        </p:txBody>
      </p:sp>
    </p:spTree>
    <p:extLst>
      <p:ext uri="{BB962C8B-B14F-4D97-AF65-F5344CB8AC3E}">
        <p14:creationId xmlns:p14="http://schemas.microsoft.com/office/powerpoint/2010/main" val="2446440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2</a:t>
            </a:fld>
            <a:endParaRPr lang="fr-FR"/>
          </a:p>
        </p:txBody>
      </p:sp>
    </p:spTree>
    <p:extLst>
      <p:ext uri="{BB962C8B-B14F-4D97-AF65-F5344CB8AC3E}">
        <p14:creationId xmlns:p14="http://schemas.microsoft.com/office/powerpoint/2010/main" val="15791381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20</a:t>
            </a:fld>
            <a:endParaRPr lang="fr-FR"/>
          </a:p>
        </p:txBody>
      </p:sp>
    </p:spTree>
    <p:extLst>
      <p:ext uri="{BB962C8B-B14F-4D97-AF65-F5344CB8AC3E}">
        <p14:creationId xmlns:p14="http://schemas.microsoft.com/office/powerpoint/2010/main" val="30556323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fr-FR"/>
          </a:p>
        </p:txBody>
      </p:sp>
    </p:spTree>
    <p:extLst>
      <p:ext uri="{BB962C8B-B14F-4D97-AF65-F5344CB8AC3E}">
        <p14:creationId xmlns:p14="http://schemas.microsoft.com/office/powerpoint/2010/main" val="399682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22</a:t>
            </a:fld>
            <a:endParaRPr lang="fr-FR"/>
          </a:p>
        </p:txBody>
      </p:sp>
    </p:spTree>
    <p:extLst>
      <p:ext uri="{BB962C8B-B14F-4D97-AF65-F5344CB8AC3E}">
        <p14:creationId xmlns:p14="http://schemas.microsoft.com/office/powerpoint/2010/main" val="1747717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23</a:t>
            </a:fld>
            <a:endParaRPr lang="fr-FR"/>
          </a:p>
        </p:txBody>
      </p:sp>
    </p:spTree>
    <p:extLst>
      <p:ext uri="{BB962C8B-B14F-4D97-AF65-F5344CB8AC3E}">
        <p14:creationId xmlns:p14="http://schemas.microsoft.com/office/powerpoint/2010/main" val="7152391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24</a:t>
            </a:fld>
            <a:endParaRPr lang="fr-FR"/>
          </a:p>
        </p:txBody>
      </p:sp>
    </p:spTree>
    <p:extLst>
      <p:ext uri="{BB962C8B-B14F-4D97-AF65-F5344CB8AC3E}">
        <p14:creationId xmlns:p14="http://schemas.microsoft.com/office/powerpoint/2010/main" val="1509900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25</a:t>
            </a:fld>
            <a:endParaRPr lang="fr-FR"/>
          </a:p>
        </p:txBody>
      </p:sp>
    </p:spTree>
    <p:extLst>
      <p:ext uri="{BB962C8B-B14F-4D97-AF65-F5344CB8AC3E}">
        <p14:creationId xmlns:p14="http://schemas.microsoft.com/office/powerpoint/2010/main" val="16886130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26</a:t>
            </a:fld>
            <a:endParaRPr lang="fr-FR"/>
          </a:p>
        </p:txBody>
      </p:sp>
    </p:spTree>
    <p:extLst>
      <p:ext uri="{BB962C8B-B14F-4D97-AF65-F5344CB8AC3E}">
        <p14:creationId xmlns:p14="http://schemas.microsoft.com/office/powerpoint/2010/main" val="2807463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27</a:t>
            </a:fld>
            <a:endParaRPr lang="fr-FR"/>
          </a:p>
        </p:txBody>
      </p:sp>
    </p:spTree>
    <p:extLst>
      <p:ext uri="{BB962C8B-B14F-4D97-AF65-F5344CB8AC3E}">
        <p14:creationId xmlns:p14="http://schemas.microsoft.com/office/powerpoint/2010/main" val="21482008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fr-FR"/>
          </a:p>
        </p:txBody>
      </p:sp>
    </p:spTree>
    <p:extLst>
      <p:ext uri="{BB962C8B-B14F-4D97-AF65-F5344CB8AC3E}">
        <p14:creationId xmlns:p14="http://schemas.microsoft.com/office/powerpoint/2010/main" val="2202181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fr-FR"/>
          </a:p>
        </p:txBody>
      </p:sp>
    </p:spTree>
    <p:extLst>
      <p:ext uri="{BB962C8B-B14F-4D97-AF65-F5344CB8AC3E}">
        <p14:creationId xmlns:p14="http://schemas.microsoft.com/office/powerpoint/2010/main" val="856841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fr-FR"/>
          </a:p>
        </p:txBody>
      </p:sp>
    </p:spTree>
    <p:extLst>
      <p:ext uri="{BB962C8B-B14F-4D97-AF65-F5344CB8AC3E}">
        <p14:creationId xmlns:p14="http://schemas.microsoft.com/office/powerpoint/2010/main" val="2074994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fr-FR"/>
          </a:p>
        </p:txBody>
      </p:sp>
    </p:spTree>
    <p:extLst>
      <p:ext uri="{BB962C8B-B14F-4D97-AF65-F5344CB8AC3E}">
        <p14:creationId xmlns:p14="http://schemas.microsoft.com/office/powerpoint/2010/main" val="36721946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31</a:t>
            </a:fld>
            <a:endParaRPr lang="fr-FR"/>
          </a:p>
        </p:txBody>
      </p:sp>
    </p:spTree>
    <p:extLst>
      <p:ext uri="{BB962C8B-B14F-4D97-AF65-F5344CB8AC3E}">
        <p14:creationId xmlns:p14="http://schemas.microsoft.com/office/powerpoint/2010/main" val="30317033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32</a:t>
            </a:fld>
            <a:endParaRPr lang="fr-FR"/>
          </a:p>
        </p:txBody>
      </p:sp>
    </p:spTree>
    <p:extLst>
      <p:ext uri="{BB962C8B-B14F-4D97-AF65-F5344CB8AC3E}">
        <p14:creationId xmlns:p14="http://schemas.microsoft.com/office/powerpoint/2010/main" val="36716867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fr-FR"/>
          </a:p>
        </p:txBody>
      </p:sp>
    </p:spTree>
    <p:extLst>
      <p:ext uri="{BB962C8B-B14F-4D97-AF65-F5344CB8AC3E}">
        <p14:creationId xmlns:p14="http://schemas.microsoft.com/office/powerpoint/2010/main" val="18819451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34</a:t>
            </a:fld>
            <a:endParaRPr lang="fr-FR"/>
          </a:p>
        </p:txBody>
      </p:sp>
    </p:spTree>
    <p:extLst>
      <p:ext uri="{BB962C8B-B14F-4D97-AF65-F5344CB8AC3E}">
        <p14:creationId xmlns:p14="http://schemas.microsoft.com/office/powerpoint/2010/main" val="3783633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35</a:t>
            </a:fld>
            <a:endParaRPr lang="fr-FR"/>
          </a:p>
        </p:txBody>
      </p:sp>
    </p:spTree>
    <p:extLst>
      <p:ext uri="{BB962C8B-B14F-4D97-AF65-F5344CB8AC3E}">
        <p14:creationId xmlns:p14="http://schemas.microsoft.com/office/powerpoint/2010/main" val="250610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36</a:t>
            </a:fld>
            <a:endParaRPr lang="fr-FR"/>
          </a:p>
        </p:txBody>
      </p:sp>
    </p:spTree>
    <p:extLst>
      <p:ext uri="{BB962C8B-B14F-4D97-AF65-F5344CB8AC3E}">
        <p14:creationId xmlns:p14="http://schemas.microsoft.com/office/powerpoint/2010/main" val="2942358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37</a:t>
            </a:fld>
            <a:endParaRPr lang="fr-FR"/>
          </a:p>
        </p:txBody>
      </p:sp>
    </p:spTree>
    <p:extLst>
      <p:ext uri="{BB962C8B-B14F-4D97-AF65-F5344CB8AC3E}">
        <p14:creationId xmlns:p14="http://schemas.microsoft.com/office/powerpoint/2010/main" val="1074443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38</a:t>
            </a:fld>
            <a:endParaRPr lang="fr-FR"/>
          </a:p>
        </p:txBody>
      </p:sp>
    </p:spTree>
    <p:extLst>
      <p:ext uri="{BB962C8B-B14F-4D97-AF65-F5344CB8AC3E}">
        <p14:creationId xmlns:p14="http://schemas.microsoft.com/office/powerpoint/2010/main" val="12030541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39</a:t>
            </a:fld>
            <a:endParaRPr lang="fr-FR"/>
          </a:p>
        </p:txBody>
      </p:sp>
    </p:spTree>
    <p:extLst>
      <p:ext uri="{BB962C8B-B14F-4D97-AF65-F5344CB8AC3E}">
        <p14:creationId xmlns:p14="http://schemas.microsoft.com/office/powerpoint/2010/main" val="3500508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4</a:t>
            </a:fld>
            <a:endParaRPr lang="fr-FR"/>
          </a:p>
        </p:txBody>
      </p:sp>
    </p:spTree>
    <p:extLst>
      <p:ext uri="{BB962C8B-B14F-4D97-AF65-F5344CB8AC3E}">
        <p14:creationId xmlns:p14="http://schemas.microsoft.com/office/powerpoint/2010/main" val="791283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fr-FR"/>
          </a:p>
        </p:txBody>
      </p:sp>
    </p:spTree>
    <p:extLst>
      <p:ext uri="{BB962C8B-B14F-4D97-AF65-F5344CB8AC3E}">
        <p14:creationId xmlns:p14="http://schemas.microsoft.com/office/powerpoint/2010/main" val="8059619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41</a:t>
            </a:fld>
            <a:endParaRPr lang="fr-FR"/>
          </a:p>
        </p:txBody>
      </p:sp>
    </p:spTree>
    <p:extLst>
      <p:ext uri="{BB962C8B-B14F-4D97-AF65-F5344CB8AC3E}">
        <p14:creationId xmlns:p14="http://schemas.microsoft.com/office/powerpoint/2010/main" val="12253385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42</a:t>
            </a:fld>
            <a:endParaRPr lang="fr-FR"/>
          </a:p>
        </p:txBody>
      </p:sp>
    </p:spTree>
    <p:extLst>
      <p:ext uri="{BB962C8B-B14F-4D97-AF65-F5344CB8AC3E}">
        <p14:creationId xmlns:p14="http://schemas.microsoft.com/office/powerpoint/2010/main" val="30840889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43</a:t>
            </a:fld>
            <a:endParaRPr lang="fr-FR"/>
          </a:p>
        </p:txBody>
      </p:sp>
    </p:spTree>
    <p:extLst>
      <p:ext uri="{BB962C8B-B14F-4D97-AF65-F5344CB8AC3E}">
        <p14:creationId xmlns:p14="http://schemas.microsoft.com/office/powerpoint/2010/main" val="134609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52663" y="1162050"/>
            <a:ext cx="2352675" cy="3136900"/>
          </a:xfrm>
        </p:spPr>
      </p:sp>
      <p:sp>
        <p:nvSpPr>
          <p:cNvPr id="3" name="Notes Placeholder 2"/>
          <p:cNvSpPr>
            <a:spLocks noGrp="1"/>
          </p:cNvSpPr>
          <p:nvPr>
            <p:ph type="body" idx="1"/>
          </p:nvPr>
        </p:nvSpPr>
        <p:spPr/>
        <p:txBody>
          <a:bodyPr/>
          <a:lstStyle/>
          <a:p>
            <a:endParaRPr lang="fr-FR" i="1" baseline="0" dirty="0"/>
          </a:p>
        </p:txBody>
      </p:sp>
      <p:sp>
        <p:nvSpPr>
          <p:cNvPr id="4" name="Slide Number Placeholder 3"/>
          <p:cNvSpPr>
            <a:spLocks noGrp="1"/>
          </p:cNvSpPr>
          <p:nvPr>
            <p:ph type="sldNum" sz="quarter" idx="10"/>
          </p:nvPr>
        </p:nvSpPr>
        <p:spPr/>
        <p:txBody>
          <a:bodyPr/>
          <a:lstStyle/>
          <a:p>
            <a:fld id="{F7B572F0-5E65-4486-8C1B-9F3A5C81C407}" type="slidenum">
              <a:rPr lang="en-US" smtClean="0">
                <a:solidFill>
                  <a:prstClr val="black"/>
                </a:solidFill>
              </a:rPr>
              <a:pPr/>
              <a:t>44</a:t>
            </a:fld>
            <a:endParaRPr lang="fr-FR" dirty="0">
              <a:solidFill>
                <a:prstClr val="black"/>
              </a:solidFill>
            </a:endParaRPr>
          </a:p>
        </p:txBody>
      </p:sp>
    </p:spTree>
    <p:extLst>
      <p:ext uri="{BB962C8B-B14F-4D97-AF65-F5344CB8AC3E}">
        <p14:creationId xmlns:p14="http://schemas.microsoft.com/office/powerpoint/2010/main" val="176780154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45</a:t>
            </a:fld>
            <a:endParaRPr lang="fr-FR"/>
          </a:p>
        </p:txBody>
      </p:sp>
    </p:spTree>
    <p:extLst>
      <p:ext uri="{BB962C8B-B14F-4D97-AF65-F5344CB8AC3E}">
        <p14:creationId xmlns:p14="http://schemas.microsoft.com/office/powerpoint/2010/main" val="34710143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46</a:t>
            </a:fld>
            <a:endParaRPr lang="fr-FR"/>
          </a:p>
        </p:txBody>
      </p:sp>
    </p:spTree>
    <p:extLst>
      <p:ext uri="{BB962C8B-B14F-4D97-AF65-F5344CB8AC3E}">
        <p14:creationId xmlns:p14="http://schemas.microsoft.com/office/powerpoint/2010/main" val="4275692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5</a:t>
            </a:fld>
            <a:endParaRPr lang="fr-FR"/>
          </a:p>
        </p:txBody>
      </p:sp>
    </p:spTree>
    <p:extLst>
      <p:ext uri="{BB962C8B-B14F-4D97-AF65-F5344CB8AC3E}">
        <p14:creationId xmlns:p14="http://schemas.microsoft.com/office/powerpoint/2010/main" val="1837910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5641018C-6CAF-B84E-B92C-ECB119457FBA}" type="slidenum">
              <a:rPr lang="en-US" smtClean="0"/>
              <a:t>6</a:t>
            </a:fld>
            <a:endParaRPr lang="fr-FR"/>
          </a:p>
        </p:txBody>
      </p:sp>
    </p:spTree>
    <p:extLst>
      <p:ext uri="{BB962C8B-B14F-4D97-AF65-F5344CB8AC3E}">
        <p14:creationId xmlns:p14="http://schemas.microsoft.com/office/powerpoint/2010/main" val="1845104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7</a:t>
            </a:fld>
            <a:endParaRPr lang="fr-FR"/>
          </a:p>
        </p:txBody>
      </p:sp>
    </p:spTree>
    <p:extLst>
      <p:ext uri="{BB962C8B-B14F-4D97-AF65-F5344CB8AC3E}">
        <p14:creationId xmlns:p14="http://schemas.microsoft.com/office/powerpoint/2010/main" val="1384677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8</a:t>
            </a:fld>
            <a:endParaRPr lang="fr-FR"/>
          </a:p>
        </p:txBody>
      </p:sp>
    </p:spTree>
    <p:extLst>
      <p:ext uri="{BB962C8B-B14F-4D97-AF65-F5344CB8AC3E}">
        <p14:creationId xmlns:p14="http://schemas.microsoft.com/office/powerpoint/2010/main" val="16873590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a:p>
        </p:txBody>
      </p:sp>
      <p:sp>
        <p:nvSpPr>
          <p:cNvPr id="4" name="Slide Number Placeholder 3"/>
          <p:cNvSpPr>
            <a:spLocks noGrp="1"/>
          </p:cNvSpPr>
          <p:nvPr>
            <p:ph type="sldNum" sz="quarter" idx="10"/>
          </p:nvPr>
        </p:nvSpPr>
        <p:spPr/>
        <p:txBody>
          <a:bodyPr/>
          <a:lstStyle/>
          <a:p>
            <a:fld id="{5641018C-6CAF-B84E-B92C-ECB119457FBA}" type="slidenum">
              <a:rPr lang="en-US" smtClean="0"/>
              <a:t>9</a:t>
            </a:fld>
            <a:endParaRPr lang="fr-FR"/>
          </a:p>
        </p:txBody>
      </p:sp>
    </p:spTree>
    <p:extLst>
      <p:ext uri="{BB962C8B-B14F-4D97-AF65-F5344CB8AC3E}">
        <p14:creationId xmlns:p14="http://schemas.microsoft.com/office/powerpoint/2010/main" val="14440234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6858000" cy="9144000"/>
          </a:xfrm>
          <a:prstGeom prst="rect">
            <a:avLst/>
          </a:prstGeom>
        </p:spPr>
      </p:pic>
      <p:sp>
        <p:nvSpPr>
          <p:cNvPr id="16" name="Subtitle 2"/>
          <p:cNvSpPr>
            <a:spLocks noGrp="1"/>
          </p:cNvSpPr>
          <p:nvPr>
            <p:ph type="subTitle" idx="1"/>
          </p:nvPr>
        </p:nvSpPr>
        <p:spPr>
          <a:xfrm>
            <a:off x="352122" y="6772492"/>
            <a:ext cx="3239329" cy="512233"/>
          </a:xfrm>
          <a:prstGeom prst="rect">
            <a:avLst/>
          </a:prstGeom>
        </p:spPr>
        <p:txBody>
          <a:bodyPr lIns="91420" tIns="45710" rIns="91420" bIns="45710" anchor="b" anchorCtr="0">
            <a:noAutofit/>
          </a:bodyPr>
          <a:lstStyle>
            <a:lvl1pPr marL="0" indent="0" algn="l">
              <a:buNone/>
              <a:defRPr sz="900" b="0" i="0">
                <a:solidFill>
                  <a:schemeClr val="accent5"/>
                </a:solidFill>
                <a:latin typeface="+mn-lt"/>
                <a:cs typeface="CiscoSans"/>
              </a:defRPr>
            </a:lvl1pPr>
            <a:lvl2pPr marL="257142" indent="0" algn="ctr">
              <a:buNone/>
              <a:defRPr>
                <a:solidFill>
                  <a:schemeClr val="tx1">
                    <a:tint val="75000"/>
                  </a:schemeClr>
                </a:solidFill>
              </a:defRPr>
            </a:lvl2pPr>
            <a:lvl3pPr marL="514290" indent="0" algn="ctr">
              <a:buNone/>
              <a:defRPr>
                <a:solidFill>
                  <a:schemeClr val="tx1">
                    <a:tint val="75000"/>
                  </a:schemeClr>
                </a:solidFill>
              </a:defRPr>
            </a:lvl3pPr>
            <a:lvl4pPr marL="771434" indent="0" algn="ctr">
              <a:buNone/>
              <a:defRPr>
                <a:solidFill>
                  <a:schemeClr val="tx1">
                    <a:tint val="75000"/>
                  </a:schemeClr>
                </a:solidFill>
              </a:defRPr>
            </a:lvl4pPr>
            <a:lvl5pPr marL="1028581" indent="0" algn="ctr">
              <a:buNone/>
              <a:defRPr>
                <a:solidFill>
                  <a:schemeClr val="tx1">
                    <a:tint val="75000"/>
                  </a:schemeClr>
                </a:solidFill>
              </a:defRPr>
            </a:lvl5pPr>
            <a:lvl6pPr marL="1285723" indent="0" algn="ctr">
              <a:buNone/>
              <a:defRPr>
                <a:solidFill>
                  <a:schemeClr val="tx1">
                    <a:tint val="75000"/>
                  </a:schemeClr>
                </a:solidFill>
              </a:defRPr>
            </a:lvl6pPr>
            <a:lvl7pPr marL="1542871" indent="0" algn="ctr">
              <a:buNone/>
              <a:defRPr>
                <a:solidFill>
                  <a:schemeClr val="tx1">
                    <a:tint val="75000"/>
                  </a:schemeClr>
                </a:solidFill>
              </a:defRPr>
            </a:lvl7pPr>
            <a:lvl8pPr marL="1800015" indent="0" algn="ctr">
              <a:buNone/>
              <a:defRPr>
                <a:solidFill>
                  <a:schemeClr val="tx1">
                    <a:tint val="75000"/>
                  </a:schemeClr>
                </a:solidFill>
              </a:defRPr>
            </a:lvl8pPr>
            <a:lvl9pPr marL="205716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352122" y="7199153"/>
            <a:ext cx="3239329" cy="512233"/>
          </a:xfrm>
          <a:prstGeom prst="rect">
            <a:avLst/>
          </a:prstGeom>
        </p:spPr>
        <p:txBody>
          <a:bodyPr lIns="91420" tIns="45710" rIns="91420" bIns="45710"/>
          <a:lstStyle>
            <a:lvl1pPr marL="0" indent="0" algn="l">
              <a:buFontTx/>
              <a:buNone/>
              <a:defRPr lang="en-US" sz="900" b="0" i="0" kern="1200" dirty="0" smtClean="0">
                <a:solidFill>
                  <a:schemeClr val="accent5"/>
                </a:solidFill>
                <a:latin typeface="+mn-lt"/>
                <a:ea typeface="+mn-ea"/>
                <a:cs typeface="CiscoSans ExtraLight" pitchFamily="34" charset="0"/>
              </a:defRPr>
            </a:lvl1pPr>
            <a:lvl2pPr>
              <a:buFontTx/>
              <a:buNone/>
              <a:defRPr lang="en-US" sz="1125" kern="1200" dirty="0" smtClean="0">
                <a:solidFill>
                  <a:schemeClr val="bg1"/>
                </a:solidFill>
                <a:latin typeface="+mj-lt"/>
                <a:ea typeface="+mn-ea"/>
                <a:cs typeface="+mn-cs"/>
              </a:defRPr>
            </a:lvl2pPr>
            <a:lvl3pPr>
              <a:buFontTx/>
              <a:buNone/>
              <a:defRPr lang="en-US" sz="1125" kern="1200" dirty="0" smtClean="0">
                <a:solidFill>
                  <a:schemeClr val="bg1"/>
                </a:solidFill>
                <a:latin typeface="+mj-lt"/>
                <a:ea typeface="+mn-ea"/>
                <a:cs typeface="+mn-cs"/>
              </a:defRPr>
            </a:lvl3pPr>
            <a:lvl4pPr>
              <a:buFontTx/>
              <a:buNone/>
              <a:defRPr lang="en-US" sz="1125" kern="1200" dirty="0" smtClean="0">
                <a:solidFill>
                  <a:schemeClr val="bg1"/>
                </a:solidFill>
                <a:latin typeface="+mj-lt"/>
                <a:ea typeface="+mn-ea"/>
                <a:cs typeface="+mn-cs"/>
              </a:defRPr>
            </a:lvl4pPr>
            <a:lvl5pPr>
              <a:buFontTx/>
              <a:buNone/>
              <a:defRPr lang="en-US" sz="1125"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352122" y="7625814"/>
            <a:ext cx="3239329" cy="512233"/>
          </a:xfrm>
          <a:prstGeom prst="rect">
            <a:avLst/>
          </a:prstGeom>
        </p:spPr>
        <p:txBody>
          <a:bodyPr lIns="91420" tIns="45710" rIns="91420" bIns="45710"/>
          <a:lstStyle>
            <a:lvl1pPr marL="0" indent="0" algn="l">
              <a:buFontTx/>
              <a:buNone/>
              <a:defRPr lang="en-US" sz="900" b="0" i="0" kern="1200" dirty="0" smtClean="0">
                <a:solidFill>
                  <a:schemeClr val="accent5"/>
                </a:solidFill>
                <a:latin typeface="+mn-lt"/>
                <a:ea typeface="+mn-ea"/>
                <a:cs typeface="CiscoSans ExtraLight" pitchFamily="34" charset="0"/>
              </a:defRPr>
            </a:lvl1pPr>
            <a:lvl2pPr>
              <a:buFontTx/>
              <a:buNone/>
              <a:defRPr lang="en-US" sz="1125" kern="1200" dirty="0" smtClean="0">
                <a:solidFill>
                  <a:schemeClr val="bg1"/>
                </a:solidFill>
                <a:latin typeface="+mj-lt"/>
                <a:ea typeface="+mn-ea"/>
                <a:cs typeface="+mn-cs"/>
              </a:defRPr>
            </a:lvl2pPr>
            <a:lvl3pPr>
              <a:buFontTx/>
              <a:buNone/>
              <a:defRPr lang="en-US" sz="1125" kern="1200" dirty="0" smtClean="0">
                <a:solidFill>
                  <a:schemeClr val="bg1"/>
                </a:solidFill>
                <a:latin typeface="+mj-lt"/>
                <a:ea typeface="+mn-ea"/>
                <a:cs typeface="+mn-cs"/>
              </a:defRPr>
            </a:lvl3pPr>
            <a:lvl4pPr>
              <a:buFontTx/>
              <a:buNone/>
              <a:defRPr lang="en-US" sz="1125" kern="1200" dirty="0" smtClean="0">
                <a:solidFill>
                  <a:schemeClr val="bg1"/>
                </a:solidFill>
                <a:latin typeface="+mj-lt"/>
                <a:ea typeface="+mn-ea"/>
                <a:cs typeface="+mn-cs"/>
              </a:defRPr>
            </a:lvl4pPr>
            <a:lvl5pPr>
              <a:buFontTx/>
              <a:buNone/>
              <a:defRPr lang="en-US" sz="1125"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347469" y="5106198"/>
            <a:ext cx="4443935" cy="531557"/>
          </a:xfrm>
          <a:prstGeom prst="rect">
            <a:avLst/>
          </a:prstGeom>
        </p:spPr>
        <p:txBody>
          <a:bodyPr lIns="91420" tIns="45710" rIns="91420" bIns="45710"/>
          <a:lstStyle>
            <a:lvl1pPr marL="0" indent="0">
              <a:buFont typeface="Arial" panose="020B0604020202020204" pitchFamily="34" charset="0"/>
              <a:buNone/>
              <a:defRPr sz="1500" baseline="0">
                <a:solidFill>
                  <a:schemeClr val="bg2"/>
                </a:solidFill>
                <a:latin typeface="+mj-lt"/>
              </a:defRPr>
            </a:lvl1pPr>
            <a:lvl2pPr marL="228586" indent="0">
              <a:buNone/>
              <a:defRPr/>
            </a:lvl2pPr>
            <a:lvl3pPr marL="320551" indent="0">
              <a:buNone/>
              <a:defRPr/>
            </a:lvl3pPr>
            <a:lvl4pPr marL="387521" indent="0">
              <a:buNone/>
              <a:defRPr/>
            </a:lvl4pPr>
            <a:lvl5pPr marL="450916" indent="0">
              <a:buNone/>
              <a:defRPr/>
            </a:lvl5pPr>
          </a:lstStyle>
          <a:p>
            <a:pPr lvl="0"/>
            <a:r>
              <a:rPr lang="en-US" dirty="0"/>
              <a:t>Click to edit Master text styles</a:t>
            </a:r>
          </a:p>
        </p:txBody>
      </p:sp>
      <p:sp>
        <p:nvSpPr>
          <p:cNvPr id="20" name="Title 1"/>
          <p:cNvSpPr>
            <a:spLocks noGrp="1"/>
          </p:cNvSpPr>
          <p:nvPr>
            <p:ph type="ctrTitle"/>
          </p:nvPr>
        </p:nvSpPr>
        <p:spPr>
          <a:xfrm>
            <a:off x="319324" y="4090222"/>
            <a:ext cx="4466635" cy="1146187"/>
          </a:xfrm>
          <a:prstGeom prst="rect">
            <a:avLst/>
          </a:prstGeom>
        </p:spPr>
        <p:txBody>
          <a:bodyPr anchor="b"/>
          <a:lstStyle>
            <a:lvl1pPr marL="0" indent="0" algn="l">
              <a:lnSpc>
                <a:spcPct val="90000"/>
              </a:lnSpc>
              <a:buFont typeface="Arial" panose="020B0604020202020204" pitchFamily="34" charset="0"/>
              <a:buNone/>
              <a:defRPr sz="27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369094" y="702735"/>
            <a:ext cx="597693" cy="753534"/>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86725553"/>
      </p:ext>
    </p:extLst>
  </p:cSld>
  <p:clrMapOvr>
    <a:masterClrMapping/>
  </p:clrMapOvr>
  <p:transition spd="slow">
    <p:wipe/>
  </p:transition>
  <p:extLst mod="1">
    <p:ext uri="{DCECCB84-F9BA-43D5-87BE-67443E8EF086}">
      <p15:sldGuideLst xmlns:p15="http://schemas.microsoft.com/office/powerpoint/2012/main">
        <p15:guide id="1" orient="horz" pos="405" userDrawn="1">
          <p15:clr>
            <a:srgbClr val="FBAE40"/>
          </p15:clr>
        </p15:guide>
        <p15:guide id="2" pos="270" userDrawn="1">
          <p15:clr>
            <a:srgbClr val="FBAE40"/>
          </p15:clr>
        </p15:guide>
        <p15:guide id="3" orient="horz" pos="921" userDrawn="1">
          <p15:clr>
            <a:srgbClr val="FBAE40"/>
          </p15:clr>
        </p15:guide>
        <p15:guide id="4" pos="609" userDrawn="1">
          <p15:clr>
            <a:srgbClr val="FBAE40"/>
          </p15:clr>
        </p15:guide>
        <p15:guide id="5" pos="23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2"/>
            <a:ext cx="6857999" cy="9183776"/>
          </a:xfrm>
          <a:prstGeom prst="rect">
            <a:avLst/>
          </a:prstGeom>
        </p:spPr>
      </p:pic>
      <p:grpSp>
        <p:nvGrpSpPr>
          <p:cNvPr id="4" name="Group 4"/>
          <p:cNvGrpSpPr>
            <a:grpSpLocks noChangeAspect="1"/>
          </p:cNvGrpSpPr>
          <p:nvPr userDrawn="1"/>
        </p:nvGrpSpPr>
        <p:grpSpPr bwMode="auto">
          <a:xfrm>
            <a:off x="2809721" y="3786411"/>
            <a:ext cx="1213458" cy="152985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6858000" cy="91440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2809721" y="3786411"/>
            <a:ext cx="1213458" cy="152985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2809721" y="3786411"/>
            <a:ext cx="1213458" cy="152985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328324" y="606779"/>
            <a:ext cx="6259116" cy="130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accent1"/>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353932125"/>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352122" y="6772492"/>
            <a:ext cx="3239329" cy="512233"/>
          </a:xfrm>
          <a:prstGeom prst="rect">
            <a:avLst/>
          </a:prstGeom>
        </p:spPr>
        <p:txBody>
          <a:bodyPr lIns="91420" tIns="45710" rIns="91420" bIns="45710" anchor="b" anchorCtr="0">
            <a:noAutofit/>
          </a:bodyPr>
          <a:lstStyle>
            <a:lvl1pPr marL="0" indent="0" algn="l">
              <a:buNone/>
              <a:defRPr sz="900" b="0" i="0">
                <a:solidFill>
                  <a:schemeClr val="accent1"/>
                </a:solidFill>
                <a:latin typeface="+mn-lt"/>
                <a:cs typeface="CiscoSans"/>
              </a:defRPr>
            </a:lvl1pPr>
            <a:lvl2pPr marL="257142" indent="0" algn="ctr">
              <a:buNone/>
              <a:defRPr>
                <a:solidFill>
                  <a:schemeClr val="tx1">
                    <a:tint val="75000"/>
                  </a:schemeClr>
                </a:solidFill>
              </a:defRPr>
            </a:lvl2pPr>
            <a:lvl3pPr marL="514290" indent="0" algn="ctr">
              <a:buNone/>
              <a:defRPr>
                <a:solidFill>
                  <a:schemeClr val="tx1">
                    <a:tint val="75000"/>
                  </a:schemeClr>
                </a:solidFill>
              </a:defRPr>
            </a:lvl3pPr>
            <a:lvl4pPr marL="771434" indent="0" algn="ctr">
              <a:buNone/>
              <a:defRPr>
                <a:solidFill>
                  <a:schemeClr val="tx1">
                    <a:tint val="75000"/>
                  </a:schemeClr>
                </a:solidFill>
              </a:defRPr>
            </a:lvl4pPr>
            <a:lvl5pPr marL="1028581" indent="0" algn="ctr">
              <a:buNone/>
              <a:defRPr>
                <a:solidFill>
                  <a:schemeClr val="tx1">
                    <a:tint val="75000"/>
                  </a:schemeClr>
                </a:solidFill>
              </a:defRPr>
            </a:lvl5pPr>
            <a:lvl6pPr marL="1285723" indent="0" algn="ctr">
              <a:buNone/>
              <a:defRPr>
                <a:solidFill>
                  <a:schemeClr val="tx1">
                    <a:tint val="75000"/>
                  </a:schemeClr>
                </a:solidFill>
              </a:defRPr>
            </a:lvl6pPr>
            <a:lvl7pPr marL="1542871" indent="0" algn="ctr">
              <a:buNone/>
              <a:defRPr>
                <a:solidFill>
                  <a:schemeClr val="tx1">
                    <a:tint val="75000"/>
                  </a:schemeClr>
                </a:solidFill>
              </a:defRPr>
            </a:lvl7pPr>
            <a:lvl8pPr marL="1800015" indent="0" algn="ctr">
              <a:buNone/>
              <a:defRPr>
                <a:solidFill>
                  <a:schemeClr val="tx1">
                    <a:tint val="75000"/>
                  </a:schemeClr>
                </a:solidFill>
              </a:defRPr>
            </a:lvl8pPr>
            <a:lvl9pPr marL="205716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352122" y="7199153"/>
            <a:ext cx="3239329" cy="512233"/>
          </a:xfrm>
          <a:prstGeom prst="rect">
            <a:avLst/>
          </a:prstGeom>
        </p:spPr>
        <p:txBody>
          <a:bodyPr lIns="91420" tIns="45710" rIns="91420" bIns="45710"/>
          <a:lstStyle>
            <a:lvl1pPr marL="0" indent="0" algn="l">
              <a:buFontTx/>
              <a:buNone/>
              <a:defRPr lang="en-US" sz="900" b="0" i="0" kern="1200" dirty="0" smtClean="0">
                <a:solidFill>
                  <a:schemeClr val="accent1"/>
                </a:solidFill>
                <a:latin typeface="+mn-lt"/>
                <a:ea typeface="+mn-ea"/>
                <a:cs typeface="CiscoSans ExtraLight" pitchFamily="34" charset="0"/>
              </a:defRPr>
            </a:lvl1pPr>
            <a:lvl2pPr>
              <a:buFontTx/>
              <a:buNone/>
              <a:defRPr lang="en-US" sz="1125" kern="1200" dirty="0" smtClean="0">
                <a:solidFill>
                  <a:schemeClr val="bg1"/>
                </a:solidFill>
                <a:latin typeface="+mj-lt"/>
                <a:ea typeface="+mn-ea"/>
                <a:cs typeface="+mn-cs"/>
              </a:defRPr>
            </a:lvl2pPr>
            <a:lvl3pPr>
              <a:buFontTx/>
              <a:buNone/>
              <a:defRPr lang="en-US" sz="1125" kern="1200" dirty="0" smtClean="0">
                <a:solidFill>
                  <a:schemeClr val="bg1"/>
                </a:solidFill>
                <a:latin typeface="+mj-lt"/>
                <a:ea typeface="+mn-ea"/>
                <a:cs typeface="+mn-cs"/>
              </a:defRPr>
            </a:lvl3pPr>
            <a:lvl4pPr>
              <a:buFontTx/>
              <a:buNone/>
              <a:defRPr lang="en-US" sz="1125" kern="1200" dirty="0" smtClean="0">
                <a:solidFill>
                  <a:schemeClr val="bg1"/>
                </a:solidFill>
                <a:latin typeface="+mj-lt"/>
                <a:ea typeface="+mn-ea"/>
                <a:cs typeface="+mn-cs"/>
              </a:defRPr>
            </a:lvl4pPr>
            <a:lvl5pPr>
              <a:buFontTx/>
              <a:buNone/>
              <a:defRPr lang="en-US" sz="1125"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352122" y="7625814"/>
            <a:ext cx="3239329" cy="512233"/>
          </a:xfrm>
          <a:prstGeom prst="rect">
            <a:avLst/>
          </a:prstGeom>
        </p:spPr>
        <p:txBody>
          <a:bodyPr lIns="91420" tIns="45710" rIns="91420" bIns="45710"/>
          <a:lstStyle>
            <a:lvl1pPr marL="0" indent="0" algn="l">
              <a:buFontTx/>
              <a:buNone/>
              <a:defRPr lang="en-US" sz="900" b="0" i="0" kern="1200" dirty="0" smtClean="0">
                <a:solidFill>
                  <a:schemeClr val="accent1"/>
                </a:solidFill>
                <a:latin typeface="+mn-lt"/>
                <a:ea typeface="+mn-ea"/>
                <a:cs typeface="CiscoSans ExtraLight" pitchFamily="34" charset="0"/>
              </a:defRPr>
            </a:lvl1pPr>
            <a:lvl2pPr>
              <a:buFontTx/>
              <a:buNone/>
              <a:defRPr lang="en-US" sz="1125" kern="1200" dirty="0" smtClean="0">
                <a:solidFill>
                  <a:schemeClr val="bg1"/>
                </a:solidFill>
                <a:latin typeface="+mj-lt"/>
                <a:ea typeface="+mn-ea"/>
                <a:cs typeface="+mn-cs"/>
              </a:defRPr>
            </a:lvl2pPr>
            <a:lvl3pPr>
              <a:buFontTx/>
              <a:buNone/>
              <a:defRPr lang="en-US" sz="1125" kern="1200" dirty="0" smtClean="0">
                <a:solidFill>
                  <a:schemeClr val="bg1"/>
                </a:solidFill>
                <a:latin typeface="+mj-lt"/>
                <a:ea typeface="+mn-ea"/>
                <a:cs typeface="+mn-cs"/>
              </a:defRPr>
            </a:lvl3pPr>
            <a:lvl4pPr>
              <a:buFontTx/>
              <a:buNone/>
              <a:defRPr lang="en-US" sz="1125" kern="1200" dirty="0" smtClean="0">
                <a:solidFill>
                  <a:schemeClr val="bg1"/>
                </a:solidFill>
                <a:latin typeface="+mj-lt"/>
                <a:ea typeface="+mn-ea"/>
                <a:cs typeface="+mn-cs"/>
              </a:defRPr>
            </a:lvl4pPr>
            <a:lvl5pPr>
              <a:buFontTx/>
              <a:buNone/>
              <a:defRPr lang="en-US" sz="1125"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369094" y="702735"/>
            <a:ext cx="597693" cy="753534"/>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ext Placeholder 2"/>
          <p:cNvSpPr>
            <a:spLocks noGrp="1"/>
          </p:cNvSpPr>
          <p:nvPr>
            <p:ph type="body" sz="quarter" idx="13"/>
          </p:nvPr>
        </p:nvSpPr>
        <p:spPr>
          <a:xfrm>
            <a:off x="347469" y="5106198"/>
            <a:ext cx="4443935" cy="531557"/>
          </a:xfrm>
          <a:prstGeom prst="rect">
            <a:avLst/>
          </a:prstGeom>
        </p:spPr>
        <p:txBody>
          <a:bodyPr lIns="91420" tIns="45710" rIns="91420" bIns="45710"/>
          <a:lstStyle>
            <a:lvl1pPr marL="0" indent="0">
              <a:buFont typeface="Arial" panose="020B0604020202020204" pitchFamily="34" charset="0"/>
              <a:buNone/>
              <a:defRPr sz="1500" baseline="0">
                <a:solidFill>
                  <a:schemeClr val="accent1"/>
                </a:solidFill>
                <a:latin typeface="+mj-lt"/>
              </a:defRPr>
            </a:lvl1pPr>
            <a:lvl2pPr marL="228586" indent="0">
              <a:buNone/>
              <a:defRPr/>
            </a:lvl2pPr>
            <a:lvl3pPr marL="320551" indent="0">
              <a:buNone/>
              <a:defRPr/>
            </a:lvl3pPr>
            <a:lvl4pPr marL="387521" indent="0">
              <a:buNone/>
              <a:defRPr/>
            </a:lvl4pPr>
            <a:lvl5pPr marL="450916" indent="0">
              <a:buNone/>
              <a:defRPr/>
            </a:lvl5pPr>
          </a:lstStyle>
          <a:p>
            <a:pPr lvl="0"/>
            <a:r>
              <a:rPr lang="en-US" dirty="0"/>
              <a:t>Click to edit Master text styles</a:t>
            </a:r>
          </a:p>
        </p:txBody>
      </p:sp>
      <p:sp>
        <p:nvSpPr>
          <p:cNvPr id="30" name="Title 1"/>
          <p:cNvSpPr>
            <a:spLocks noGrp="1"/>
          </p:cNvSpPr>
          <p:nvPr>
            <p:ph type="ctrTitle"/>
          </p:nvPr>
        </p:nvSpPr>
        <p:spPr>
          <a:xfrm>
            <a:off x="319324" y="4090222"/>
            <a:ext cx="4466635" cy="1146187"/>
          </a:xfrm>
          <a:prstGeom prst="rect">
            <a:avLst/>
          </a:prstGeom>
        </p:spPr>
        <p:txBody>
          <a:bodyPr anchor="b"/>
          <a:lstStyle>
            <a:lvl1pPr marL="0" indent="0" algn="l">
              <a:lnSpc>
                <a:spcPct val="90000"/>
              </a:lnSpc>
              <a:buFont typeface="Arial" panose="020B0604020202020204" pitchFamily="34" charset="0"/>
              <a:buNone/>
              <a:defRPr sz="27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mod="1">
    <p:ext uri="{DCECCB84-F9BA-43D5-87BE-67443E8EF086}">
      <p15:sldGuideLst xmlns:p15="http://schemas.microsoft.com/office/powerpoint/2012/main">
        <p15:guide id="1" orient="horz" pos="405" userDrawn="1">
          <p15:clr>
            <a:srgbClr val="FBAE40"/>
          </p15:clr>
        </p15:guide>
        <p15:guide id="2" pos="270" userDrawn="1">
          <p15:clr>
            <a:srgbClr val="FBAE40"/>
          </p15:clr>
        </p15:guide>
        <p15:guide id="3" orient="horz" pos="921" userDrawn="1">
          <p15:clr>
            <a:srgbClr val="FBAE40"/>
          </p15:clr>
        </p15:guide>
        <p15:guide id="4" pos="609" userDrawn="1">
          <p15:clr>
            <a:srgbClr val="FBAE40"/>
          </p15:clr>
        </p15:guide>
        <p15:guide id="5" pos="23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6858000" cy="9144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352122" y="6772492"/>
            <a:ext cx="3239329" cy="512233"/>
          </a:xfrm>
          <a:prstGeom prst="rect">
            <a:avLst/>
          </a:prstGeom>
        </p:spPr>
        <p:txBody>
          <a:bodyPr lIns="91420" tIns="45710" rIns="91420" bIns="45710" anchor="b" anchorCtr="0">
            <a:noAutofit/>
          </a:bodyPr>
          <a:lstStyle>
            <a:lvl1pPr marL="0" indent="0" algn="l">
              <a:buNone/>
              <a:defRPr sz="900" b="0" i="0">
                <a:solidFill>
                  <a:schemeClr val="accent5"/>
                </a:solidFill>
                <a:latin typeface="+mn-lt"/>
                <a:cs typeface="CiscoSans"/>
              </a:defRPr>
            </a:lvl1pPr>
            <a:lvl2pPr marL="257142" indent="0" algn="ctr">
              <a:buNone/>
              <a:defRPr>
                <a:solidFill>
                  <a:schemeClr val="tx1">
                    <a:tint val="75000"/>
                  </a:schemeClr>
                </a:solidFill>
              </a:defRPr>
            </a:lvl2pPr>
            <a:lvl3pPr marL="514290" indent="0" algn="ctr">
              <a:buNone/>
              <a:defRPr>
                <a:solidFill>
                  <a:schemeClr val="tx1">
                    <a:tint val="75000"/>
                  </a:schemeClr>
                </a:solidFill>
              </a:defRPr>
            </a:lvl3pPr>
            <a:lvl4pPr marL="771434" indent="0" algn="ctr">
              <a:buNone/>
              <a:defRPr>
                <a:solidFill>
                  <a:schemeClr val="tx1">
                    <a:tint val="75000"/>
                  </a:schemeClr>
                </a:solidFill>
              </a:defRPr>
            </a:lvl4pPr>
            <a:lvl5pPr marL="1028581" indent="0" algn="ctr">
              <a:buNone/>
              <a:defRPr>
                <a:solidFill>
                  <a:schemeClr val="tx1">
                    <a:tint val="75000"/>
                  </a:schemeClr>
                </a:solidFill>
              </a:defRPr>
            </a:lvl5pPr>
            <a:lvl6pPr marL="1285723" indent="0" algn="ctr">
              <a:buNone/>
              <a:defRPr>
                <a:solidFill>
                  <a:schemeClr val="tx1">
                    <a:tint val="75000"/>
                  </a:schemeClr>
                </a:solidFill>
              </a:defRPr>
            </a:lvl6pPr>
            <a:lvl7pPr marL="1542871" indent="0" algn="ctr">
              <a:buNone/>
              <a:defRPr>
                <a:solidFill>
                  <a:schemeClr val="tx1">
                    <a:tint val="75000"/>
                  </a:schemeClr>
                </a:solidFill>
              </a:defRPr>
            </a:lvl7pPr>
            <a:lvl8pPr marL="1800015" indent="0" algn="ctr">
              <a:buNone/>
              <a:defRPr>
                <a:solidFill>
                  <a:schemeClr val="tx1">
                    <a:tint val="75000"/>
                  </a:schemeClr>
                </a:solidFill>
              </a:defRPr>
            </a:lvl8pPr>
            <a:lvl9pPr marL="205716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352122" y="7199153"/>
            <a:ext cx="3239329" cy="512233"/>
          </a:xfrm>
          <a:prstGeom prst="rect">
            <a:avLst/>
          </a:prstGeom>
        </p:spPr>
        <p:txBody>
          <a:bodyPr lIns="91420" tIns="45710" rIns="91420" bIns="45710"/>
          <a:lstStyle>
            <a:lvl1pPr marL="0" indent="0" algn="l">
              <a:buFontTx/>
              <a:buNone/>
              <a:defRPr lang="en-US" sz="900" b="0" i="0" kern="1200" dirty="0" smtClean="0">
                <a:solidFill>
                  <a:schemeClr val="accent5"/>
                </a:solidFill>
                <a:latin typeface="+mn-lt"/>
                <a:ea typeface="+mn-ea"/>
                <a:cs typeface="CiscoSans ExtraLight" pitchFamily="34" charset="0"/>
              </a:defRPr>
            </a:lvl1pPr>
            <a:lvl2pPr>
              <a:buFontTx/>
              <a:buNone/>
              <a:defRPr lang="en-US" sz="1125" kern="1200" dirty="0" smtClean="0">
                <a:solidFill>
                  <a:schemeClr val="bg1"/>
                </a:solidFill>
                <a:latin typeface="+mj-lt"/>
                <a:ea typeface="+mn-ea"/>
                <a:cs typeface="+mn-cs"/>
              </a:defRPr>
            </a:lvl2pPr>
            <a:lvl3pPr>
              <a:buFontTx/>
              <a:buNone/>
              <a:defRPr lang="en-US" sz="1125" kern="1200" dirty="0" smtClean="0">
                <a:solidFill>
                  <a:schemeClr val="bg1"/>
                </a:solidFill>
                <a:latin typeface="+mj-lt"/>
                <a:ea typeface="+mn-ea"/>
                <a:cs typeface="+mn-cs"/>
              </a:defRPr>
            </a:lvl3pPr>
            <a:lvl4pPr>
              <a:buFontTx/>
              <a:buNone/>
              <a:defRPr lang="en-US" sz="1125" kern="1200" dirty="0" smtClean="0">
                <a:solidFill>
                  <a:schemeClr val="bg1"/>
                </a:solidFill>
                <a:latin typeface="+mj-lt"/>
                <a:ea typeface="+mn-ea"/>
                <a:cs typeface="+mn-cs"/>
              </a:defRPr>
            </a:lvl4pPr>
            <a:lvl5pPr>
              <a:buFontTx/>
              <a:buNone/>
              <a:defRPr lang="en-US" sz="1125"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352122" y="7625814"/>
            <a:ext cx="3239329" cy="512233"/>
          </a:xfrm>
          <a:prstGeom prst="rect">
            <a:avLst/>
          </a:prstGeom>
        </p:spPr>
        <p:txBody>
          <a:bodyPr lIns="91420" tIns="45710" rIns="91420" bIns="45710"/>
          <a:lstStyle>
            <a:lvl1pPr marL="0" indent="0" algn="l">
              <a:buFontTx/>
              <a:buNone/>
              <a:defRPr lang="en-US" sz="900" b="0" i="0" kern="1200" dirty="0" smtClean="0">
                <a:solidFill>
                  <a:schemeClr val="accent5"/>
                </a:solidFill>
                <a:latin typeface="+mn-lt"/>
                <a:ea typeface="+mn-ea"/>
                <a:cs typeface="CiscoSans ExtraLight" pitchFamily="34" charset="0"/>
              </a:defRPr>
            </a:lvl1pPr>
            <a:lvl2pPr>
              <a:buFontTx/>
              <a:buNone/>
              <a:defRPr lang="en-US" sz="1125" kern="1200" dirty="0" smtClean="0">
                <a:solidFill>
                  <a:schemeClr val="bg1"/>
                </a:solidFill>
                <a:latin typeface="+mj-lt"/>
                <a:ea typeface="+mn-ea"/>
                <a:cs typeface="+mn-cs"/>
              </a:defRPr>
            </a:lvl2pPr>
            <a:lvl3pPr>
              <a:buFontTx/>
              <a:buNone/>
              <a:defRPr lang="en-US" sz="1125" kern="1200" dirty="0" smtClean="0">
                <a:solidFill>
                  <a:schemeClr val="bg1"/>
                </a:solidFill>
                <a:latin typeface="+mj-lt"/>
                <a:ea typeface="+mn-ea"/>
                <a:cs typeface="+mn-cs"/>
              </a:defRPr>
            </a:lvl3pPr>
            <a:lvl4pPr>
              <a:buFontTx/>
              <a:buNone/>
              <a:defRPr lang="en-US" sz="1125" kern="1200" dirty="0" smtClean="0">
                <a:solidFill>
                  <a:schemeClr val="bg1"/>
                </a:solidFill>
                <a:latin typeface="+mj-lt"/>
                <a:ea typeface="+mn-ea"/>
                <a:cs typeface="+mn-cs"/>
              </a:defRPr>
            </a:lvl4pPr>
            <a:lvl5pPr>
              <a:buFontTx/>
              <a:buNone/>
              <a:defRPr lang="en-US" sz="1125"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369094" y="702735"/>
            <a:ext cx="597693" cy="753534"/>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Text Placeholder 2"/>
          <p:cNvSpPr>
            <a:spLocks noGrp="1"/>
          </p:cNvSpPr>
          <p:nvPr>
            <p:ph type="body" sz="quarter" idx="13"/>
          </p:nvPr>
        </p:nvSpPr>
        <p:spPr>
          <a:xfrm>
            <a:off x="347469" y="5106198"/>
            <a:ext cx="4443935" cy="531557"/>
          </a:xfrm>
          <a:prstGeom prst="rect">
            <a:avLst/>
          </a:prstGeom>
        </p:spPr>
        <p:txBody>
          <a:bodyPr lIns="91420" tIns="45710" rIns="91420" bIns="45710"/>
          <a:lstStyle>
            <a:lvl1pPr marL="0" indent="0">
              <a:buFont typeface="Arial" panose="020B0604020202020204" pitchFamily="34" charset="0"/>
              <a:buNone/>
              <a:defRPr sz="1500" baseline="0">
                <a:solidFill>
                  <a:schemeClr val="bg2"/>
                </a:solidFill>
                <a:latin typeface="+mj-lt"/>
              </a:defRPr>
            </a:lvl1pPr>
            <a:lvl2pPr marL="228586" indent="0">
              <a:buNone/>
              <a:defRPr/>
            </a:lvl2pPr>
            <a:lvl3pPr marL="320551" indent="0">
              <a:buNone/>
              <a:defRPr/>
            </a:lvl3pPr>
            <a:lvl4pPr marL="387521" indent="0">
              <a:buNone/>
              <a:defRPr/>
            </a:lvl4pPr>
            <a:lvl5pPr marL="450916" indent="0">
              <a:buNone/>
              <a:defRPr/>
            </a:lvl5pPr>
          </a:lstStyle>
          <a:p>
            <a:pPr lvl="0"/>
            <a:r>
              <a:rPr lang="en-US" dirty="0"/>
              <a:t>Click to edit Master text styles</a:t>
            </a:r>
          </a:p>
        </p:txBody>
      </p:sp>
      <p:sp>
        <p:nvSpPr>
          <p:cNvPr id="30" name="Title 1"/>
          <p:cNvSpPr>
            <a:spLocks noGrp="1"/>
          </p:cNvSpPr>
          <p:nvPr>
            <p:ph type="ctrTitle"/>
          </p:nvPr>
        </p:nvSpPr>
        <p:spPr>
          <a:xfrm>
            <a:off x="319324" y="4090222"/>
            <a:ext cx="4466635" cy="1146187"/>
          </a:xfrm>
          <a:prstGeom prst="rect">
            <a:avLst/>
          </a:prstGeom>
        </p:spPr>
        <p:txBody>
          <a:bodyPr anchor="b"/>
          <a:lstStyle>
            <a:lvl1pPr marL="0" indent="0" algn="l">
              <a:lnSpc>
                <a:spcPct val="90000"/>
              </a:lnSpc>
              <a:buFont typeface="Arial" panose="020B0604020202020204" pitchFamily="34" charset="0"/>
              <a:buNone/>
              <a:defRPr sz="27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mod="1">
    <p:ext uri="{DCECCB84-F9BA-43D5-87BE-67443E8EF086}">
      <p15:sldGuideLst xmlns:p15="http://schemas.microsoft.com/office/powerpoint/2012/main">
        <p15:guide id="1" orient="horz" pos="405" userDrawn="1">
          <p15:clr>
            <a:srgbClr val="FBAE40"/>
          </p15:clr>
        </p15:guide>
        <p15:guide id="2" pos="270" userDrawn="1">
          <p15:clr>
            <a:srgbClr val="FBAE40"/>
          </p15:clr>
        </p15:guide>
        <p15:guide id="3" orient="horz" pos="921" userDrawn="1">
          <p15:clr>
            <a:srgbClr val="FBAE40"/>
          </p15:clr>
        </p15:guide>
        <p15:guide id="4" pos="609" userDrawn="1">
          <p15:clr>
            <a:srgbClr val="FBAE40"/>
          </p15:clr>
        </p15:guide>
        <p15:guide id="5" pos="233"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1"/>
            <a:ext cx="6858000" cy="9143998"/>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312319" y="1627394"/>
            <a:ext cx="5698532" cy="4568793"/>
          </a:xfrm>
          <a:prstGeom prst="rect">
            <a:avLst/>
          </a:prstGeom>
        </p:spPr>
        <p:txBody>
          <a:bodyPr anchor="b">
            <a:noAutofit/>
          </a:bodyPr>
          <a:lstStyle>
            <a:lvl1pPr marL="0" indent="0" algn="l">
              <a:lnSpc>
                <a:spcPct val="90000"/>
              </a:lnSpc>
              <a:buFont typeface="Arial" panose="020B0604020202020204" pitchFamily="34" charset="0"/>
              <a:buNone/>
              <a:defRPr sz="345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6386776" y="8590645"/>
            <a:ext cx="163815" cy="115889"/>
          </a:xfrm>
          <a:prstGeom prst="rect">
            <a:avLst/>
          </a:prstGeom>
          <a:noFill/>
          <a:ln w="9525" algn="ctr">
            <a:noFill/>
            <a:miter lim="800000"/>
            <a:headEnd/>
            <a:tailEnd/>
          </a:ln>
          <a:effectLst/>
        </p:spPr>
        <p:txBody>
          <a:bodyPr wrap="none" lIns="46190" tIns="23094" rIns="46190" bIns="23094" anchor="b">
            <a:spAutoFit/>
          </a:bodyPr>
          <a:lstStyle/>
          <a:p>
            <a:pPr algn="r" defTabSz="458058" fontAlgn="auto">
              <a:spcBef>
                <a:spcPts val="0"/>
              </a:spcBef>
              <a:spcAft>
                <a:spcPts val="0"/>
              </a:spcAft>
              <a:defRPr/>
            </a:pPr>
            <a:fld id="{6A1E46DC-7EF6-4EA2-B285-14272867D133}" type="slidenum">
              <a:rPr lang="en-US" sz="450">
                <a:solidFill>
                  <a:schemeClr val="accent5">
                    <a:lumMod val="50000"/>
                  </a:schemeClr>
                </a:solidFill>
                <a:latin typeface="+mn-lt"/>
                <a:ea typeface="+mn-ea"/>
                <a:cs typeface="CiscoSans Thin"/>
              </a:rPr>
              <a:pPr algn="r" defTabSz="458058" fontAlgn="auto">
                <a:spcBef>
                  <a:spcPts val="0"/>
                </a:spcBef>
                <a:spcAft>
                  <a:spcPts val="0"/>
                </a:spcAft>
                <a:defRPr/>
              </a:pPr>
              <a:t>‹N°›</a:t>
            </a:fld>
            <a:endParaRPr lang="fr-FR" sz="45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4400631" y="8588416"/>
            <a:ext cx="1993514" cy="115889"/>
          </a:xfrm>
          <a:prstGeom prst="rect">
            <a:avLst/>
          </a:prstGeom>
          <a:noFill/>
          <a:ln w="9525">
            <a:noFill/>
            <a:miter lim="800000"/>
            <a:headEnd/>
            <a:tailEnd/>
          </a:ln>
          <a:effectLst/>
        </p:spPr>
        <p:txBody>
          <a:bodyPr lIns="46190" tIns="23094" rIns="46190" bIns="23094" anchor="b">
            <a:spAutoFit/>
          </a:bodyPr>
          <a:lstStyle/>
          <a:p>
            <a:pPr defTabSz="458058" fontAlgn="auto">
              <a:spcBef>
                <a:spcPts val="0"/>
              </a:spcBef>
              <a:spcAft>
                <a:spcPts val="0"/>
              </a:spcAft>
              <a:defRPr/>
            </a:pPr>
            <a:r>
              <a:rPr lang="fr-FR" sz="450" dirty="0">
                <a:solidFill>
                  <a:schemeClr val="accent5">
                    <a:lumMod val="50000"/>
                  </a:schemeClr>
                </a:solidFill>
                <a:latin typeface="+mn-lt"/>
              </a:rPr>
              <a:t>© 2016 Cisco et/ou ses filiales. Tous droits réservés.   Informations confidentielles de Cisco</a:t>
            </a:r>
          </a:p>
        </p:txBody>
      </p:sp>
      <p:grpSp>
        <p:nvGrpSpPr>
          <p:cNvPr id="11" name="Group 4"/>
          <p:cNvGrpSpPr>
            <a:grpSpLocks noChangeAspect="1"/>
          </p:cNvGrpSpPr>
          <p:nvPr userDrawn="1"/>
        </p:nvGrpSpPr>
        <p:grpSpPr bwMode="auto">
          <a:xfrm>
            <a:off x="381030" y="8382572"/>
            <a:ext cx="255193" cy="321732"/>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355997" y="2396068"/>
            <a:ext cx="6210043" cy="5464793"/>
          </a:xfrm>
          <a:prstGeom prst="rect">
            <a:avLst/>
          </a:prstGeom>
        </p:spPr>
        <p:txBody>
          <a:bodyPr lIns="91420" tIns="45710" rIns="91420" bIns="45710">
            <a:noAutofit/>
          </a:bodyPr>
          <a:lstStyle>
            <a:lvl1pPr marL="214268" marR="0" indent="-214268" algn="ctr" defTabSz="342829" rtl="0" eaLnBrk="1" fontAlgn="auto" latinLnBrk="0" hangingPunct="1">
              <a:lnSpc>
                <a:spcPct val="100000"/>
              </a:lnSpc>
              <a:spcBef>
                <a:spcPct val="20000"/>
              </a:spcBef>
              <a:spcAft>
                <a:spcPts val="0"/>
              </a:spcAft>
              <a:buClrTx/>
              <a:buSzTx/>
              <a:buFont typeface="Arial"/>
              <a:buNone/>
              <a:tabLst/>
              <a:defRPr sz="15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328324" y="606779"/>
            <a:ext cx="6259116" cy="130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431708" y="4537867"/>
            <a:ext cx="523968" cy="1241998"/>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solidFill>
                <a:srgbClr val="FFFFFF"/>
              </a:solidFill>
              <a:cs typeface="Arial"/>
            </a:endParaRPr>
          </a:p>
        </p:txBody>
      </p:sp>
      <p:sp>
        <p:nvSpPr>
          <p:cNvPr id="15" name="Oval 14"/>
          <p:cNvSpPr/>
          <p:nvPr/>
        </p:nvSpPr>
        <p:spPr>
          <a:xfrm>
            <a:off x="431708" y="2536190"/>
            <a:ext cx="523968" cy="1241998"/>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ln>
                <a:solidFill>
                  <a:schemeClr val="bg2"/>
                </a:solidFill>
              </a:ln>
              <a:solidFill>
                <a:schemeClr val="bg1"/>
              </a:solidFill>
              <a:cs typeface="Arial"/>
            </a:endParaRPr>
          </a:p>
        </p:txBody>
      </p:sp>
      <p:sp>
        <p:nvSpPr>
          <p:cNvPr id="22" name="Oval 21"/>
          <p:cNvSpPr/>
          <p:nvPr/>
        </p:nvSpPr>
        <p:spPr>
          <a:xfrm>
            <a:off x="431708" y="6494388"/>
            <a:ext cx="523968" cy="1241998"/>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solidFill>
                <a:srgbClr val="049FD9"/>
              </a:solidFill>
              <a:cs typeface="Arial"/>
            </a:endParaRPr>
          </a:p>
        </p:txBody>
      </p:sp>
      <p:sp>
        <p:nvSpPr>
          <p:cNvPr id="24" name="Text Placeholder 17"/>
          <p:cNvSpPr>
            <a:spLocks noGrp="1"/>
          </p:cNvSpPr>
          <p:nvPr>
            <p:ph type="body" sz="quarter" idx="13"/>
          </p:nvPr>
        </p:nvSpPr>
        <p:spPr>
          <a:xfrm>
            <a:off x="1023938" y="2546707"/>
            <a:ext cx="4105275" cy="123267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023938" y="4547189"/>
            <a:ext cx="4105275" cy="123267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023938" y="6494389"/>
            <a:ext cx="4105275" cy="123267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431708" y="4537868"/>
            <a:ext cx="523968" cy="1232677"/>
          </a:xfrm>
          <a:prstGeom prst="rect">
            <a:avLst/>
          </a:prstGeom>
        </p:spPr>
        <p:txBody>
          <a:bodyPr lIns="91420" tIns="45710" rIns="91420" bIns="45710" anchor="ctr" anchorCtr="0">
            <a:noAutofit/>
          </a:bodyPr>
          <a:lstStyle>
            <a:lvl1pPr marL="0" indent="0" algn="ctr">
              <a:buNone/>
              <a:defRPr sz="3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431708" y="6490917"/>
            <a:ext cx="523968" cy="1232677"/>
          </a:xfrm>
          <a:prstGeom prst="rect">
            <a:avLst/>
          </a:prstGeom>
          <a:ln>
            <a:noFill/>
          </a:ln>
        </p:spPr>
        <p:txBody>
          <a:bodyPr lIns="91420" tIns="45710" rIns="91420" bIns="45710" anchor="ctr" anchorCtr="0">
            <a:noAutofit/>
          </a:bodyPr>
          <a:lstStyle>
            <a:lvl1pPr marL="0" indent="0" algn="ctr">
              <a:buNone/>
              <a:defRPr sz="3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431708" y="2537331"/>
            <a:ext cx="523968" cy="1232677"/>
          </a:xfrm>
          <a:prstGeom prst="rect">
            <a:avLst/>
          </a:prstGeom>
        </p:spPr>
        <p:txBody>
          <a:bodyPr lIns="91420" tIns="45710" rIns="91420" bIns="45710" anchor="ctr" anchorCtr="0">
            <a:noAutofit/>
          </a:bodyPr>
          <a:lstStyle>
            <a:lvl1pPr marL="0" indent="0" algn="ctr">
              <a:buNone/>
              <a:defRPr sz="3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431709" y="3518788"/>
            <a:ext cx="348611" cy="826338"/>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ln>
                <a:solidFill>
                  <a:schemeClr val="bg2"/>
                </a:solidFill>
              </a:ln>
              <a:solidFill>
                <a:schemeClr val="accent5"/>
              </a:solidFill>
              <a:cs typeface="Arial"/>
            </a:endParaRPr>
          </a:p>
        </p:txBody>
      </p:sp>
      <p:sp>
        <p:nvSpPr>
          <p:cNvPr id="15" name="Oval 14"/>
          <p:cNvSpPr/>
          <p:nvPr/>
        </p:nvSpPr>
        <p:spPr>
          <a:xfrm>
            <a:off x="431708" y="2362538"/>
            <a:ext cx="348611" cy="826338"/>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ln>
                <a:solidFill>
                  <a:schemeClr val="bg2"/>
                </a:solidFill>
              </a:ln>
              <a:solidFill>
                <a:schemeClr val="accent5"/>
              </a:solidFill>
              <a:cs typeface="Arial"/>
            </a:endParaRPr>
          </a:p>
        </p:txBody>
      </p:sp>
      <p:sp>
        <p:nvSpPr>
          <p:cNvPr id="22" name="Oval 21"/>
          <p:cNvSpPr/>
          <p:nvPr/>
        </p:nvSpPr>
        <p:spPr>
          <a:xfrm>
            <a:off x="431709" y="4671016"/>
            <a:ext cx="348611" cy="826338"/>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879288" y="2373053"/>
            <a:ext cx="4259061" cy="82013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879289" y="3528109"/>
            <a:ext cx="4259061" cy="82013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879289" y="4671016"/>
            <a:ext cx="4259061" cy="82013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431709" y="2360038"/>
            <a:ext cx="348611" cy="820137"/>
          </a:xfrm>
          <a:prstGeom prst="rect">
            <a:avLst/>
          </a:prstGeom>
          <a:noFill/>
          <a:ln>
            <a:noFill/>
          </a:ln>
        </p:spPr>
        <p:txBody>
          <a:bodyPr lIns="91420" tIns="45710" rIns="91420" bIns="45710" anchor="ctr" anchorCtr="0">
            <a:noAutofit/>
          </a:bodyPr>
          <a:lstStyle>
            <a:lvl1pPr marL="0" indent="0" algn="ctr">
              <a:buNone/>
              <a:defRPr sz="15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431709" y="3518788"/>
            <a:ext cx="348611" cy="820137"/>
          </a:xfrm>
          <a:prstGeom prst="rect">
            <a:avLst/>
          </a:prstGeom>
          <a:noFill/>
          <a:ln>
            <a:noFill/>
          </a:ln>
        </p:spPr>
        <p:txBody>
          <a:bodyPr lIns="91420" tIns="45710" rIns="91420" bIns="45710" anchor="ctr" anchorCtr="0">
            <a:noAutofit/>
          </a:bodyPr>
          <a:lstStyle>
            <a:lvl1pPr marL="0" indent="0" algn="ctr">
              <a:buNone/>
              <a:defRPr sz="15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431710" y="4667544"/>
            <a:ext cx="348611" cy="820137"/>
          </a:xfrm>
          <a:prstGeom prst="rect">
            <a:avLst/>
          </a:prstGeom>
          <a:noFill/>
          <a:ln>
            <a:noFill/>
          </a:ln>
        </p:spPr>
        <p:txBody>
          <a:bodyPr lIns="91420" tIns="45710" rIns="91420" bIns="45710" anchor="ctr" anchorCtr="0">
            <a:noAutofit/>
          </a:bodyPr>
          <a:lstStyle>
            <a:lvl1pPr marL="0" indent="0" algn="ctr">
              <a:buNone/>
              <a:defRPr sz="15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431710" y="5821478"/>
            <a:ext cx="348611" cy="826338"/>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879290" y="5821478"/>
            <a:ext cx="4259061" cy="82013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431710" y="5818006"/>
            <a:ext cx="348611" cy="820137"/>
          </a:xfrm>
          <a:prstGeom prst="rect">
            <a:avLst/>
          </a:prstGeom>
          <a:noFill/>
          <a:ln>
            <a:noFill/>
          </a:ln>
        </p:spPr>
        <p:txBody>
          <a:bodyPr lIns="91420" tIns="45710" rIns="91420" bIns="45710" anchor="ctr" anchorCtr="0">
            <a:noAutofit/>
          </a:bodyPr>
          <a:lstStyle>
            <a:lvl1pPr marL="0" indent="0" algn="ctr">
              <a:buNone/>
              <a:defRPr sz="15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431710" y="6971940"/>
            <a:ext cx="348611" cy="826338"/>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3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879290" y="6971940"/>
            <a:ext cx="4259061" cy="820137"/>
          </a:xfrm>
          <a:prstGeom prst="rect">
            <a:avLst/>
          </a:prstGeom>
        </p:spPr>
        <p:txBody>
          <a:bodyPr lIns="91420" tIns="45710" rIns="91420" bIns="45710" anchor="ctr" anchorCtr="0">
            <a:noAutofit/>
          </a:bodyPr>
          <a:lstStyle>
            <a:lvl1pPr marL="0" indent="0" algn="l">
              <a:buNone/>
              <a:defRPr sz="15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431711" y="6968468"/>
            <a:ext cx="348611" cy="820137"/>
          </a:xfrm>
          <a:prstGeom prst="rect">
            <a:avLst/>
          </a:prstGeom>
          <a:ln>
            <a:noFill/>
          </a:ln>
        </p:spPr>
        <p:txBody>
          <a:bodyPr lIns="91420" tIns="45710" rIns="91420" bIns="45710" anchor="ctr" anchorCtr="0">
            <a:noAutofit/>
          </a:bodyPr>
          <a:lstStyle>
            <a:lvl1pPr marL="0" indent="0" algn="ctr">
              <a:buNone/>
              <a:defRPr sz="15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431709" y="3518788"/>
            <a:ext cx="348611" cy="826338"/>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43" name="Oval 42"/>
          <p:cNvSpPr/>
          <p:nvPr/>
        </p:nvSpPr>
        <p:spPr>
          <a:xfrm>
            <a:off x="431708" y="2362538"/>
            <a:ext cx="348611" cy="826338"/>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rgbClr val="FFFFFF"/>
              </a:solidFill>
              <a:cs typeface="Arial"/>
            </a:endParaRPr>
          </a:p>
        </p:txBody>
      </p:sp>
      <p:sp>
        <p:nvSpPr>
          <p:cNvPr id="44" name="Oval 43"/>
          <p:cNvSpPr/>
          <p:nvPr/>
        </p:nvSpPr>
        <p:spPr>
          <a:xfrm>
            <a:off x="431709" y="4671016"/>
            <a:ext cx="348611" cy="826338"/>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879288" y="2373053"/>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879289" y="3528109"/>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879289" y="4671016"/>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431709" y="2360038"/>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431709" y="3518788"/>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431710" y="4667544"/>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431710" y="5821478"/>
            <a:ext cx="348611" cy="826338"/>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879289" y="5821478"/>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431710" y="5818006"/>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431710" y="6971940"/>
            <a:ext cx="348611" cy="826338"/>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879290" y="6971940"/>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431711" y="6968468"/>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3310933" y="3525483"/>
            <a:ext cx="348611" cy="826338"/>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58" name="Oval 57"/>
          <p:cNvSpPr/>
          <p:nvPr/>
        </p:nvSpPr>
        <p:spPr>
          <a:xfrm>
            <a:off x="3310932" y="2369233"/>
            <a:ext cx="348611" cy="826338"/>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59" name="Oval 58"/>
          <p:cNvSpPr/>
          <p:nvPr/>
        </p:nvSpPr>
        <p:spPr>
          <a:xfrm>
            <a:off x="3310933" y="4677711"/>
            <a:ext cx="348611" cy="826338"/>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3758512" y="2379748"/>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3758512" y="3534804"/>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3758512" y="4677711"/>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3310933" y="2366733"/>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3310933" y="3525484"/>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3310933" y="4674239"/>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3310933" y="5828173"/>
            <a:ext cx="348611" cy="826338"/>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3758513" y="5828173"/>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3310934" y="5824701"/>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3310934" y="6978635"/>
            <a:ext cx="348611" cy="826338"/>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68580" rtlCol="0" anchor="ctr" anchorCtr="0"/>
          <a:lstStyle/>
          <a:p>
            <a:pPr algn="ctr"/>
            <a:endParaRPr lang="en-US" sz="135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3758514" y="6978636"/>
            <a:ext cx="1631915" cy="820137"/>
          </a:xfrm>
          <a:prstGeom prst="rect">
            <a:avLst/>
          </a:prstGeom>
        </p:spPr>
        <p:txBody>
          <a:bodyPr lIns="91420" tIns="45710" rIns="91420" bIns="45710" anchor="ctr" anchorCtr="0">
            <a:noAutofit/>
          </a:bodyPr>
          <a:lstStyle>
            <a:lvl1pPr marL="0" indent="0" algn="l">
              <a:buNone/>
              <a:defRPr sz="135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3310935" y="6975164"/>
            <a:ext cx="348611" cy="820137"/>
          </a:xfrm>
          <a:prstGeom prst="rect">
            <a:avLst/>
          </a:prstGeom>
          <a:noFill/>
          <a:ln>
            <a:noFill/>
          </a:ln>
        </p:spPr>
        <p:txBody>
          <a:bodyPr lIns="91420" tIns="45710" rIns="91420" bIns="45710" anchor="ctr" anchorCtr="0">
            <a:noAutofit/>
          </a:bodyPr>
          <a:lstStyle>
            <a:lvl1pPr marL="0" indent="0" algn="ctr">
              <a:buNone/>
              <a:defRPr sz="135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328613" y="606779"/>
            <a:ext cx="6259116" cy="1301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fr-FR" altLang="en-US"/>
              <a:t>Title Goes Here</a:t>
            </a:r>
            <a:endParaRPr lang="fr-FR" altLang="en-US" dirty="0"/>
          </a:p>
        </p:txBody>
      </p:sp>
      <p:sp>
        <p:nvSpPr>
          <p:cNvPr id="12" name="Rectangle 7"/>
          <p:cNvSpPr>
            <a:spLocks noChangeArrowheads="1"/>
          </p:cNvSpPr>
          <p:nvPr/>
        </p:nvSpPr>
        <p:spPr bwMode="ltGray">
          <a:xfrm>
            <a:off x="6386776" y="8590645"/>
            <a:ext cx="163815" cy="115889"/>
          </a:xfrm>
          <a:prstGeom prst="rect">
            <a:avLst/>
          </a:prstGeom>
          <a:noFill/>
          <a:ln w="9525" algn="ctr">
            <a:noFill/>
            <a:miter lim="800000"/>
            <a:headEnd/>
            <a:tailEnd/>
          </a:ln>
          <a:effectLst/>
        </p:spPr>
        <p:txBody>
          <a:bodyPr wrap="none" lIns="46190" tIns="23094" rIns="46190" bIns="23094" anchor="b">
            <a:spAutoFit/>
          </a:bodyPr>
          <a:lstStyle/>
          <a:p>
            <a:pPr algn="r" defTabSz="458058" fontAlgn="auto">
              <a:spcBef>
                <a:spcPts val="0"/>
              </a:spcBef>
              <a:spcAft>
                <a:spcPts val="0"/>
              </a:spcAft>
              <a:defRPr/>
            </a:pPr>
            <a:fld id="{6A1E46DC-7EF6-4EA2-B285-14272867D133}" type="slidenum">
              <a:rPr lang="fr-FR" sz="450" smtClean="0">
                <a:solidFill>
                  <a:schemeClr val="accent3">
                    <a:lumMod val="85000"/>
                  </a:schemeClr>
                </a:solidFill>
                <a:latin typeface="+mn-lt"/>
                <a:ea typeface="+mn-ea"/>
                <a:cs typeface="CiscoSans Thin"/>
              </a:rPr>
              <a:pPr algn="r" defTabSz="458058" fontAlgn="auto">
                <a:spcBef>
                  <a:spcPts val="0"/>
                </a:spcBef>
                <a:spcAft>
                  <a:spcPts val="0"/>
                </a:spcAft>
                <a:defRPr/>
              </a:pPr>
              <a:t>‹N°›</a:t>
            </a:fld>
            <a:endParaRPr lang="fr-FR" sz="45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4400631" y="8519166"/>
            <a:ext cx="1993514" cy="185139"/>
          </a:xfrm>
          <a:prstGeom prst="rect">
            <a:avLst/>
          </a:prstGeom>
          <a:noFill/>
          <a:ln w="9525">
            <a:noFill/>
            <a:miter lim="800000"/>
            <a:headEnd/>
            <a:tailEnd/>
          </a:ln>
          <a:effectLst/>
        </p:spPr>
        <p:txBody>
          <a:bodyPr lIns="46190" tIns="23094" rIns="46190" bIns="23094" anchor="b">
            <a:spAutoFit/>
          </a:bodyPr>
          <a:lstStyle/>
          <a:p>
            <a:pPr defTabSz="458058" fontAlgn="auto">
              <a:spcBef>
                <a:spcPts val="0"/>
              </a:spcBef>
              <a:spcAft>
                <a:spcPts val="0"/>
              </a:spcAft>
              <a:defRPr/>
            </a:pPr>
            <a:r>
              <a:rPr lang="fr-FR" sz="450" dirty="0">
                <a:solidFill>
                  <a:schemeClr val="accent3">
                    <a:lumMod val="85000"/>
                  </a:schemeClr>
                </a:solidFill>
                <a:latin typeface="+mn-lt"/>
              </a:rPr>
              <a:t>© 2016 Cisco et/ou ses filiales. Tous droits </a:t>
            </a:r>
            <a:r>
              <a:rPr lang="fr-FR" sz="450">
                <a:solidFill>
                  <a:schemeClr val="accent3">
                    <a:lumMod val="85000"/>
                  </a:schemeClr>
                </a:solidFill>
                <a:latin typeface="+mn-lt"/>
              </a:rPr>
              <a:t>réservés. Informations </a:t>
            </a:r>
            <a:r>
              <a:rPr lang="fr-FR" sz="450" dirty="0">
                <a:solidFill>
                  <a:schemeClr val="accent3">
                    <a:lumMod val="85000"/>
                  </a:schemeClr>
                </a:solidFill>
                <a:latin typeface="+mn-lt"/>
              </a:rPr>
              <a:t>confidentielles de Cisco</a:t>
            </a:r>
          </a:p>
        </p:txBody>
      </p:sp>
      <p:grpSp>
        <p:nvGrpSpPr>
          <p:cNvPr id="6" name="Group 4"/>
          <p:cNvGrpSpPr>
            <a:grpSpLocks noChangeAspect="1"/>
          </p:cNvGrpSpPr>
          <p:nvPr userDrawn="1"/>
        </p:nvGrpSpPr>
        <p:grpSpPr bwMode="auto">
          <a:xfrm>
            <a:off x="381030" y="8382572"/>
            <a:ext cx="255193" cy="321732"/>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8" r:id="rId13"/>
  </p:sldLayoutIdLst>
  <p:transition spd="slow">
    <p:wipe/>
  </p:transition>
  <p:txStyles>
    <p:titleStyle>
      <a:lvl1pPr algn="l" defTabSz="513160" rtl="0" eaLnBrk="1" fontAlgn="base" hangingPunct="1">
        <a:lnSpc>
          <a:spcPct val="80000"/>
        </a:lnSpc>
        <a:spcBef>
          <a:spcPct val="0"/>
        </a:spcBef>
        <a:spcAft>
          <a:spcPct val="0"/>
        </a:spcAft>
        <a:defRPr lang="en-US" sz="2400" kern="1200" dirty="0">
          <a:solidFill>
            <a:schemeClr val="accent4"/>
          </a:solidFill>
          <a:latin typeface="+mj-lt"/>
          <a:ea typeface="ＭＳ Ｐゴシック" charset="0"/>
          <a:cs typeface="CiscoSans"/>
        </a:defRPr>
      </a:lvl1pPr>
      <a:lvl2pPr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cs typeface="CiscoSans" pitchFamily="34" charset="0"/>
        </a:defRPr>
      </a:lvl2pPr>
      <a:lvl3pPr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cs typeface="CiscoSans" pitchFamily="34" charset="0"/>
        </a:defRPr>
      </a:lvl3pPr>
      <a:lvl4pPr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cs typeface="CiscoSans" pitchFamily="34" charset="0"/>
        </a:defRPr>
      </a:lvl4pPr>
      <a:lvl5pPr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cs typeface="CiscoSans" pitchFamily="34" charset="0"/>
        </a:defRPr>
      </a:lvl5pPr>
      <a:lvl6pPr marL="342900"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defRPr>
      </a:lvl6pPr>
      <a:lvl7pPr marL="685800"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defRPr>
      </a:lvl7pPr>
      <a:lvl8pPr marL="1028700"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defRPr>
      </a:lvl8pPr>
      <a:lvl9pPr marL="1371600" algn="l" defTabSz="513160" rtl="0" eaLnBrk="1" fontAlgn="base" hangingPunct="1">
        <a:lnSpc>
          <a:spcPct val="80000"/>
        </a:lnSpc>
        <a:spcBef>
          <a:spcPct val="0"/>
        </a:spcBef>
        <a:spcAft>
          <a:spcPct val="0"/>
        </a:spcAft>
        <a:defRPr sz="2400">
          <a:solidFill>
            <a:srgbClr val="676767"/>
          </a:solidFill>
          <a:latin typeface="Arial" charset="0"/>
          <a:ea typeface="ＭＳ Ｐゴシック" charset="0"/>
        </a:defRPr>
      </a:lvl9pPr>
    </p:titleStyle>
    <p:bodyStyle>
      <a:lvl1pPr marL="127397" indent="-127397" algn="l" defTabSz="513160" rtl="0" eaLnBrk="1" fontAlgn="base" hangingPunct="1">
        <a:lnSpc>
          <a:spcPct val="95000"/>
        </a:lnSpc>
        <a:spcBef>
          <a:spcPts val="806"/>
        </a:spcBef>
        <a:spcAft>
          <a:spcPct val="0"/>
        </a:spcAft>
        <a:buClr>
          <a:schemeClr val="tx2"/>
        </a:buClr>
        <a:buSzPct val="90000"/>
        <a:buFont typeface="Arial" charset="0"/>
        <a:buChar char="•"/>
        <a:defRPr lang="en-US" sz="1125" kern="1200" dirty="0">
          <a:solidFill>
            <a:schemeClr val="tx1"/>
          </a:solidFill>
          <a:latin typeface="+mn-lt"/>
          <a:ea typeface="ＭＳ Ｐゴシック" charset="0"/>
          <a:cs typeface="CiscoSans"/>
        </a:defRPr>
      </a:lvl1pPr>
      <a:lvl2pPr marL="269081" indent="-161925" algn="l" defTabSz="513160" rtl="0" eaLnBrk="1" fontAlgn="base" hangingPunct="1">
        <a:lnSpc>
          <a:spcPct val="95000"/>
        </a:lnSpc>
        <a:spcBef>
          <a:spcPts val="450"/>
        </a:spcBef>
        <a:spcAft>
          <a:spcPct val="0"/>
        </a:spcAft>
        <a:buClr>
          <a:schemeClr val="tx2"/>
        </a:buClr>
        <a:buFont typeface="Arial" charset="0"/>
        <a:buChar char="•"/>
        <a:defRPr lang="en-US" sz="1050" kern="1200" dirty="0">
          <a:solidFill>
            <a:schemeClr val="tx1"/>
          </a:solidFill>
          <a:latin typeface="+mn-lt"/>
          <a:ea typeface="ＭＳ Ｐゴシック" charset="0"/>
          <a:cs typeface="CiscoSans"/>
        </a:defRPr>
      </a:lvl2pPr>
      <a:lvl3pPr marL="323850" indent="-127397" algn="l" defTabSz="513160" rtl="0" eaLnBrk="1" fontAlgn="base" hangingPunct="1">
        <a:lnSpc>
          <a:spcPct val="95000"/>
        </a:lnSpc>
        <a:spcBef>
          <a:spcPts val="469"/>
        </a:spcBef>
        <a:spcAft>
          <a:spcPct val="0"/>
        </a:spcAft>
        <a:buFont typeface="Arial" charset="0"/>
        <a:buChar char="•"/>
        <a:defRPr lang="en-US" sz="900" kern="1200" dirty="0">
          <a:solidFill>
            <a:schemeClr val="tx1"/>
          </a:solidFill>
          <a:latin typeface="+mn-lt"/>
          <a:ea typeface="ＭＳ Ｐゴシック" charset="0"/>
          <a:cs typeface="CiscoSans"/>
        </a:defRPr>
      </a:lvl3pPr>
      <a:lvl4pPr marL="377429" indent="-127397" algn="l" defTabSz="513160" rtl="0" eaLnBrk="1" fontAlgn="base" hangingPunct="1">
        <a:lnSpc>
          <a:spcPct val="95000"/>
        </a:lnSpc>
        <a:spcBef>
          <a:spcPts val="469"/>
        </a:spcBef>
        <a:spcAft>
          <a:spcPct val="0"/>
        </a:spcAft>
        <a:buFont typeface="Arial" charset="0"/>
        <a:buChar char="•"/>
        <a:defRPr lang="en-US" sz="825" kern="1200" dirty="0">
          <a:solidFill>
            <a:schemeClr val="tx1"/>
          </a:solidFill>
          <a:latin typeface="+mn-lt"/>
          <a:ea typeface="ＭＳ Ｐゴシック" charset="0"/>
          <a:cs typeface="CiscoSans"/>
        </a:defRPr>
      </a:lvl4pPr>
      <a:lvl5pPr marL="431006" indent="-127397" algn="l" defTabSz="513160" rtl="0" eaLnBrk="1" fontAlgn="base" hangingPunct="1">
        <a:lnSpc>
          <a:spcPct val="95000"/>
        </a:lnSpc>
        <a:spcBef>
          <a:spcPts val="469"/>
        </a:spcBef>
        <a:spcAft>
          <a:spcPct val="0"/>
        </a:spcAft>
        <a:buFont typeface="Arial" charset="0"/>
        <a:buChar char="•"/>
        <a:defRPr lang="en-US" sz="825" kern="1200" dirty="0">
          <a:solidFill>
            <a:schemeClr val="tx1"/>
          </a:solidFill>
          <a:latin typeface="+mn-lt"/>
          <a:ea typeface="ＭＳ Ｐゴシック" charset="0"/>
          <a:cs typeface="CiscoSans"/>
        </a:defRPr>
      </a:lvl5pPr>
      <a:lvl6pPr marL="647892" indent="-128584" algn="l" defTabSz="514333" rtl="0" eaLnBrk="1" latinLnBrk="0" hangingPunct="1">
        <a:spcBef>
          <a:spcPts val="450"/>
        </a:spcBef>
        <a:buFont typeface="Arial" pitchFamily="34" charset="0"/>
        <a:buChar char="•"/>
        <a:defRPr sz="675" kern="1200" baseline="0">
          <a:solidFill>
            <a:schemeClr val="tx1"/>
          </a:solidFill>
          <a:latin typeface="+mn-lt"/>
          <a:ea typeface="+mn-ea"/>
          <a:cs typeface="+mn-cs"/>
        </a:defRPr>
      </a:lvl6pPr>
      <a:lvl7pPr marL="701883" indent="-128567" algn="l" defTabSz="514333" rtl="0" eaLnBrk="1" latinLnBrk="0" hangingPunct="1">
        <a:spcBef>
          <a:spcPts val="450"/>
        </a:spcBef>
        <a:buFont typeface="Arial" pitchFamily="34" charset="0"/>
        <a:buChar char="•"/>
        <a:defRPr sz="600" kern="1200" baseline="0">
          <a:solidFill>
            <a:schemeClr val="tx1"/>
          </a:solidFill>
          <a:latin typeface="+mn-lt"/>
          <a:ea typeface="+mn-ea"/>
          <a:cs typeface="+mn-cs"/>
        </a:defRPr>
      </a:lvl7pPr>
      <a:lvl8pPr marL="1800165" indent="0" algn="l" defTabSz="514333" rtl="0" eaLnBrk="1" latinLnBrk="0" hangingPunct="1">
        <a:spcBef>
          <a:spcPct val="20000"/>
        </a:spcBef>
        <a:buFont typeface="Arial" pitchFamily="34" charset="0"/>
        <a:buNone/>
        <a:defRPr sz="1125" kern="1200">
          <a:solidFill>
            <a:schemeClr val="tx1"/>
          </a:solidFill>
          <a:latin typeface="+mn-lt"/>
          <a:ea typeface="+mn-ea"/>
          <a:cs typeface="+mn-cs"/>
        </a:defRPr>
      </a:lvl8pPr>
      <a:lvl9pPr marL="2185915" indent="-128584" algn="l" defTabSz="514333" rtl="0" eaLnBrk="1" latinLnBrk="0" hangingPunct="1">
        <a:spcBef>
          <a:spcPct val="20000"/>
        </a:spcBef>
        <a:buFont typeface="Arial" pitchFamily="34" charset="0"/>
        <a:buChar char="•"/>
        <a:defRPr sz="1125" kern="1200">
          <a:solidFill>
            <a:schemeClr val="tx1"/>
          </a:solidFill>
          <a:latin typeface="+mn-lt"/>
          <a:ea typeface="+mn-ea"/>
          <a:cs typeface="+mn-cs"/>
        </a:defRPr>
      </a:lvl9pPr>
    </p:bodyStyle>
    <p:otherStyle>
      <a:defPPr>
        <a:defRPr lang="en-US"/>
      </a:defPPr>
      <a:lvl1pPr marL="0" algn="l" defTabSz="514333" rtl="0" eaLnBrk="1" latinLnBrk="0" hangingPunct="1">
        <a:defRPr sz="1050" kern="1200">
          <a:solidFill>
            <a:schemeClr val="tx1"/>
          </a:solidFill>
          <a:latin typeface="+mn-lt"/>
          <a:ea typeface="+mn-ea"/>
          <a:cs typeface="+mn-cs"/>
        </a:defRPr>
      </a:lvl1pPr>
      <a:lvl2pPr marL="257165" algn="l" defTabSz="514333" rtl="0" eaLnBrk="1" latinLnBrk="0" hangingPunct="1">
        <a:defRPr sz="1050" kern="1200">
          <a:solidFill>
            <a:schemeClr val="tx1"/>
          </a:solidFill>
          <a:latin typeface="+mn-lt"/>
          <a:ea typeface="+mn-ea"/>
          <a:cs typeface="+mn-cs"/>
        </a:defRPr>
      </a:lvl2pPr>
      <a:lvl3pPr marL="514333" algn="l" defTabSz="514333" rtl="0" eaLnBrk="1" latinLnBrk="0" hangingPunct="1">
        <a:defRPr sz="1050" kern="1200">
          <a:solidFill>
            <a:schemeClr val="tx1"/>
          </a:solidFill>
          <a:latin typeface="+mn-lt"/>
          <a:ea typeface="+mn-ea"/>
          <a:cs typeface="+mn-cs"/>
        </a:defRPr>
      </a:lvl3pPr>
      <a:lvl4pPr marL="771499" algn="l" defTabSz="514333" rtl="0" eaLnBrk="1" latinLnBrk="0" hangingPunct="1">
        <a:defRPr sz="1050" kern="1200">
          <a:solidFill>
            <a:schemeClr val="tx1"/>
          </a:solidFill>
          <a:latin typeface="+mn-lt"/>
          <a:ea typeface="+mn-ea"/>
          <a:cs typeface="+mn-cs"/>
        </a:defRPr>
      </a:lvl4pPr>
      <a:lvl5pPr marL="1028666" algn="l" defTabSz="514333" rtl="0" eaLnBrk="1" latinLnBrk="0" hangingPunct="1">
        <a:defRPr sz="1050" kern="1200">
          <a:solidFill>
            <a:schemeClr val="tx1"/>
          </a:solidFill>
          <a:latin typeface="+mn-lt"/>
          <a:ea typeface="+mn-ea"/>
          <a:cs typeface="+mn-cs"/>
        </a:defRPr>
      </a:lvl5pPr>
      <a:lvl6pPr marL="1285831" algn="l" defTabSz="514333" rtl="0" eaLnBrk="1" latinLnBrk="0" hangingPunct="1">
        <a:defRPr sz="1050" kern="1200">
          <a:solidFill>
            <a:schemeClr val="tx1"/>
          </a:solidFill>
          <a:latin typeface="+mn-lt"/>
          <a:ea typeface="+mn-ea"/>
          <a:cs typeface="+mn-cs"/>
        </a:defRPr>
      </a:lvl6pPr>
      <a:lvl7pPr marL="1542999" algn="l" defTabSz="514333" rtl="0" eaLnBrk="1" latinLnBrk="0" hangingPunct="1">
        <a:defRPr sz="1050" kern="1200">
          <a:solidFill>
            <a:schemeClr val="tx1"/>
          </a:solidFill>
          <a:latin typeface="+mn-lt"/>
          <a:ea typeface="+mn-ea"/>
          <a:cs typeface="+mn-cs"/>
        </a:defRPr>
      </a:lvl7pPr>
      <a:lvl8pPr marL="1800165" algn="l" defTabSz="514333" rtl="0" eaLnBrk="1" latinLnBrk="0" hangingPunct="1">
        <a:defRPr sz="1050" kern="1200">
          <a:solidFill>
            <a:schemeClr val="tx1"/>
          </a:solidFill>
          <a:latin typeface="+mn-lt"/>
          <a:ea typeface="+mn-ea"/>
          <a:cs typeface="+mn-cs"/>
        </a:defRPr>
      </a:lvl8pPr>
      <a:lvl9pPr marL="2057333" algn="l" defTabSz="514333" rtl="0" eaLnBrk="1" latinLnBrk="0" hangingPunct="1">
        <a:defRPr sz="10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80" userDrawn="1">
          <p15:clr>
            <a:srgbClr val="F26B43"/>
          </p15:clr>
        </p15:guide>
        <p15:guide id="2" pos="2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2.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32.jpeg"/><Relationship Id="rId4" Type="http://schemas.openxmlformats.org/officeDocument/2006/relationships/image" Target="../media/image31.jpeg"/></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35.jpe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31.jpeg"/></Relationships>
</file>

<file path=ppt/slides/_rels/slide22.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37.jpeg"/><Relationship Id="rId4" Type="http://schemas.openxmlformats.org/officeDocument/2006/relationships/image" Target="../media/image23.tiff"/></Relationships>
</file>

<file path=ppt/slides/_rels/slide2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9.tiff"/><Relationship Id="rId5" Type="http://schemas.openxmlformats.org/officeDocument/2006/relationships/image" Target="../media/image23.tiff"/><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41.tiff"/><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41.tiff"/><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8" Type="http://schemas.openxmlformats.org/officeDocument/2006/relationships/image" Target="../media/image23.tiff"/><Relationship Id="rId3" Type="http://schemas.openxmlformats.org/officeDocument/2006/relationships/image" Target="../media/image29.jpeg"/><Relationship Id="rId7" Type="http://schemas.openxmlformats.org/officeDocument/2006/relationships/image" Target="../media/image44.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41.tiff"/><Relationship Id="rId5" Type="http://schemas.openxmlformats.org/officeDocument/2006/relationships/image" Target="../media/image35.jpe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4.jpe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 Id="rId9"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0.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2.jpeg"/></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46.tiff"/><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46.tiff"/><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46.tiff"/><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46.tiff"/><Relationship Id="rId5" Type="http://schemas.openxmlformats.org/officeDocument/2006/relationships/image" Target="../media/image23.tiff"/><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5.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2.jpeg"/></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7.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8.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2.jpeg"/></Relationships>
</file>

<file path=ppt/slides/_rels/slide3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39.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0.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2.jpeg"/></Relationships>
</file>

<file path=ppt/slides/_rels/slide4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1.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2.xml"/><Relationship Id="rId1" Type="http://schemas.openxmlformats.org/officeDocument/2006/relationships/slideLayout" Target="../slideLayouts/slideLayout6.xml"/><Relationship Id="rId6" Type="http://schemas.openxmlformats.org/officeDocument/2006/relationships/image" Target="../media/image23.tiff"/><Relationship Id="rId5" Type="http://schemas.openxmlformats.org/officeDocument/2006/relationships/image" Target="../media/image55.jpe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57.jpeg"/><Relationship Id="rId5" Type="http://schemas.openxmlformats.org/officeDocument/2006/relationships/image" Target="../media/image23.tiff"/><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4.jpe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2.jpeg"/></Relationships>
</file>

<file path=ppt/slides/_rels/slide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3.tiff"/><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rotWithShape="1">
          <a:blip r:embed="rId3" cstate="print">
            <a:extLst>
              <a:ext uri="{28A0092B-C50C-407E-A947-70E740481C1C}">
                <a14:useLocalDpi xmlns:a14="http://schemas.microsoft.com/office/drawing/2010/main"/>
              </a:ext>
            </a:extLst>
          </a:blip>
          <a:srcRect/>
          <a:stretch/>
        </p:blipFill>
        <p:spPr>
          <a:xfrm>
            <a:off x="0" y="-44160"/>
            <a:ext cx="6858000" cy="9143999"/>
          </a:xfrm>
          <a:prstGeom prst="rect">
            <a:avLst/>
          </a:prstGeom>
        </p:spPr>
      </p:pic>
      <p:grpSp>
        <p:nvGrpSpPr>
          <p:cNvPr id="3" name="Group 2"/>
          <p:cNvGrpSpPr/>
          <p:nvPr/>
        </p:nvGrpSpPr>
        <p:grpSpPr bwMode="auto">
          <a:xfrm>
            <a:off x="526416" y="1533526"/>
            <a:ext cx="837563" cy="445135"/>
            <a:chOff x="0" y="0"/>
            <a:chExt cx="502" cy="267"/>
          </a:xfrm>
          <a:solidFill>
            <a:srgbClr val="00BCEB"/>
          </a:solidFill>
        </p:grpSpPr>
        <p:sp>
          <p:nvSpPr>
            <p:cNvPr id="4" name="Rectangle 3"/>
            <p:cNvSpPr>
              <a:spLocks noChangeArrowheads="1"/>
            </p:cNvSpPr>
            <p:nvPr/>
          </p:nvSpPr>
          <p:spPr bwMode="auto">
            <a:xfrm>
              <a:off x="142" y="177"/>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4"/>
            <p:cNvSpPr>
              <a:spLocks/>
            </p:cNvSpPr>
            <p:nvPr/>
          </p:nvSpPr>
          <p:spPr bwMode="auto">
            <a:xfrm>
              <a:off x="275" y="176"/>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p:nvSpPr>
          <p:spPr bwMode="auto">
            <a:xfrm>
              <a:off x="45" y="176"/>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p:nvSpPr>
          <p:spPr bwMode="auto">
            <a:xfrm>
              <a:off x="365" y="176"/>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193" y="176"/>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0" y="72"/>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60" y="42"/>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120" y="0"/>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180" y="42"/>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40" y="72"/>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300" y="42"/>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60" y="0"/>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420" y="42"/>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480" y="72"/>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8" name="Text Box 39"/>
          <p:cNvSpPr txBox="1"/>
          <p:nvPr/>
        </p:nvSpPr>
        <p:spPr>
          <a:xfrm>
            <a:off x="-236069" y="3080040"/>
            <a:ext cx="7518400" cy="14478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15000"/>
              </a:lnSpc>
              <a:spcBef>
                <a:spcPts val="0"/>
              </a:spcBef>
              <a:spcAft>
                <a:spcPts val="1000"/>
              </a:spcAft>
            </a:pPr>
            <a:r>
              <a:rPr lang="fr-FR" sz="3600" dirty="0">
                <a:solidFill>
                  <a:srgbClr val="00BCEB"/>
                </a:solidFill>
                <a:effectLst/>
                <a:latin typeface="Arial" charset="0"/>
              </a:rPr>
              <a:t>Cisco Networking Academy</a:t>
            </a:r>
            <a:r>
              <a:rPr lang="fr-FR" sz="3600" baseline="30000" dirty="0">
                <a:solidFill>
                  <a:srgbClr val="00BCEB"/>
                </a:solidFill>
                <a:effectLst/>
                <a:latin typeface="Arial" charset="0"/>
              </a:rPr>
              <a:t>®</a:t>
            </a:r>
            <a:endParaRPr lang="fr-FR" sz="1000" dirty="0">
              <a:effectLst/>
              <a:latin typeface="Arial" charset="0"/>
              <a:ea typeface="Arial" charset="0"/>
              <a:cs typeface="Times New Roman" charset="0"/>
            </a:endParaRPr>
          </a:p>
          <a:p>
            <a:pPr marL="0" marR="0" algn="ctr">
              <a:lnSpc>
                <a:spcPct val="115000"/>
              </a:lnSpc>
              <a:spcBef>
                <a:spcPts val="0"/>
              </a:spcBef>
              <a:spcAft>
                <a:spcPts val="1000"/>
              </a:spcAft>
            </a:pPr>
            <a:r>
              <a:rPr lang="fr-FR" sz="2400" dirty="0">
                <a:solidFill>
                  <a:srgbClr val="6EBE4A"/>
                </a:solidFill>
                <a:effectLst/>
                <a:latin typeface="Arial" charset="0"/>
              </a:rPr>
              <a:t>Catalogue de </a:t>
            </a:r>
            <a:r>
              <a:rPr lang="fr-FR" sz="2400" dirty="0" smtClean="0">
                <a:solidFill>
                  <a:srgbClr val="6EBE4A"/>
                </a:solidFill>
                <a:effectLst/>
                <a:latin typeface="Arial" charset="0"/>
              </a:rPr>
              <a:t>formations chez KANACAD</a:t>
            </a:r>
          </a:p>
          <a:p>
            <a:pPr marL="0" marR="0" algn="ctr">
              <a:lnSpc>
                <a:spcPct val="115000"/>
              </a:lnSpc>
              <a:spcBef>
                <a:spcPts val="0"/>
              </a:spcBef>
              <a:spcAft>
                <a:spcPts val="1000"/>
              </a:spcAft>
            </a:pPr>
            <a:endParaRPr lang="fr-FR" sz="1050" dirty="0">
              <a:effectLst/>
              <a:latin typeface="Arial" charset="0"/>
              <a:ea typeface="Arial" charset="0"/>
              <a:cs typeface="Times New Roman" charset="0"/>
            </a:endParaRPr>
          </a:p>
        </p:txBody>
      </p:sp>
      <p:sp>
        <p:nvSpPr>
          <p:cNvPr id="19" name="TextBox 18"/>
          <p:cNvSpPr txBox="1"/>
          <p:nvPr/>
        </p:nvSpPr>
        <p:spPr>
          <a:xfrm>
            <a:off x="5568287" y="8761863"/>
            <a:ext cx="1173707" cy="276999"/>
          </a:xfrm>
          <a:prstGeom prst="rect">
            <a:avLst/>
          </a:prstGeom>
          <a:noFill/>
        </p:spPr>
        <p:txBody>
          <a:bodyPr wrap="square" rtlCol="0">
            <a:spAutoFit/>
          </a:bodyPr>
          <a:lstStyle/>
          <a:p>
            <a:r>
              <a:rPr lang="fr-FR" sz="1200" dirty="0">
                <a:solidFill>
                  <a:schemeClr val="bg1">
                    <a:lumMod val="75000"/>
                  </a:schemeClr>
                </a:solidFill>
              </a:rPr>
              <a:t>Janvier 2018</a:t>
            </a:r>
          </a:p>
        </p:txBody>
      </p:sp>
    </p:spTree>
    <p:extLst>
      <p:ext uri="{BB962C8B-B14F-4D97-AF65-F5344CB8AC3E}">
        <p14:creationId xmlns:p14="http://schemas.microsoft.com/office/powerpoint/2010/main" val="1742412804"/>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Picture 64"/>
          <p:cNvPicPr/>
          <p:nvPr/>
        </p:nvPicPr>
        <p:blipFill rotWithShape="1">
          <a:blip r:embed="rId3" cstate="print">
            <a:extLst>
              <a:ext uri="{28A0092B-C50C-407E-A947-70E740481C1C}">
                <a14:useLocalDpi xmlns:a14="http://schemas.microsoft.com/office/drawing/2010/main"/>
              </a:ext>
            </a:extLst>
          </a:blip>
          <a:srcRect/>
          <a:stretch/>
        </p:blipFill>
        <p:spPr bwMode="auto">
          <a:xfrm>
            <a:off x="3684369" y="2043105"/>
            <a:ext cx="2929890" cy="4979572"/>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1" y="942704"/>
            <a:ext cx="6857999" cy="826654"/>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CCNA R&amp;S: Introduction to Networks</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799570" y="1538365"/>
            <a:ext cx="582211" cy="230832"/>
          </a:xfrm>
          <a:prstGeom prst="rect">
            <a:avLst/>
          </a:prstGeom>
          <a:noFill/>
        </p:spPr>
        <p:txBody>
          <a:bodyPr wrap="none" rtlCol="0">
            <a:spAutoFit/>
          </a:bodyPr>
          <a:lstStyle/>
          <a:p>
            <a:pPr algn="ctr"/>
            <a:r>
              <a:rPr lang="fr-FR" sz="900" dirty="0">
                <a:solidFill>
                  <a:schemeClr val="bg1"/>
                </a:solidFill>
              </a:rPr>
              <a:t>Réseau</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132489"/>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132489"/>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7" name="TextBox 276"/>
          <p:cNvSpPr txBox="1"/>
          <p:nvPr/>
        </p:nvSpPr>
        <p:spPr>
          <a:xfrm>
            <a:off x="344196" y="2509630"/>
            <a:ext cx="2488862" cy="1166986"/>
          </a:xfrm>
          <a:prstGeom prst="rect">
            <a:avLst/>
          </a:prstGeom>
          <a:noFill/>
        </p:spPr>
        <p:txBody>
          <a:bodyPr wrap="square" lIns="0" tIns="0" rIns="0" bIns="0" rtlCol="0">
            <a:spAutoFit/>
          </a:bodyPr>
          <a:lstStyle/>
          <a:p>
            <a:pPr>
              <a:spcAft>
                <a:spcPts val="700"/>
              </a:spcAft>
            </a:pPr>
            <a:r>
              <a:rPr lang="fr-FR" sz="1000" dirty="0"/>
              <a:t>Le premier cours Cisco CCNA Routing and Switching présente l'architecture, la structure, les fonctions et les composants d'Internet et des autres réseaux informatiques. </a:t>
            </a:r>
          </a:p>
          <a:p>
            <a:pPr>
              <a:spcAft>
                <a:spcPts val="700"/>
              </a:spcAft>
            </a:pPr>
            <a:r>
              <a:rPr lang="fr-FR" sz="1000" dirty="0"/>
              <a:t>Les élèves acquièrent une compréhension de base du fonctionnement des réseaux.</a:t>
            </a:r>
          </a:p>
        </p:txBody>
      </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0" name="TextBox 279"/>
          <p:cNvSpPr txBox="1"/>
          <p:nvPr/>
        </p:nvSpPr>
        <p:spPr>
          <a:xfrm>
            <a:off x="347549" y="4129654"/>
            <a:ext cx="2361784" cy="923330"/>
          </a:xfrm>
          <a:prstGeom prst="rect">
            <a:avLst/>
          </a:prstGeom>
          <a:noFill/>
        </p:spPr>
        <p:txBody>
          <a:bodyPr wrap="square" lIns="0" tIns="0" rIns="0" bIns="0" rtlCol="0">
            <a:spAutoFit/>
          </a:bodyPr>
          <a:lstStyle/>
          <a:p>
            <a:pPr>
              <a:spcAft>
                <a:spcPts val="700"/>
              </a:spcAft>
            </a:pPr>
            <a:r>
              <a:rPr lang="fr-FR" sz="1000" dirty="0"/>
              <a:t>À la fin de ce cours, les participants sauront créer des réseaux locaux simples, effectuer les configurations de base des routeurs et des commutateurs, et implémenter des schémas d'adressage.</a:t>
            </a:r>
          </a:p>
        </p:txBody>
      </p:sp>
      <p:sp>
        <p:nvSpPr>
          <p:cNvPr id="281" name="Rectangle 280"/>
          <p:cNvSpPr/>
          <p:nvPr/>
        </p:nvSpPr>
        <p:spPr>
          <a:xfrm>
            <a:off x="165361" y="3763398"/>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829545"/>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763398"/>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767867"/>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7" name="TextBox 286"/>
          <p:cNvSpPr txBox="1"/>
          <p:nvPr/>
        </p:nvSpPr>
        <p:spPr>
          <a:xfrm>
            <a:off x="328001" y="5498744"/>
            <a:ext cx="2511492" cy="1384995"/>
          </a:xfrm>
          <a:prstGeom prst="rect">
            <a:avLst/>
          </a:prstGeom>
          <a:noFill/>
        </p:spPr>
        <p:txBody>
          <a:bodyPr wrap="square" lIns="0" tIns="0" rIns="0" bIns="0" rtlCol="0">
            <a:spAutoFit/>
          </a:bodyPr>
          <a:lstStyle/>
          <a:p>
            <a:pPr marL="109728" indent="-109728">
              <a:spcBef>
                <a:spcPts val="400"/>
              </a:spcBef>
              <a:buSzPct val="80000"/>
              <a:buFont typeface="Arial"/>
              <a:buChar char="•"/>
            </a:pPr>
            <a:r>
              <a:rPr lang="fr-FR" sz="1000" dirty="0"/>
              <a:t>11 chapitres</a:t>
            </a:r>
          </a:p>
          <a:p>
            <a:pPr marL="109728" indent="-109728">
              <a:spcBef>
                <a:spcPts val="400"/>
              </a:spcBef>
              <a:buSzPct val="80000"/>
              <a:buFont typeface="Arial"/>
              <a:buChar char="•"/>
            </a:pPr>
            <a:r>
              <a:rPr lang="fr-FR" sz="1000" dirty="0"/>
              <a:t>36 ateliers pratiques et 1 évaluation pratique sur les compétences</a:t>
            </a:r>
          </a:p>
          <a:p>
            <a:pPr marL="109728" indent="-109728">
              <a:spcBef>
                <a:spcPts val="400"/>
              </a:spcBef>
              <a:buSzPct val="80000"/>
              <a:buFont typeface="Arial"/>
              <a:buChar char="•"/>
            </a:pPr>
            <a:r>
              <a:rPr lang="fr-FR" sz="1000" dirty="0"/>
              <a:t>Test préliminaire, 11 tests (par chapitre), 1 questionnaire transversal, 11 examens (par chapitre) et 1 examen final </a:t>
            </a:r>
          </a:p>
          <a:p>
            <a:pPr marL="109728" indent="-109728">
              <a:spcBef>
                <a:spcPts val="400"/>
              </a:spcBef>
              <a:buSzPct val="80000"/>
              <a:buFont typeface="Arial"/>
              <a:buChar char="•"/>
            </a:pPr>
            <a:r>
              <a:rPr lang="fr-FR" sz="1000" dirty="0"/>
              <a:t>2 évaluations de compétences dans Cisco Packet Tracer</a:t>
            </a:r>
          </a:p>
        </p:txBody>
      </p:sp>
      <p:sp>
        <p:nvSpPr>
          <p:cNvPr id="288" name="Isosceles Triangle 40"/>
          <p:cNvSpPr/>
          <p:nvPr/>
        </p:nvSpPr>
        <p:spPr>
          <a:xfrm rot="5400000">
            <a:off x="43818" y="5198636"/>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136957"/>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05" name="Rectangle 304"/>
          <p:cNvSpPr/>
          <p:nvPr/>
        </p:nvSpPr>
        <p:spPr>
          <a:xfrm>
            <a:off x="0" y="7335949"/>
            <a:ext cx="6858000" cy="17906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4" name="TextBox 303"/>
          <p:cNvSpPr txBox="1"/>
          <p:nvPr/>
        </p:nvSpPr>
        <p:spPr>
          <a:xfrm>
            <a:off x="191052" y="7433138"/>
            <a:ext cx="3018105" cy="1592744"/>
          </a:xfrm>
          <a:prstGeom prst="rect">
            <a:avLst/>
          </a:prstGeom>
          <a:noFill/>
        </p:spPr>
        <p:txBody>
          <a:bodyPr wrap="square" rtlCol="0">
            <a:spAutoFit/>
          </a:bodyPr>
          <a:lstStyle/>
          <a:p>
            <a:pPr>
              <a:spcBef>
                <a:spcPts val="0"/>
              </a:spcBef>
              <a:spcAft>
                <a:spcPts val="300"/>
              </a:spcAft>
            </a:pPr>
            <a:r>
              <a:rPr lang="fr-FR" sz="900" b="1" dirty="0">
                <a:solidFill>
                  <a:schemeClr val="bg1"/>
                </a:solidFill>
              </a:rPr>
              <a:t>Public cible</a:t>
            </a:r>
            <a:r>
              <a:rPr lang="fr-FR" sz="900" dirty="0">
                <a:solidFill>
                  <a:schemeClr val="bg1"/>
                </a:solidFill>
              </a:rPr>
              <a:t> : élèves des deux dernières années de l'enseignement secondaire, étudiants en cycles universitaires de 2 ou 4 ans dans le domaine des réseaux ou de l'ingénierie</a:t>
            </a:r>
          </a:p>
          <a:p>
            <a:pPr>
              <a:spcBef>
                <a:spcPts val="0"/>
              </a:spcBef>
              <a:spcAft>
                <a:spcPts val="300"/>
              </a:spcAft>
            </a:pPr>
            <a:r>
              <a:rPr lang="fr-FR" sz="900" b="1" dirty="0">
                <a:solidFill>
                  <a:schemeClr val="bg1"/>
                </a:solidFill>
              </a:rPr>
              <a:t>Connaissances préalables requises : </a:t>
            </a:r>
            <a:r>
              <a:rPr lang="fr-FR" sz="900" dirty="0">
                <a:solidFill>
                  <a:schemeClr val="bg1"/>
                </a:solidFill>
              </a:rPr>
              <a:t>aucune</a:t>
            </a:r>
          </a:p>
          <a:p>
            <a:pPr>
              <a:spcBef>
                <a:spcPts val="0"/>
              </a:spcBef>
              <a:spcAft>
                <a:spcPts val="300"/>
              </a:spcAft>
            </a:pPr>
            <a:r>
              <a:rPr lang="fr-FR" sz="900" b="1" dirty="0">
                <a:solidFill>
                  <a:schemeClr val="bg1"/>
                </a:solidFill>
              </a:rPr>
              <a:t>Formation requise pour les instructeurs :</a:t>
            </a:r>
            <a:r>
              <a:rPr lang="fr-FR" sz="900" dirty="0">
                <a:solidFill>
                  <a:schemeClr val="bg1"/>
                </a:solidFill>
              </a:rPr>
              <a:t> oui</a:t>
            </a:r>
          </a:p>
          <a:p>
            <a:pPr>
              <a:spcBef>
                <a:spcPts val="0"/>
              </a:spcBef>
              <a:spcAft>
                <a:spcPts val="300"/>
              </a:spcAft>
            </a:pPr>
            <a:r>
              <a:rPr lang="fr-FR" sz="900" b="1" dirty="0">
                <a:solidFill>
                  <a:schemeClr val="bg1"/>
                </a:solidFill>
              </a:rPr>
              <a:t>Langues </a:t>
            </a:r>
            <a:r>
              <a:rPr lang="fr-FR" sz="900" dirty="0">
                <a:solidFill>
                  <a:schemeClr val="bg1"/>
                </a:solidFill>
              </a:rPr>
              <a:t>: allemand, anglais, arabe, chinois (simplifié et traditionnel), croate, espagnol, français, hongrois, italien, japonais, polonais, portugais (brésilien), roumain, russe, turc </a:t>
            </a:r>
          </a:p>
        </p:txBody>
      </p:sp>
      <p:sp>
        <p:nvSpPr>
          <p:cNvPr id="306" name="TextBox 305"/>
          <p:cNvSpPr txBox="1"/>
          <p:nvPr/>
        </p:nvSpPr>
        <p:spPr>
          <a:xfrm>
            <a:off x="3692240" y="7416435"/>
            <a:ext cx="2682677" cy="861774"/>
          </a:xfrm>
          <a:prstGeom prst="rect">
            <a:avLst/>
          </a:prstGeom>
          <a:noFill/>
        </p:spPr>
        <p:txBody>
          <a:bodyPr wrap="square" rtlCol="0">
            <a:spAutoFit/>
          </a:bodyPr>
          <a:lstStyle/>
          <a:p>
            <a:pPr>
              <a:spcBef>
                <a:spcPts val="0"/>
              </a:spcBef>
              <a:spcAft>
                <a:spcPts val="300"/>
              </a:spcAft>
            </a:pPr>
            <a:r>
              <a:rPr lang="fr-FR" sz="900" b="1" dirty="0">
                <a:solidFill>
                  <a:schemeClr val="bg1"/>
                </a:solidFill>
              </a:rPr>
              <a:t>Mode de formation</a:t>
            </a:r>
            <a:r>
              <a:rPr lang="fr-FR" sz="900" dirty="0">
                <a:solidFill>
                  <a:schemeClr val="bg1"/>
                </a:solidFill>
              </a:rPr>
              <a:t> : dispensée par un instructeur</a:t>
            </a:r>
          </a:p>
          <a:p>
            <a:pPr>
              <a:spcBef>
                <a:spcPts val="0"/>
              </a:spcBef>
              <a:spcAft>
                <a:spcPts val="300"/>
              </a:spcAft>
            </a:pPr>
            <a:r>
              <a:rPr lang="fr-FR" sz="900" b="1" dirty="0">
                <a:solidFill>
                  <a:schemeClr val="bg1"/>
                </a:solidFill>
              </a:rPr>
              <a:t>Durée totale estimée : </a:t>
            </a:r>
            <a:r>
              <a:rPr lang="fr-FR" sz="900" dirty="0">
                <a:solidFill>
                  <a:schemeClr val="bg1"/>
                </a:solidFill>
              </a:rPr>
              <a:t>70 heures</a:t>
            </a:r>
          </a:p>
          <a:p>
            <a:pPr>
              <a:spcBef>
                <a:spcPts val="0"/>
              </a:spcBef>
              <a:spcAft>
                <a:spcPts val="300"/>
              </a:spcAft>
            </a:pPr>
            <a:r>
              <a:rPr lang="fr-FR" sz="900" b="1" dirty="0">
                <a:solidFill>
                  <a:schemeClr val="bg1"/>
                </a:solidFill>
              </a:rPr>
              <a:t>Formation complémentaire recommandée : </a:t>
            </a:r>
            <a:r>
              <a:rPr lang="fr-FR" sz="900" dirty="0">
                <a:solidFill>
                  <a:schemeClr val="bg1"/>
                </a:solidFill>
              </a:rPr>
              <a:t>CCNA R&amp;S Routing and Switching Essentials</a:t>
            </a:r>
          </a:p>
        </p:txBody>
      </p:sp>
      <p:grpSp>
        <p:nvGrpSpPr>
          <p:cNvPr id="7" name="Group 6"/>
          <p:cNvGrpSpPr/>
          <p:nvPr/>
        </p:nvGrpSpPr>
        <p:grpSpPr>
          <a:xfrm>
            <a:off x="3015213" y="7000553"/>
            <a:ext cx="677027" cy="668854"/>
            <a:chOff x="3015213" y="7000553"/>
            <a:chExt cx="677027" cy="668854"/>
          </a:xfrm>
        </p:grpSpPr>
        <p:sp>
          <p:nvSpPr>
            <p:cNvPr id="308" name="Chord 307"/>
            <p:cNvSpPr/>
            <p:nvPr/>
          </p:nvSpPr>
          <p:spPr>
            <a:xfrm>
              <a:off x="3024154" y="7001321"/>
              <a:ext cx="668086" cy="668086"/>
            </a:xfrm>
            <a:prstGeom prst="chord">
              <a:avLst>
                <a:gd name="adj1" fmla="val 5467745"/>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Chord 308"/>
            <p:cNvSpPr/>
            <p:nvPr/>
          </p:nvSpPr>
          <p:spPr>
            <a:xfrm rot="10800000">
              <a:off x="3015213" y="7000553"/>
              <a:ext cx="668086" cy="668086"/>
            </a:xfrm>
            <a:prstGeom prst="chord">
              <a:avLst>
                <a:gd name="adj1" fmla="val 5467745"/>
                <a:gd name="adj2" fmla="val 16200000"/>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0" name="Picture 309"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grpSp>
      <p:grpSp>
        <p:nvGrpSpPr>
          <p:cNvPr id="3" name="Group 2"/>
          <p:cNvGrpSpPr>
            <a:grpSpLocks noChangeAspect="1"/>
          </p:cNvGrpSpPr>
          <p:nvPr/>
        </p:nvGrpSpPr>
        <p:grpSpPr>
          <a:xfrm>
            <a:off x="5809049" y="1005283"/>
            <a:ext cx="557784" cy="551050"/>
            <a:chOff x="303471" y="6048636"/>
            <a:chExt cx="202093" cy="199653"/>
          </a:xfrm>
        </p:grpSpPr>
        <p:grpSp>
          <p:nvGrpSpPr>
            <p:cNvPr id="52" name="Group 51"/>
            <p:cNvGrpSpPr>
              <a:grpSpLocks noChangeAspect="1"/>
            </p:cNvGrpSpPr>
            <p:nvPr/>
          </p:nvGrpSpPr>
          <p:grpSpPr>
            <a:xfrm>
              <a:off x="303471" y="6048636"/>
              <a:ext cx="202093" cy="199653"/>
              <a:chOff x="2632787" y="1629410"/>
              <a:chExt cx="1817884" cy="1795938"/>
            </a:xfrm>
          </p:grpSpPr>
          <p:sp>
            <p:nvSpPr>
              <p:cNvPr id="53" name="Chord 52"/>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54" name="Chord 53"/>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55" name="Group 54"/>
            <p:cNvGrpSpPr>
              <a:grpSpLocks noChangeAspect="1"/>
            </p:cNvGrpSpPr>
            <p:nvPr/>
          </p:nvGrpSpPr>
          <p:grpSpPr>
            <a:xfrm>
              <a:off x="323459" y="6089642"/>
              <a:ext cx="163544" cy="128119"/>
              <a:chOff x="-752475" y="1824038"/>
              <a:chExt cx="439737" cy="344488"/>
            </a:xfrm>
          </p:grpSpPr>
          <p:sp>
            <p:nvSpPr>
              <p:cNvPr id="56" name="Oval 55"/>
              <p:cNvSpPr>
                <a:spLocks noChangeArrowheads="1"/>
              </p:cNvSpPr>
              <p:nvPr/>
            </p:nvSpPr>
            <p:spPr bwMode="auto">
              <a:xfrm>
                <a:off x="-552450" y="2122488"/>
                <a:ext cx="42862" cy="4603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7" name="Freeform 56"/>
              <p:cNvSpPr>
                <a:spLocks/>
              </p:cNvSpPr>
              <p:nvPr/>
            </p:nvSpPr>
            <p:spPr bwMode="auto">
              <a:xfrm>
                <a:off x="-752475" y="1824038"/>
                <a:ext cx="439737" cy="112713"/>
              </a:xfrm>
              <a:custGeom>
                <a:avLst/>
                <a:gdLst>
                  <a:gd name="T0" fmla="*/ 112 w 114"/>
                  <a:gd name="T1" fmla="*/ 20 h 29"/>
                  <a:gd name="T2" fmla="*/ 57 w 114"/>
                  <a:gd name="T3" fmla="*/ 0 h 29"/>
                  <a:gd name="T4" fmla="*/ 3 w 114"/>
                  <a:gd name="T5" fmla="*/ 20 h 29"/>
                  <a:gd name="T6" fmla="*/ 2 w 114"/>
                  <a:gd name="T7" fmla="*/ 26 h 29"/>
                  <a:gd name="T8" fmla="*/ 8 w 114"/>
                  <a:gd name="T9" fmla="*/ 27 h 29"/>
                  <a:gd name="T10" fmla="*/ 57 w 114"/>
                  <a:gd name="T11" fmla="*/ 9 h 29"/>
                  <a:gd name="T12" fmla="*/ 106 w 114"/>
                  <a:gd name="T13" fmla="*/ 27 h 29"/>
                  <a:gd name="T14" fmla="*/ 109 w 114"/>
                  <a:gd name="T15" fmla="*/ 28 h 29"/>
                  <a:gd name="T16" fmla="*/ 112 w 114"/>
                  <a:gd name="T17" fmla="*/ 26 h 29"/>
                  <a:gd name="T18" fmla="*/ 112 w 114"/>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9">
                    <a:moveTo>
                      <a:pt x="112" y="20"/>
                    </a:moveTo>
                    <a:cubicBezTo>
                      <a:pt x="96" y="6"/>
                      <a:pt x="78" y="0"/>
                      <a:pt x="57" y="0"/>
                    </a:cubicBezTo>
                    <a:cubicBezTo>
                      <a:pt x="37" y="0"/>
                      <a:pt x="18" y="6"/>
                      <a:pt x="3" y="20"/>
                    </a:cubicBezTo>
                    <a:cubicBezTo>
                      <a:pt x="0" y="21"/>
                      <a:pt x="0" y="24"/>
                      <a:pt x="2" y="26"/>
                    </a:cubicBezTo>
                    <a:cubicBezTo>
                      <a:pt x="4" y="28"/>
                      <a:pt x="7" y="29"/>
                      <a:pt x="8" y="27"/>
                    </a:cubicBezTo>
                    <a:cubicBezTo>
                      <a:pt x="22" y="15"/>
                      <a:pt x="39" y="9"/>
                      <a:pt x="57" y="9"/>
                    </a:cubicBezTo>
                    <a:cubicBezTo>
                      <a:pt x="75" y="9"/>
                      <a:pt x="92" y="15"/>
                      <a:pt x="106" y="27"/>
                    </a:cubicBezTo>
                    <a:cubicBezTo>
                      <a:pt x="106" y="27"/>
                      <a:pt x="107" y="28"/>
                      <a:pt x="109" y="28"/>
                    </a:cubicBezTo>
                    <a:cubicBezTo>
                      <a:pt x="110" y="28"/>
                      <a:pt x="111" y="27"/>
                      <a:pt x="112" y="26"/>
                    </a:cubicBezTo>
                    <a:cubicBezTo>
                      <a:pt x="114" y="24"/>
                      <a:pt x="114" y="21"/>
                      <a:pt x="112" y="2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8" name="Freeform 57"/>
              <p:cNvSpPr>
                <a:spLocks/>
              </p:cNvSpPr>
              <p:nvPr/>
            </p:nvSpPr>
            <p:spPr bwMode="auto">
              <a:xfrm>
                <a:off x="-679450" y="1925638"/>
                <a:ext cx="293687" cy="80963"/>
              </a:xfrm>
              <a:custGeom>
                <a:avLst/>
                <a:gdLst>
                  <a:gd name="T0" fmla="*/ 74 w 76"/>
                  <a:gd name="T1" fmla="*/ 12 h 21"/>
                  <a:gd name="T2" fmla="*/ 38 w 76"/>
                  <a:gd name="T3" fmla="*/ 0 h 21"/>
                  <a:gd name="T4" fmla="*/ 3 w 76"/>
                  <a:gd name="T5" fmla="*/ 12 h 21"/>
                  <a:gd name="T6" fmla="*/ 2 w 76"/>
                  <a:gd name="T7" fmla="*/ 19 h 21"/>
                  <a:gd name="T8" fmla="*/ 9 w 76"/>
                  <a:gd name="T9" fmla="*/ 19 h 21"/>
                  <a:gd name="T10" fmla="*/ 38 w 76"/>
                  <a:gd name="T11" fmla="*/ 9 h 21"/>
                  <a:gd name="T12" fmla="*/ 68 w 76"/>
                  <a:gd name="T13" fmla="*/ 19 h 21"/>
                  <a:gd name="T14" fmla="*/ 71 w 76"/>
                  <a:gd name="T15" fmla="*/ 21 h 21"/>
                  <a:gd name="T16" fmla="*/ 74 w 76"/>
                  <a:gd name="T17" fmla="*/ 19 h 21"/>
                  <a:gd name="T18" fmla="*/ 74 w 76"/>
                  <a:gd name="T1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1">
                    <a:moveTo>
                      <a:pt x="74" y="12"/>
                    </a:moveTo>
                    <a:cubicBezTo>
                      <a:pt x="63" y="4"/>
                      <a:pt x="51" y="0"/>
                      <a:pt x="38" y="0"/>
                    </a:cubicBezTo>
                    <a:cubicBezTo>
                      <a:pt x="25" y="0"/>
                      <a:pt x="13" y="4"/>
                      <a:pt x="3" y="12"/>
                    </a:cubicBezTo>
                    <a:cubicBezTo>
                      <a:pt x="1" y="14"/>
                      <a:pt x="0" y="17"/>
                      <a:pt x="2" y="19"/>
                    </a:cubicBezTo>
                    <a:cubicBezTo>
                      <a:pt x="3" y="21"/>
                      <a:pt x="6" y="21"/>
                      <a:pt x="9" y="19"/>
                    </a:cubicBezTo>
                    <a:cubicBezTo>
                      <a:pt x="17" y="12"/>
                      <a:pt x="28" y="9"/>
                      <a:pt x="38" y="9"/>
                    </a:cubicBezTo>
                    <a:cubicBezTo>
                      <a:pt x="49" y="9"/>
                      <a:pt x="59" y="12"/>
                      <a:pt x="68" y="19"/>
                    </a:cubicBezTo>
                    <a:cubicBezTo>
                      <a:pt x="69" y="20"/>
                      <a:pt x="70" y="21"/>
                      <a:pt x="71" y="21"/>
                    </a:cubicBezTo>
                    <a:cubicBezTo>
                      <a:pt x="72" y="21"/>
                      <a:pt x="74" y="20"/>
                      <a:pt x="74" y="19"/>
                    </a:cubicBezTo>
                    <a:cubicBezTo>
                      <a:pt x="76" y="17"/>
                      <a:pt x="76" y="14"/>
                      <a:pt x="74" y="12"/>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9" name="Freeform 58"/>
              <p:cNvSpPr>
                <a:spLocks/>
              </p:cNvSpPr>
              <p:nvPr/>
            </p:nvSpPr>
            <p:spPr bwMode="auto">
              <a:xfrm>
                <a:off x="-609600" y="2022476"/>
                <a:ext cx="153987" cy="57150"/>
              </a:xfrm>
              <a:custGeom>
                <a:avLst/>
                <a:gdLst>
                  <a:gd name="T0" fmla="*/ 38 w 40"/>
                  <a:gd name="T1" fmla="*/ 5 h 15"/>
                  <a:gd name="T2" fmla="*/ 20 w 40"/>
                  <a:gd name="T3" fmla="*/ 0 h 15"/>
                  <a:gd name="T4" fmla="*/ 3 w 40"/>
                  <a:gd name="T5" fmla="*/ 5 h 15"/>
                  <a:gd name="T6" fmla="*/ 1 w 40"/>
                  <a:gd name="T7" fmla="*/ 12 h 15"/>
                  <a:gd name="T8" fmla="*/ 8 w 40"/>
                  <a:gd name="T9" fmla="*/ 13 h 15"/>
                  <a:gd name="T10" fmla="*/ 32 w 40"/>
                  <a:gd name="T11" fmla="*/ 13 h 15"/>
                  <a:gd name="T12" fmla="*/ 35 w 40"/>
                  <a:gd name="T13" fmla="*/ 14 h 15"/>
                  <a:gd name="T14" fmla="*/ 39 w 40"/>
                  <a:gd name="T15" fmla="*/ 12 h 15"/>
                  <a:gd name="T16" fmla="*/ 38 w 40"/>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5">
                    <a:moveTo>
                      <a:pt x="38" y="5"/>
                    </a:moveTo>
                    <a:cubicBezTo>
                      <a:pt x="32" y="2"/>
                      <a:pt x="26" y="0"/>
                      <a:pt x="20" y="0"/>
                    </a:cubicBezTo>
                    <a:cubicBezTo>
                      <a:pt x="14" y="0"/>
                      <a:pt x="8" y="2"/>
                      <a:pt x="3" y="5"/>
                    </a:cubicBezTo>
                    <a:cubicBezTo>
                      <a:pt x="0" y="7"/>
                      <a:pt x="0" y="10"/>
                      <a:pt x="1" y="12"/>
                    </a:cubicBezTo>
                    <a:cubicBezTo>
                      <a:pt x="3" y="14"/>
                      <a:pt x="5" y="15"/>
                      <a:pt x="8" y="13"/>
                    </a:cubicBezTo>
                    <a:cubicBezTo>
                      <a:pt x="15" y="8"/>
                      <a:pt x="25" y="8"/>
                      <a:pt x="32" y="13"/>
                    </a:cubicBezTo>
                    <a:cubicBezTo>
                      <a:pt x="33" y="14"/>
                      <a:pt x="34" y="14"/>
                      <a:pt x="35" y="14"/>
                    </a:cubicBezTo>
                    <a:cubicBezTo>
                      <a:pt x="36" y="14"/>
                      <a:pt x="38" y="13"/>
                      <a:pt x="39" y="12"/>
                    </a:cubicBezTo>
                    <a:cubicBezTo>
                      <a:pt x="40" y="10"/>
                      <a:pt x="40" y="7"/>
                      <a:pt x="38" y="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0" name="Freeform 59"/>
              <p:cNvSpPr>
                <a:spLocks/>
              </p:cNvSpPr>
              <p:nvPr/>
            </p:nvSpPr>
            <p:spPr bwMode="auto">
              <a:xfrm>
                <a:off x="-555625" y="2122488"/>
                <a:ext cx="23812" cy="46038"/>
              </a:xfrm>
              <a:custGeom>
                <a:avLst/>
                <a:gdLst>
                  <a:gd name="T0" fmla="*/ 6 w 6"/>
                  <a:gd name="T1" fmla="*/ 0 h 12"/>
                  <a:gd name="T2" fmla="*/ 0 w 6"/>
                  <a:gd name="T3" fmla="*/ 6 h 12"/>
                  <a:gd name="T4" fmla="*/ 6 w 6"/>
                  <a:gd name="T5" fmla="*/ 12 h 12"/>
                  <a:gd name="T6" fmla="*/ 6 w 6"/>
                  <a:gd name="T7" fmla="*/ 0 h 12"/>
                </a:gdLst>
                <a:ahLst/>
                <a:cxnLst>
                  <a:cxn ang="0">
                    <a:pos x="T0" y="T1"/>
                  </a:cxn>
                  <a:cxn ang="0">
                    <a:pos x="T2" y="T3"/>
                  </a:cxn>
                  <a:cxn ang="0">
                    <a:pos x="T4" y="T5"/>
                  </a:cxn>
                  <a:cxn ang="0">
                    <a:pos x="T6" y="T7"/>
                  </a:cxn>
                </a:cxnLst>
                <a:rect l="0" t="0" r="r" b="b"/>
                <a:pathLst>
                  <a:path w="6" h="12">
                    <a:moveTo>
                      <a:pt x="6" y="0"/>
                    </a:moveTo>
                    <a:cubicBezTo>
                      <a:pt x="2" y="0"/>
                      <a:pt x="0" y="3"/>
                      <a:pt x="0" y="6"/>
                    </a:cubicBezTo>
                    <a:cubicBezTo>
                      <a:pt x="0" y="9"/>
                      <a:pt x="2" y="12"/>
                      <a:pt x="6" y="12"/>
                    </a:cubicBezTo>
                    <a:lnTo>
                      <a:pt x="6"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1" name="Freeform 60"/>
              <p:cNvSpPr>
                <a:spLocks/>
              </p:cNvSpPr>
              <p:nvPr/>
            </p:nvSpPr>
            <p:spPr bwMode="auto">
              <a:xfrm>
                <a:off x="-752475" y="1824038"/>
                <a:ext cx="220662" cy="112713"/>
              </a:xfrm>
              <a:custGeom>
                <a:avLst/>
                <a:gdLst>
                  <a:gd name="T0" fmla="*/ 57 w 57"/>
                  <a:gd name="T1" fmla="*/ 0 h 29"/>
                  <a:gd name="T2" fmla="*/ 57 w 57"/>
                  <a:gd name="T3" fmla="*/ 0 h 29"/>
                  <a:gd name="T4" fmla="*/ 2 w 57"/>
                  <a:gd name="T5" fmla="*/ 20 h 29"/>
                  <a:gd name="T6" fmla="*/ 2 w 57"/>
                  <a:gd name="T7" fmla="*/ 26 h 29"/>
                  <a:gd name="T8" fmla="*/ 8 w 57"/>
                  <a:gd name="T9" fmla="*/ 27 h 29"/>
                  <a:gd name="T10" fmla="*/ 57 w 57"/>
                  <a:gd name="T11" fmla="*/ 9 h 29"/>
                  <a:gd name="T12" fmla="*/ 57 w 57"/>
                  <a:gd name="T13" fmla="*/ 9 h 29"/>
                  <a:gd name="T14" fmla="*/ 57 w 5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9">
                    <a:moveTo>
                      <a:pt x="57" y="0"/>
                    </a:moveTo>
                    <a:cubicBezTo>
                      <a:pt x="57" y="0"/>
                      <a:pt x="57" y="0"/>
                      <a:pt x="57" y="0"/>
                    </a:cubicBezTo>
                    <a:cubicBezTo>
                      <a:pt x="36" y="0"/>
                      <a:pt x="18" y="6"/>
                      <a:pt x="2" y="20"/>
                    </a:cubicBezTo>
                    <a:cubicBezTo>
                      <a:pt x="0" y="21"/>
                      <a:pt x="0" y="24"/>
                      <a:pt x="2" y="26"/>
                    </a:cubicBezTo>
                    <a:cubicBezTo>
                      <a:pt x="4" y="28"/>
                      <a:pt x="7" y="29"/>
                      <a:pt x="8" y="27"/>
                    </a:cubicBezTo>
                    <a:cubicBezTo>
                      <a:pt x="22" y="15"/>
                      <a:pt x="39" y="9"/>
                      <a:pt x="57" y="9"/>
                    </a:cubicBezTo>
                    <a:cubicBezTo>
                      <a:pt x="57" y="9"/>
                      <a:pt x="57" y="9"/>
                      <a:pt x="57" y="9"/>
                    </a:cubicBezTo>
                    <a:lnTo>
                      <a:pt x="5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2" name="Freeform 61"/>
              <p:cNvSpPr>
                <a:spLocks/>
              </p:cNvSpPr>
              <p:nvPr/>
            </p:nvSpPr>
            <p:spPr bwMode="auto">
              <a:xfrm>
                <a:off x="-679450" y="1925638"/>
                <a:ext cx="147637" cy="80963"/>
              </a:xfrm>
              <a:custGeom>
                <a:avLst/>
                <a:gdLst>
                  <a:gd name="T0" fmla="*/ 38 w 38"/>
                  <a:gd name="T1" fmla="*/ 0 h 21"/>
                  <a:gd name="T2" fmla="*/ 3 w 38"/>
                  <a:gd name="T3" fmla="*/ 12 h 21"/>
                  <a:gd name="T4" fmla="*/ 2 w 38"/>
                  <a:gd name="T5" fmla="*/ 19 h 21"/>
                  <a:gd name="T6" fmla="*/ 8 w 38"/>
                  <a:gd name="T7" fmla="*/ 19 h 21"/>
                  <a:gd name="T8" fmla="*/ 38 w 38"/>
                  <a:gd name="T9" fmla="*/ 9 h 21"/>
                  <a:gd name="T10" fmla="*/ 38 w 38"/>
                  <a:gd name="T11" fmla="*/ 0 h 21"/>
                </a:gdLst>
                <a:ahLst/>
                <a:cxnLst>
                  <a:cxn ang="0">
                    <a:pos x="T0" y="T1"/>
                  </a:cxn>
                  <a:cxn ang="0">
                    <a:pos x="T2" y="T3"/>
                  </a:cxn>
                  <a:cxn ang="0">
                    <a:pos x="T4" y="T5"/>
                  </a:cxn>
                  <a:cxn ang="0">
                    <a:pos x="T6" y="T7"/>
                  </a:cxn>
                  <a:cxn ang="0">
                    <a:pos x="T8" y="T9"/>
                  </a:cxn>
                  <a:cxn ang="0">
                    <a:pos x="T10" y="T11"/>
                  </a:cxn>
                </a:cxnLst>
                <a:rect l="0" t="0" r="r" b="b"/>
                <a:pathLst>
                  <a:path w="38" h="21">
                    <a:moveTo>
                      <a:pt x="38" y="0"/>
                    </a:moveTo>
                    <a:cubicBezTo>
                      <a:pt x="26" y="0"/>
                      <a:pt x="13" y="4"/>
                      <a:pt x="3" y="12"/>
                    </a:cubicBezTo>
                    <a:cubicBezTo>
                      <a:pt x="1" y="14"/>
                      <a:pt x="0" y="17"/>
                      <a:pt x="2" y="19"/>
                    </a:cubicBezTo>
                    <a:cubicBezTo>
                      <a:pt x="3" y="21"/>
                      <a:pt x="6" y="21"/>
                      <a:pt x="8" y="19"/>
                    </a:cubicBezTo>
                    <a:cubicBezTo>
                      <a:pt x="17" y="12"/>
                      <a:pt x="26" y="9"/>
                      <a:pt x="38" y="9"/>
                    </a:cubicBezTo>
                    <a:lnTo>
                      <a:pt x="3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3" name="Freeform 62"/>
              <p:cNvSpPr>
                <a:spLocks/>
              </p:cNvSpPr>
              <p:nvPr/>
            </p:nvSpPr>
            <p:spPr bwMode="auto">
              <a:xfrm>
                <a:off x="-609600" y="2022476"/>
                <a:ext cx="77787" cy="57150"/>
              </a:xfrm>
              <a:custGeom>
                <a:avLst/>
                <a:gdLst>
                  <a:gd name="T0" fmla="*/ 20 w 20"/>
                  <a:gd name="T1" fmla="*/ 0 h 15"/>
                  <a:gd name="T2" fmla="*/ 20 w 20"/>
                  <a:gd name="T3" fmla="*/ 0 h 15"/>
                  <a:gd name="T4" fmla="*/ 3 w 20"/>
                  <a:gd name="T5" fmla="*/ 5 h 15"/>
                  <a:gd name="T6" fmla="*/ 1 w 20"/>
                  <a:gd name="T7" fmla="*/ 12 h 15"/>
                  <a:gd name="T8" fmla="*/ 8 w 20"/>
                  <a:gd name="T9" fmla="*/ 13 h 15"/>
                  <a:gd name="T10" fmla="*/ 20 w 20"/>
                  <a:gd name="T11" fmla="*/ 10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20" y="0"/>
                      <a:pt x="20" y="0"/>
                      <a:pt x="20" y="0"/>
                    </a:cubicBezTo>
                    <a:cubicBezTo>
                      <a:pt x="14" y="0"/>
                      <a:pt x="8" y="2"/>
                      <a:pt x="3" y="5"/>
                    </a:cubicBezTo>
                    <a:cubicBezTo>
                      <a:pt x="0" y="7"/>
                      <a:pt x="0" y="10"/>
                      <a:pt x="1" y="12"/>
                    </a:cubicBezTo>
                    <a:cubicBezTo>
                      <a:pt x="3" y="14"/>
                      <a:pt x="5" y="15"/>
                      <a:pt x="8" y="13"/>
                    </a:cubicBezTo>
                    <a:cubicBezTo>
                      <a:pt x="11" y="11"/>
                      <a:pt x="16" y="10"/>
                      <a:pt x="20" y="10"/>
                    </a:cubicBezTo>
                    <a:lnTo>
                      <a:pt x="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grpSp>
      </p:grpSp>
      <p:sp>
        <p:nvSpPr>
          <p:cNvPr id="77" name="TextBox 76"/>
          <p:cNvSpPr txBox="1"/>
          <p:nvPr/>
        </p:nvSpPr>
        <p:spPr>
          <a:xfrm>
            <a:off x="421154" y="1418193"/>
            <a:ext cx="902811" cy="230832"/>
          </a:xfrm>
          <a:prstGeom prst="rect">
            <a:avLst/>
          </a:prstGeom>
          <a:noFill/>
        </p:spPr>
        <p:txBody>
          <a:bodyPr wrap="none" rtlCol="0">
            <a:spAutoFit/>
          </a:bodyPr>
          <a:lstStyle/>
          <a:p>
            <a:r>
              <a:rPr lang="fr-FR" sz="900" dirty="0">
                <a:solidFill>
                  <a:schemeClr val="bg1"/>
                </a:solidFill>
              </a:rPr>
              <a:t>Career Ready</a:t>
            </a:r>
          </a:p>
        </p:txBody>
      </p:sp>
      <p:grpSp>
        <p:nvGrpSpPr>
          <p:cNvPr id="64" name="Group 63"/>
          <p:cNvGrpSpPr/>
          <p:nvPr/>
        </p:nvGrpSpPr>
        <p:grpSpPr>
          <a:xfrm>
            <a:off x="5141512" y="8500306"/>
            <a:ext cx="419712" cy="419712"/>
            <a:chOff x="2762594" y="1343553"/>
            <a:chExt cx="177346" cy="177346"/>
          </a:xfrm>
        </p:grpSpPr>
        <p:sp>
          <p:nvSpPr>
            <p:cNvPr id="66" name="Oval 65"/>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68" name="TextBox 67"/>
          <p:cNvSpPr txBox="1"/>
          <p:nvPr/>
        </p:nvSpPr>
        <p:spPr>
          <a:xfrm>
            <a:off x="5506723"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pic>
        <p:nvPicPr>
          <p:cNvPr id="69" name="Picture 6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009274416"/>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20850" y="2034110"/>
            <a:ext cx="2893409" cy="4934656"/>
          </a:xfrm>
          <a:prstGeom prst="rect">
            <a:avLst/>
          </a:prstGeom>
        </p:spPr>
      </p:pic>
      <p:sp>
        <p:nvSpPr>
          <p:cNvPr id="4" name="Rectangle 3"/>
          <p:cNvSpPr/>
          <p:nvPr/>
        </p:nvSpPr>
        <p:spPr>
          <a:xfrm>
            <a:off x="1" y="942704"/>
            <a:ext cx="6857999" cy="826654"/>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CCNA R&amp;S : Routing and Switching Essentials</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799570" y="1538365"/>
            <a:ext cx="582211" cy="230832"/>
          </a:xfrm>
          <a:prstGeom prst="rect">
            <a:avLst/>
          </a:prstGeom>
          <a:noFill/>
        </p:spPr>
        <p:txBody>
          <a:bodyPr wrap="none" rtlCol="0">
            <a:spAutoFit/>
          </a:bodyPr>
          <a:lstStyle/>
          <a:p>
            <a:pPr algn="ctr"/>
            <a:r>
              <a:rPr lang="fr-FR" sz="900" dirty="0">
                <a:solidFill>
                  <a:schemeClr val="bg1"/>
                </a:solidFill>
              </a:rPr>
              <a:t>Réseau</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177645"/>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177645"/>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932733"/>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998880"/>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932733"/>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937202"/>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243792"/>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182113"/>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05" name="Rectangle 304"/>
          <p:cNvSpPr/>
          <p:nvPr/>
        </p:nvSpPr>
        <p:spPr>
          <a:xfrm>
            <a:off x="0" y="7335949"/>
            <a:ext cx="6858000" cy="17906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7" name="Group 6"/>
          <p:cNvGrpSpPr/>
          <p:nvPr/>
        </p:nvGrpSpPr>
        <p:grpSpPr>
          <a:xfrm>
            <a:off x="3015213" y="7000553"/>
            <a:ext cx="677027" cy="668854"/>
            <a:chOff x="3015213" y="7000553"/>
            <a:chExt cx="677027" cy="668854"/>
          </a:xfrm>
        </p:grpSpPr>
        <p:sp>
          <p:nvSpPr>
            <p:cNvPr id="308" name="Chord 307"/>
            <p:cNvSpPr/>
            <p:nvPr/>
          </p:nvSpPr>
          <p:spPr>
            <a:xfrm>
              <a:off x="3024154" y="7001321"/>
              <a:ext cx="668086" cy="668086"/>
            </a:xfrm>
            <a:prstGeom prst="chord">
              <a:avLst>
                <a:gd name="adj1" fmla="val 5467745"/>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Chord 308"/>
            <p:cNvSpPr/>
            <p:nvPr/>
          </p:nvSpPr>
          <p:spPr>
            <a:xfrm rot="10800000">
              <a:off x="3015213" y="7000553"/>
              <a:ext cx="668086" cy="668086"/>
            </a:xfrm>
            <a:prstGeom prst="chord">
              <a:avLst>
                <a:gd name="adj1" fmla="val 5467745"/>
                <a:gd name="adj2" fmla="val 16200000"/>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0" name="Picture 309"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grpSp>
      <p:grpSp>
        <p:nvGrpSpPr>
          <p:cNvPr id="3" name="Group 2"/>
          <p:cNvGrpSpPr>
            <a:grpSpLocks noChangeAspect="1"/>
          </p:cNvGrpSpPr>
          <p:nvPr/>
        </p:nvGrpSpPr>
        <p:grpSpPr>
          <a:xfrm>
            <a:off x="5809049" y="1005283"/>
            <a:ext cx="557784" cy="551050"/>
            <a:chOff x="303471" y="6048636"/>
            <a:chExt cx="202093" cy="199653"/>
          </a:xfrm>
        </p:grpSpPr>
        <p:grpSp>
          <p:nvGrpSpPr>
            <p:cNvPr id="52" name="Group 51"/>
            <p:cNvGrpSpPr>
              <a:grpSpLocks noChangeAspect="1"/>
            </p:cNvGrpSpPr>
            <p:nvPr/>
          </p:nvGrpSpPr>
          <p:grpSpPr>
            <a:xfrm>
              <a:off x="303471" y="6048636"/>
              <a:ext cx="202093" cy="199653"/>
              <a:chOff x="2632787" y="1629410"/>
              <a:chExt cx="1817884" cy="1795938"/>
            </a:xfrm>
          </p:grpSpPr>
          <p:sp>
            <p:nvSpPr>
              <p:cNvPr id="53" name="Chord 52"/>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54" name="Chord 53"/>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55" name="Group 54"/>
            <p:cNvGrpSpPr>
              <a:grpSpLocks noChangeAspect="1"/>
            </p:cNvGrpSpPr>
            <p:nvPr/>
          </p:nvGrpSpPr>
          <p:grpSpPr>
            <a:xfrm>
              <a:off x="323459" y="6089642"/>
              <a:ext cx="163544" cy="128119"/>
              <a:chOff x="-752475" y="1824038"/>
              <a:chExt cx="439737" cy="344488"/>
            </a:xfrm>
          </p:grpSpPr>
          <p:sp>
            <p:nvSpPr>
              <p:cNvPr id="56" name="Oval 55"/>
              <p:cNvSpPr>
                <a:spLocks noChangeArrowheads="1"/>
              </p:cNvSpPr>
              <p:nvPr/>
            </p:nvSpPr>
            <p:spPr bwMode="auto">
              <a:xfrm>
                <a:off x="-552450" y="2122488"/>
                <a:ext cx="42862" cy="4603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7" name="Freeform 56"/>
              <p:cNvSpPr>
                <a:spLocks/>
              </p:cNvSpPr>
              <p:nvPr/>
            </p:nvSpPr>
            <p:spPr bwMode="auto">
              <a:xfrm>
                <a:off x="-752475" y="1824038"/>
                <a:ext cx="439737" cy="112713"/>
              </a:xfrm>
              <a:custGeom>
                <a:avLst/>
                <a:gdLst>
                  <a:gd name="T0" fmla="*/ 112 w 114"/>
                  <a:gd name="T1" fmla="*/ 20 h 29"/>
                  <a:gd name="T2" fmla="*/ 57 w 114"/>
                  <a:gd name="T3" fmla="*/ 0 h 29"/>
                  <a:gd name="T4" fmla="*/ 3 w 114"/>
                  <a:gd name="T5" fmla="*/ 20 h 29"/>
                  <a:gd name="T6" fmla="*/ 2 w 114"/>
                  <a:gd name="T7" fmla="*/ 26 h 29"/>
                  <a:gd name="T8" fmla="*/ 8 w 114"/>
                  <a:gd name="T9" fmla="*/ 27 h 29"/>
                  <a:gd name="T10" fmla="*/ 57 w 114"/>
                  <a:gd name="T11" fmla="*/ 9 h 29"/>
                  <a:gd name="T12" fmla="*/ 106 w 114"/>
                  <a:gd name="T13" fmla="*/ 27 h 29"/>
                  <a:gd name="T14" fmla="*/ 109 w 114"/>
                  <a:gd name="T15" fmla="*/ 28 h 29"/>
                  <a:gd name="T16" fmla="*/ 112 w 114"/>
                  <a:gd name="T17" fmla="*/ 26 h 29"/>
                  <a:gd name="T18" fmla="*/ 112 w 114"/>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9">
                    <a:moveTo>
                      <a:pt x="112" y="20"/>
                    </a:moveTo>
                    <a:cubicBezTo>
                      <a:pt x="96" y="6"/>
                      <a:pt x="78" y="0"/>
                      <a:pt x="57" y="0"/>
                    </a:cubicBezTo>
                    <a:cubicBezTo>
                      <a:pt x="37" y="0"/>
                      <a:pt x="18" y="6"/>
                      <a:pt x="3" y="20"/>
                    </a:cubicBezTo>
                    <a:cubicBezTo>
                      <a:pt x="0" y="21"/>
                      <a:pt x="0" y="24"/>
                      <a:pt x="2" y="26"/>
                    </a:cubicBezTo>
                    <a:cubicBezTo>
                      <a:pt x="4" y="28"/>
                      <a:pt x="7" y="29"/>
                      <a:pt x="8" y="27"/>
                    </a:cubicBezTo>
                    <a:cubicBezTo>
                      <a:pt x="22" y="15"/>
                      <a:pt x="39" y="9"/>
                      <a:pt x="57" y="9"/>
                    </a:cubicBezTo>
                    <a:cubicBezTo>
                      <a:pt x="75" y="9"/>
                      <a:pt x="92" y="15"/>
                      <a:pt x="106" y="27"/>
                    </a:cubicBezTo>
                    <a:cubicBezTo>
                      <a:pt x="106" y="27"/>
                      <a:pt x="107" y="28"/>
                      <a:pt x="109" y="28"/>
                    </a:cubicBezTo>
                    <a:cubicBezTo>
                      <a:pt x="110" y="28"/>
                      <a:pt x="111" y="27"/>
                      <a:pt x="112" y="26"/>
                    </a:cubicBezTo>
                    <a:cubicBezTo>
                      <a:pt x="114" y="24"/>
                      <a:pt x="114" y="21"/>
                      <a:pt x="112" y="2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8" name="Freeform 57"/>
              <p:cNvSpPr>
                <a:spLocks/>
              </p:cNvSpPr>
              <p:nvPr/>
            </p:nvSpPr>
            <p:spPr bwMode="auto">
              <a:xfrm>
                <a:off x="-679450" y="1925638"/>
                <a:ext cx="293687" cy="80963"/>
              </a:xfrm>
              <a:custGeom>
                <a:avLst/>
                <a:gdLst>
                  <a:gd name="T0" fmla="*/ 74 w 76"/>
                  <a:gd name="T1" fmla="*/ 12 h 21"/>
                  <a:gd name="T2" fmla="*/ 38 w 76"/>
                  <a:gd name="T3" fmla="*/ 0 h 21"/>
                  <a:gd name="T4" fmla="*/ 3 w 76"/>
                  <a:gd name="T5" fmla="*/ 12 h 21"/>
                  <a:gd name="T6" fmla="*/ 2 w 76"/>
                  <a:gd name="T7" fmla="*/ 19 h 21"/>
                  <a:gd name="T8" fmla="*/ 9 w 76"/>
                  <a:gd name="T9" fmla="*/ 19 h 21"/>
                  <a:gd name="T10" fmla="*/ 38 w 76"/>
                  <a:gd name="T11" fmla="*/ 9 h 21"/>
                  <a:gd name="T12" fmla="*/ 68 w 76"/>
                  <a:gd name="T13" fmla="*/ 19 h 21"/>
                  <a:gd name="T14" fmla="*/ 71 w 76"/>
                  <a:gd name="T15" fmla="*/ 21 h 21"/>
                  <a:gd name="T16" fmla="*/ 74 w 76"/>
                  <a:gd name="T17" fmla="*/ 19 h 21"/>
                  <a:gd name="T18" fmla="*/ 74 w 76"/>
                  <a:gd name="T1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1">
                    <a:moveTo>
                      <a:pt x="74" y="12"/>
                    </a:moveTo>
                    <a:cubicBezTo>
                      <a:pt x="63" y="4"/>
                      <a:pt x="51" y="0"/>
                      <a:pt x="38" y="0"/>
                    </a:cubicBezTo>
                    <a:cubicBezTo>
                      <a:pt x="25" y="0"/>
                      <a:pt x="13" y="4"/>
                      <a:pt x="3" y="12"/>
                    </a:cubicBezTo>
                    <a:cubicBezTo>
                      <a:pt x="1" y="14"/>
                      <a:pt x="0" y="17"/>
                      <a:pt x="2" y="19"/>
                    </a:cubicBezTo>
                    <a:cubicBezTo>
                      <a:pt x="3" y="21"/>
                      <a:pt x="6" y="21"/>
                      <a:pt x="9" y="19"/>
                    </a:cubicBezTo>
                    <a:cubicBezTo>
                      <a:pt x="17" y="12"/>
                      <a:pt x="28" y="9"/>
                      <a:pt x="38" y="9"/>
                    </a:cubicBezTo>
                    <a:cubicBezTo>
                      <a:pt x="49" y="9"/>
                      <a:pt x="59" y="12"/>
                      <a:pt x="68" y="19"/>
                    </a:cubicBezTo>
                    <a:cubicBezTo>
                      <a:pt x="69" y="20"/>
                      <a:pt x="70" y="21"/>
                      <a:pt x="71" y="21"/>
                    </a:cubicBezTo>
                    <a:cubicBezTo>
                      <a:pt x="72" y="21"/>
                      <a:pt x="74" y="20"/>
                      <a:pt x="74" y="19"/>
                    </a:cubicBezTo>
                    <a:cubicBezTo>
                      <a:pt x="76" y="17"/>
                      <a:pt x="76" y="14"/>
                      <a:pt x="74" y="12"/>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9" name="Freeform 58"/>
              <p:cNvSpPr>
                <a:spLocks/>
              </p:cNvSpPr>
              <p:nvPr/>
            </p:nvSpPr>
            <p:spPr bwMode="auto">
              <a:xfrm>
                <a:off x="-609600" y="2022476"/>
                <a:ext cx="153987" cy="57150"/>
              </a:xfrm>
              <a:custGeom>
                <a:avLst/>
                <a:gdLst>
                  <a:gd name="T0" fmla="*/ 38 w 40"/>
                  <a:gd name="T1" fmla="*/ 5 h 15"/>
                  <a:gd name="T2" fmla="*/ 20 w 40"/>
                  <a:gd name="T3" fmla="*/ 0 h 15"/>
                  <a:gd name="T4" fmla="*/ 3 w 40"/>
                  <a:gd name="T5" fmla="*/ 5 h 15"/>
                  <a:gd name="T6" fmla="*/ 1 w 40"/>
                  <a:gd name="T7" fmla="*/ 12 h 15"/>
                  <a:gd name="T8" fmla="*/ 8 w 40"/>
                  <a:gd name="T9" fmla="*/ 13 h 15"/>
                  <a:gd name="T10" fmla="*/ 32 w 40"/>
                  <a:gd name="T11" fmla="*/ 13 h 15"/>
                  <a:gd name="T12" fmla="*/ 35 w 40"/>
                  <a:gd name="T13" fmla="*/ 14 h 15"/>
                  <a:gd name="T14" fmla="*/ 39 w 40"/>
                  <a:gd name="T15" fmla="*/ 12 h 15"/>
                  <a:gd name="T16" fmla="*/ 38 w 40"/>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5">
                    <a:moveTo>
                      <a:pt x="38" y="5"/>
                    </a:moveTo>
                    <a:cubicBezTo>
                      <a:pt x="32" y="2"/>
                      <a:pt x="26" y="0"/>
                      <a:pt x="20" y="0"/>
                    </a:cubicBezTo>
                    <a:cubicBezTo>
                      <a:pt x="14" y="0"/>
                      <a:pt x="8" y="2"/>
                      <a:pt x="3" y="5"/>
                    </a:cubicBezTo>
                    <a:cubicBezTo>
                      <a:pt x="0" y="7"/>
                      <a:pt x="0" y="10"/>
                      <a:pt x="1" y="12"/>
                    </a:cubicBezTo>
                    <a:cubicBezTo>
                      <a:pt x="3" y="14"/>
                      <a:pt x="5" y="15"/>
                      <a:pt x="8" y="13"/>
                    </a:cubicBezTo>
                    <a:cubicBezTo>
                      <a:pt x="15" y="8"/>
                      <a:pt x="25" y="8"/>
                      <a:pt x="32" y="13"/>
                    </a:cubicBezTo>
                    <a:cubicBezTo>
                      <a:pt x="33" y="14"/>
                      <a:pt x="34" y="14"/>
                      <a:pt x="35" y="14"/>
                    </a:cubicBezTo>
                    <a:cubicBezTo>
                      <a:pt x="36" y="14"/>
                      <a:pt x="38" y="13"/>
                      <a:pt x="39" y="12"/>
                    </a:cubicBezTo>
                    <a:cubicBezTo>
                      <a:pt x="40" y="10"/>
                      <a:pt x="40" y="7"/>
                      <a:pt x="38" y="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0" name="Freeform 59"/>
              <p:cNvSpPr>
                <a:spLocks/>
              </p:cNvSpPr>
              <p:nvPr/>
            </p:nvSpPr>
            <p:spPr bwMode="auto">
              <a:xfrm>
                <a:off x="-555625" y="2122488"/>
                <a:ext cx="23812" cy="46038"/>
              </a:xfrm>
              <a:custGeom>
                <a:avLst/>
                <a:gdLst>
                  <a:gd name="T0" fmla="*/ 6 w 6"/>
                  <a:gd name="T1" fmla="*/ 0 h 12"/>
                  <a:gd name="T2" fmla="*/ 0 w 6"/>
                  <a:gd name="T3" fmla="*/ 6 h 12"/>
                  <a:gd name="T4" fmla="*/ 6 w 6"/>
                  <a:gd name="T5" fmla="*/ 12 h 12"/>
                  <a:gd name="T6" fmla="*/ 6 w 6"/>
                  <a:gd name="T7" fmla="*/ 0 h 12"/>
                </a:gdLst>
                <a:ahLst/>
                <a:cxnLst>
                  <a:cxn ang="0">
                    <a:pos x="T0" y="T1"/>
                  </a:cxn>
                  <a:cxn ang="0">
                    <a:pos x="T2" y="T3"/>
                  </a:cxn>
                  <a:cxn ang="0">
                    <a:pos x="T4" y="T5"/>
                  </a:cxn>
                  <a:cxn ang="0">
                    <a:pos x="T6" y="T7"/>
                  </a:cxn>
                </a:cxnLst>
                <a:rect l="0" t="0" r="r" b="b"/>
                <a:pathLst>
                  <a:path w="6" h="12">
                    <a:moveTo>
                      <a:pt x="6" y="0"/>
                    </a:moveTo>
                    <a:cubicBezTo>
                      <a:pt x="2" y="0"/>
                      <a:pt x="0" y="3"/>
                      <a:pt x="0" y="6"/>
                    </a:cubicBezTo>
                    <a:cubicBezTo>
                      <a:pt x="0" y="9"/>
                      <a:pt x="2" y="12"/>
                      <a:pt x="6" y="12"/>
                    </a:cubicBezTo>
                    <a:lnTo>
                      <a:pt x="6"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1" name="Freeform 60"/>
              <p:cNvSpPr>
                <a:spLocks/>
              </p:cNvSpPr>
              <p:nvPr/>
            </p:nvSpPr>
            <p:spPr bwMode="auto">
              <a:xfrm>
                <a:off x="-752475" y="1824038"/>
                <a:ext cx="220662" cy="112713"/>
              </a:xfrm>
              <a:custGeom>
                <a:avLst/>
                <a:gdLst>
                  <a:gd name="T0" fmla="*/ 57 w 57"/>
                  <a:gd name="T1" fmla="*/ 0 h 29"/>
                  <a:gd name="T2" fmla="*/ 57 w 57"/>
                  <a:gd name="T3" fmla="*/ 0 h 29"/>
                  <a:gd name="T4" fmla="*/ 2 w 57"/>
                  <a:gd name="T5" fmla="*/ 20 h 29"/>
                  <a:gd name="T6" fmla="*/ 2 w 57"/>
                  <a:gd name="T7" fmla="*/ 26 h 29"/>
                  <a:gd name="T8" fmla="*/ 8 w 57"/>
                  <a:gd name="T9" fmla="*/ 27 h 29"/>
                  <a:gd name="T10" fmla="*/ 57 w 57"/>
                  <a:gd name="T11" fmla="*/ 9 h 29"/>
                  <a:gd name="T12" fmla="*/ 57 w 57"/>
                  <a:gd name="T13" fmla="*/ 9 h 29"/>
                  <a:gd name="T14" fmla="*/ 57 w 5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9">
                    <a:moveTo>
                      <a:pt x="57" y="0"/>
                    </a:moveTo>
                    <a:cubicBezTo>
                      <a:pt x="57" y="0"/>
                      <a:pt x="57" y="0"/>
                      <a:pt x="57" y="0"/>
                    </a:cubicBezTo>
                    <a:cubicBezTo>
                      <a:pt x="36" y="0"/>
                      <a:pt x="18" y="6"/>
                      <a:pt x="2" y="20"/>
                    </a:cubicBezTo>
                    <a:cubicBezTo>
                      <a:pt x="0" y="21"/>
                      <a:pt x="0" y="24"/>
                      <a:pt x="2" y="26"/>
                    </a:cubicBezTo>
                    <a:cubicBezTo>
                      <a:pt x="4" y="28"/>
                      <a:pt x="7" y="29"/>
                      <a:pt x="8" y="27"/>
                    </a:cubicBezTo>
                    <a:cubicBezTo>
                      <a:pt x="22" y="15"/>
                      <a:pt x="39" y="9"/>
                      <a:pt x="57" y="9"/>
                    </a:cubicBezTo>
                    <a:cubicBezTo>
                      <a:pt x="57" y="9"/>
                      <a:pt x="57" y="9"/>
                      <a:pt x="57" y="9"/>
                    </a:cubicBezTo>
                    <a:lnTo>
                      <a:pt x="5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2" name="Freeform 61"/>
              <p:cNvSpPr>
                <a:spLocks/>
              </p:cNvSpPr>
              <p:nvPr/>
            </p:nvSpPr>
            <p:spPr bwMode="auto">
              <a:xfrm>
                <a:off x="-679450" y="1925638"/>
                <a:ext cx="147637" cy="80963"/>
              </a:xfrm>
              <a:custGeom>
                <a:avLst/>
                <a:gdLst>
                  <a:gd name="T0" fmla="*/ 38 w 38"/>
                  <a:gd name="T1" fmla="*/ 0 h 21"/>
                  <a:gd name="T2" fmla="*/ 3 w 38"/>
                  <a:gd name="T3" fmla="*/ 12 h 21"/>
                  <a:gd name="T4" fmla="*/ 2 w 38"/>
                  <a:gd name="T5" fmla="*/ 19 h 21"/>
                  <a:gd name="T6" fmla="*/ 8 w 38"/>
                  <a:gd name="T7" fmla="*/ 19 h 21"/>
                  <a:gd name="T8" fmla="*/ 38 w 38"/>
                  <a:gd name="T9" fmla="*/ 9 h 21"/>
                  <a:gd name="T10" fmla="*/ 38 w 38"/>
                  <a:gd name="T11" fmla="*/ 0 h 21"/>
                </a:gdLst>
                <a:ahLst/>
                <a:cxnLst>
                  <a:cxn ang="0">
                    <a:pos x="T0" y="T1"/>
                  </a:cxn>
                  <a:cxn ang="0">
                    <a:pos x="T2" y="T3"/>
                  </a:cxn>
                  <a:cxn ang="0">
                    <a:pos x="T4" y="T5"/>
                  </a:cxn>
                  <a:cxn ang="0">
                    <a:pos x="T6" y="T7"/>
                  </a:cxn>
                  <a:cxn ang="0">
                    <a:pos x="T8" y="T9"/>
                  </a:cxn>
                  <a:cxn ang="0">
                    <a:pos x="T10" y="T11"/>
                  </a:cxn>
                </a:cxnLst>
                <a:rect l="0" t="0" r="r" b="b"/>
                <a:pathLst>
                  <a:path w="38" h="21">
                    <a:moveTo>
                      <a:pt x="38" y="0"/>
                    </a:moveTo>
                    <a:cubicBezTo>
                      <a:pt x="26" y="0"/>
                      <a:pt x="13" y="4"/>
                      <a:pt x="3" y="12"/>
                    </a:cubicBezTo>
                    <a:cubicBezTo>
                      <a:pt x="1" y="14"/>
                      <a:pt x="0" y="17"/>
                      <a:pt x="2" y="19"/>
                    </a:cubicBezTo>
                    <a:cubicBezTo>
                      <a:pt x="3" y="21"/>
                      <a:pt x="6" y="21"/>
                      <a:pt x="8" y="19"/>
                    </a:cubicBezTo>
                    <a:cubicBezTo>
                      <a:pt x="17" y="12"/>
                      <a:pt x="26" y="9"/>
                      <a:pt x="38" y="9"/>
                    </a:cubicBezTo>
                    <a:lnTo>
                      <a:pt x="3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3" name="Freeform 62"/>
              <p:cNvSpPr>
                <a:spLocks/>
              </p:cNvSpPr>
              <p:nvPr/>
            </p:nvSpPr>
            <p:spPr bwMode="auto">
              <a:xfrm>
                <a:off x="-609600" y="2022476"/>
                <a:ext cx="77787" cy="57150"/>
              </a:xfrm>
              <a:custGeom>
                <a:avLst/>
                <a:gdLst>
                  <a:gd name="T0" fmla="*/ 20 w 20"/>
                  <a:gd name="T1" fmla="*/ 0 h 15"/>
                  <a:gd name="T2" fmla="*/ 20 w 20"/>
                  <a:gd name="T3" fmla="*/ 0 h 15"/>
                  <a:gd name="T4" fmla="*/ 3 w 20"/>
                  <a:gd name="T5" fmla="*/ 5 h 15"/>
                  <a:gd name="T6" fmla="*/ 1 w 20"/>
                  <a:gd name="T7" fmla="*/ 12 h 15"/>
                  <a:gd name="T8" fmla="*/ 8 w 20"/>
                  <a:gd name="T9" fmla="*/ 13 h 15"/>
                  <a:gd name="T10" fmla="*/ 20 w 20"/>
                  <a:gd name="T11" fmla="*/ 10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20" y="0"/>
                      <a:pt x="20" y="0"/>
                      <a:pt x="20" y="0"/>
                    </a:cubicBezTo>
                    <a:cubicBezTo>
                      <a:pt x="14" y="0"/>
                      <a:pt x="8" y="2"/>
                      <a:pt x="3" y="5"/>
                    </a:cubicBezTo>
                    <a:cubicBezTo>
                      <a:pt x="0" y="7"/>
                      <a:pt x="0" y="10"/>
                      <a:pt x="1" y="12"/>
                    </a:cubicBezTo>
                    <a:cubicBezTo>
                      <a:pt x="3" y="14"/>
                      <a:pt x="5" y="15"/>
                      <a:pt x="8" y="13"/>
                    </a:cubicBezTo>
                    <a:cubicBezTo>
                      <a:pt x="11" y="11"/>
                      <a:pt x="16" y="10"/>
                      <a:pt x="20" y="10"/>
                    </a:cubicBezTo>
                    <a:lnTo>
                      <a:pt x="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grpSp>
      </p:grpSp>
      <p:sp>
        <p:nvSpPr>
          <p:cNvPr id="77" name="TextBox 76"/>
          <p:cNvSpPr txBox="1"/>
          <p:nvPr/>
        </p:nvSpPr>
        <p:spPr>
          <a:xfrm>
            <a:off x="421154" y="1418193"/>
            <a:ext cx="902811" cy="230832"/>
          </a:xfrm>
          <a:prstGeom prst="rect">
            <a:avLst/>
          </a:prstGeom>
          <a:noFill/>
        </p:spPr>
        <p:txBody>
          <a:bodyPr wrap="none" rtlCol="0">
            <a:spAutoFit/>
          </a:bodyPr>
          <a:lstStyle/>
          <a:p>
            <a:r>
              <a:rPr lang="fr-FR" sz="900" dirty="0">
                <a:solidFill>
                  <a:schemeClr val="bg1"/>
                </a:solidFill>
              </a:rPr>
              <a:t>Career Ready</a:t>
            </a:r>
          </a:p>
        </p:txBody>
      </p:sp>
      <p:sp>
        <p:nvSpPr>
          <p:cNvPr id="64" name="TextBox 63"/>
          <p:cNvSpPr txBox="1"/>
          <p:nvPr/>
        </p:nvSpPr>
        <p:spPr>
          <a:xfrm>
            <a:off x="415516" y="2512845"/>
            <a:ext cx="2487168" cy="1320874"/>
          </a:xfrm>
          <a:prstGeom prst="rect">
            <a:avLst/>
          </a:prstGeom>
          <a:noFill/>
        </p:spPr>
        <p:txBody>
          <a:bodyPr wrap="square" lIns="0" tIns="0" rIns="0" bIns="0" rtlCol="0">
            <a:spAutoFit/>
          </a:bodyPr>
          <a:lstStyle/>
          <a:p>
            <a:pPr>
              <a:spcAft>
                <a:spcPts val="700"/>
              </a:spcAft>
            </a:pPr>
            <a:r>
              <a:rPr lang="fr-FR" sz="1000" dirty="0"/>
              <a:t>Le deuxième cours du programme CCNA Routing and Switching décrit l'architecture, les composants et le fonctionnement des routeurs et des commutateurs au sein d'un réseau de petite taille.</a:t>
            </a:r>
          </a:p>
          <a:p>
            <a:pPr>
              <a:spcAft>
                <a:spcPts val="700"/>
              </a:spcAft>
            </a:pPr>
            <a:r>
              <a:rPr lang="fr-FR" sz="1000" dirty="0"/>
              <a:t>Les élèves apprennent à configurer les fonctionnalités de base sur un routeur et un commutateur.</a:t>
            </a:r>
          </a:p>
        </p:txBody>
      </p:sp>
      <p:sp>
        <p:nvSpPr>
          <p:cNvPr id="66" name="TextBox 65"/>
          <p:cNvSpPr txBox="1"/>
          <p:nvPr/>
        </p:nvSpPr>
        <p:spPr>
          <a:xfrm>
            <a:off x="425136" y="4319944"/>
            <a:ext cx="2643599" cy="769441"/>
          </a:xfrm>
          <a:prstGeom prst="rect">
            <a:avLst/>
          </a:prstGeom>
          <a:noFill/>
        </p:spPr>
        <p:txBody>
          <a:bodyPr wrap="square" lIns="0" tIns="0" rIns="0" bIns="0" rtlCol="0">
            <a:spAutoFit/>
          </a:bodyPr>
          <a:lstStyle/>
          <a:p>
            <a:pPr>
              <a:spcAft>
                <a:spcPts val="700"/>
              </a:spcAft>
            </a:pPr>
            <a:r>
              <a:rPr lang="fr-FR" sz="1000" dirty="0"/>
              <a:t>Prépare les élèves à la certification CCENT, leur donne les compétences nécessaires pour postuler à des emplois de technicien réseau de niveau débutant et leur donne les moyens de viser des certifications avancées.</a:t>
            </a:r>
          </a:p>
        </p:txBody>
      </p:sp>
      <p:sp>
        <p:nvSpPr>
          <p:cNvPr id="67" name="TextBox 66"/>
          <p:cNvSpPr txBox="1"/>
          <p:nvPr/>
        </p:nvSpPr>
        <p:spPr>
          <a:xfrm>
            <a:off x="414153" y="5559828"/>
            <a:ext cx="2487168" cy="1384995"/>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1000" dirty="0"/>
              <a:t>10 chapitres</a:t>
            </a:r>
          </a:p>
          <a:p>
            <a:pPr marL="109728" indent="-109728">
              <a:spcBef>
                <a:spcPts val="400"/>
              </a:spcBef>
              <a:buSzPct val="80000"/>
              <a:buFont typeface="Arial"/>
              <a:buChar char="•"/>
            </a:pPr>
            <a:r>
              <a:rPr lang="fr-FR" sz="1000" dirty="0"/>
              <a:t>29 ateliers pratiques et 1 évaluation pratique sur les compétences</a:t>
            </a:r>
          </a:p>
          <a:p>
            <a:pPr marL="109728" indent="-109728">
              <a:spcBef>
                <a:spcPts val="400"/>
              </a:spcBef>
              <a:buSzPct val="80000"/>
              <a:buFont typeface="Arial"/>
              <a:buChar char="•"/>
            </a:pPr>
            <a:r>
              <a:rPr lang="fr-FR" sz="1000" dirty="0"/>
              <a:t>Test préliminaire, 10 questionnaires (1 par chapitre), 10 examens (1 par chapitre) et 1 examen final </a:t>
            </a:r>
          </a:p>
          <a:p>
            <a:pPr marL="109728" indent="-109728">
              <a:spcBef>
                <a:spcPts val="400"/>
              </a:spcBef>
              <a:buSzPct val="80000"/>
              <a:buFont typeface="Arial"/>
              <a:buChar char="•"/>
            </a:pPr>
            <a:r>
              <a:rPr lang="fr-FR" sz="1000" dirty="0"/>
              <a:t>2 évaluations de compétences dans Cisco Packet Tracer</a:t>
            </a:r>
          </a:p>
        </p:txBody>
      </p:sp>
      <p:sp>
        <p:nvSpPr>
          <p:cNvPr id="68" name="TextBox 67"/>
          <p:cNvSpPr txBox="1"/>
          <p:nvPr/>
        </p:nvSpPr>
        <p:spPr>
          <a:xfrm>
            <a:off x="139670" y="7417667"/>
            <a:ext cx="2929065" cy="1592744"/>
          </a:xfrm>
          <a:prstGeom prst="rect">
            <a:avLst/>
          </a:prstGeom>
          <a:noFill/>
        </p:spPr>
        <p:txBody>
          <a:bodyPr wrap="square" rtlCol="0">
            <a:spAutoFit/>
          </a:bodyPr>
          <a:lstStyle/>
          <a:p>
            <a:pPr>
              <a:spcBef>
                <a:spcPts val="0"/>
              </a:spcBef>
              <a:spcAft>
                <a:spcPts val="250"/>
              </a:spcAft>
            </a:pPr>
            <a:r>
              <a:rPr lang="fr-FR" sz="900" b="1" dirty="0">
                <a:solidFill>
                  <a:schemeClr val="bg1"/>
                </a:solidFill>
              </a:rPr>
              <a:t>Public cible</a:t>
            </a:r>
            <a:r>
              <a:rPr lang="fr-FR" sz="900" dirty="0">
                <a:solidFill>
                  <a:schemeClr val="bg1"/>
                </a:solidFill>
              </a:rPr>
              <a:t> : élèves de l'enseignement secondaire en formation professionnelle, étudiants en cycles universitaires de 2 ou 4 ans dans le domaine des réseaux ou de l'ingénierie</a:t>
            </a:r>
          </a:p>
          <a:p>
            <a:pPr>
              <a:spcBef>
                <a:spcPts val="0"/>
              </a:spcBef>
              <a:spcAft>
                <a:spcPts val="250"/>
              </a:spcAft>
            </a:pPr>
            <a:r>
              <a:rPr lang="fr-FR" sz="900" b="1" dirty="0">
                <a:solidFill>
                  <a:schemeClr val="bg1"/>
                </a:solidFill>
              </a:rPr>
              <a:t>Connaissances préalables requises : </a:t>
            </a:r>
            <a:r>
              <a:rPr lang="fr-FR" sz="900" dirty="0">
                <a:solidFill>
                  <a:schemeClr val="bg1"/>
                </a:solidFill>
              </a:rPr>
              <a:t>CCNA R&amp;S : Introduction to Networks</a:t>
            </a:r>
          </a:p>
          <a:p>
            <a:pPr>
              <a:spcBef>
                <a:spcPts val="0"/>
              </a:spcBef>
              <a:spcAft>
                <a:spcPts val="250"/>
              </a:spcAft>
            </a:pPr>
            <a:r>
              <a:rPr lang="fr-FR" sz="900" b="1" dirty="0">
                <a:solidFill>
                  <a:schemeClr val="bg1"/>
                </a:solidFill>
              </a:rPr>
              <a:t>Formation requise pour les instructeurs :</a:t>
            </a:r>
            <a:r>
              <a:rPr lang="fr-FR" sz="900" dirty="0">
                <a:solidFill>
                  <a:schemeClr val="bg1"/>
                </a:solidFill>
              </a:rPr>
              <a:t> oui</a:t>
            </a:r>
          </a:p>
          <a:p>
            <a:pPr>
              <a:spcBef>
                <a:spcPts val="0"/>
              </a:spcBef>
              <a:spcAft>
                <a:spcPts val="250"/>
              </a:spcAft>
            </a:pPr>
            <a:r>
              <a:rPr lang="fr-FR" sz="900" b="1" dirty="0">
                <a:solidFill>
                  <a:schemeClr val="bg1"/>
                </a:solidFill>
              </a:rPr>
              <a:t>Langues : </a:t>
            </a:r>
            <a:r>
              <a:rPr lang="fr-FR" sz="900" dirty="0">
                <a:solidFill>
                  <a:schemeClr val="bg1"/>
                </a:solidFill>
              </a:rPr>
              <a:t>allemand, anglais, arabe, chinois (simplifié et traditionnel), croate, espagnol, français, hongrois, japonais, polonais, portugais (brésilien), russe, turc </a:t>
            </a:r>
          </a:p>
        </p:txBody>
      </p:sp>
      <p:sp>
        <p:nvSpPr>
          <p:cNvPr id="69" name="TextBox 68"/>
          <p:cNvSpPr txBox="1"/>
          <p:nvPr/>
        </p:nvSpPr>
        <p:spPr>
          <a:xfrm>
            <a:off x="3899937" y="7387648"/>
            <a:ext cx="2731307" cy="861774"/>
          </a:xfrm>
          <a:prstGeom prst="rect">
            <a:avLst/>
          </a:prstGeom>
          <a:noFill/>
        </p:spPr>
        <p:txBody>
          <a:bodyPr wrap="square" rtlCol="0">
            <a:spAutoFit/>
          </a:bodyPr>
          <a:lstStyle/>
          <a:p>
            <a:pPr>
              <a:spcBef>
                <a:spcPts val="0"/>
              </a:spcBef>
              <a:spcAft>
                <a:spcPts val="250"/>
              </a:spcAft>
            </a:pPr>
            <a:r>
              <a:rPr lang="fr-FR" sz="900" b="1" dirty="0">
                <a:solidFill>
                  <a:schemeClr val="bg1"/>
                </a:solidFill>
              </a:rPr>
              <a:t>Mode de formation</a:t>
            </a:r>
            <a:r>
              <a:rPr lang="fr-FR" sz="900" dirty="0">
                <a:solidFill>
                  <a:schemeClr val="bg1"/>
                </a:solidFill>
              </a:rPr>
              <a:t> : dispensée par un instructeur</a:t>
            </a:r>
          </a:p>
          <a:p>
            <a:pPr>
              <a:spcBef>
                <a:spcPts val="0"/>
              </a:spcBef>
              <a:spcAft>
                <a:spcPts val="250"/>
              </a:spcAft>
            </a:pPr>
            <a:r>
              <a:rPr lang="fr-FR" sz="900" b="1" dirty="0">
                <a:solidFill>
                  <a:schemeClr val="bg1"/>
                </a:solidFill>
              </a:rPr>
              <a:t>Durée totale estimée : </a:t>
            </a:r>
            <a:r>
              <a:rPr lang="fr-FR" sz="900" dirty="0">
                <a:solidFill>
                  <a:schemeClr val="bg1"/>
                </a:solidFill>
              </a:rPr>
              <a:t>70 heures</a:t>
            </a:r>
          </a:p>
          <a:p>
            <a:pPr>
              <a:spcBef>
                <a:spcPts val="0"/>
              </a:spcBef>
              <a:spcAft>
                <a:spcPts val="250"/>
              </a:spcAft>
            </a:pPr>
            <a:r>
              <a:rPr lang="fr-FR" sz="900" b="1" dirty="0">
                <a:solidFill>
                  <a:schemeClr val="bg1"/>
                </a:solidFill>
              </a:rPr>
              <a:t>Formations complémentaires recommandées : </a:t>
            </a:r>
            <a:r>
              <a:rPr lang="fr-FR" sz="900" dirty="0">
                <a:solidFill>
                  <a:schemeClr val="bg1"/>
                </a:solidFill>
              </a:rPr>
              <a:t>CCNA R&amp;S Scaling Networks ou CCNA Security</a:t>
            </a:r>
          </a:p>
        </p:txBody>
      </p:sp>
      <p:grpSp>
        <p:nvGrpSpPr>
          <p:cNvPr id="70" name="Group 69"/>
          <p:cNvGrpSpPr/>
          <p:nvPr/>
        </p:nvGrpSpPr>
        <p:grpSpPr>
          <a:xfrm>
            <a:off x="5141512" y="8500306"/>
            <a:ext cx="419712" cy="419712"/>
            <a:chOff x="2762594" y="1343553"/>
            <a:chExt cx="177346" cy="177346"/>
          </a:xfrm>
        </p:grpSpPr>
        <p:sp>
          <p:nvSpPr>
            <p:cNvPr id="71" name="Oval 70"/>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78" name="TextBox 77"/>
          <p:cNvSpPr txBox="1"/>
          <p:nvPr/>
        </p:nvSpPr>
        <p:spPr>
          <a:xfrm>
            <a:off x="5506723"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pic>
        <p:nvPicPr>
          <p:cNvPr id="65" name="Picture 6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519417947"/>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31012" y="2021500"/>
            <a:ext cx="2905824" cy="4941574"/>
          </a:xfrm>
          <a:prstGeom prst="rect">
            <a:avLst/>
          </a:prstGeom>
        </p:spPr>
      </p:pic>
      <p:sp>
        <p:nvSpPr>
          <p:cNvPr id="4" name="Rectangle 3"/>
          <p:cNvSpPr/>
          <p:nvPr/>
        </p:nvSpPr>
        <p:spPr>
          <a:xfrm>
            <a:off x="1" y="942704"/>
            <a:ext cx="6857999" cy="826654"/>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CCNA R&amp;S: Scaling Networks</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799570" y="1538365"/>
            <a:ext cx="582211" cy="230832"/>
          </a:xfrm>
          <a:prstGeom prst="rect">
            <a:avLst/>
          </a:prstGeom>
          <a:noFill/>
        </p:spPr>
        <p:txBody>
          <a:bodyPr wrap="none" rtlCol="0">
            <a:spAutoFit/>
          </a:bodyPr>
          <a:lstStyle/>
          <a:p>
            <a:pPr algn="ctr"/>
            <a:r>
              <a:rPr lang="fr-FR" sz="900" dirty="0">
                <a:solidFill>
                  <a:schemeClr val="bg1"/>
                </a:solidFill>
              </a:rPr>
              <a:t>Réseau</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4669640"/>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4669640"/>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402150"/>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468297"/>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402150"/>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406619"/>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4735787"/>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4674108"/>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05" name="Rectangle 304"/>
          <p:cNvSpPr/>
          <p:nvPr/>
        </p:nvSpPr>
        <p:spPr>
          <a:xfrm>
            <a:off x="0" y="7335949"/>
            <a:ext cx="6858000" cy="17906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7" name="Group 6"/>
          <p:cNvGrpSpPr/>
          <p:nvPr/>
        </p:nvGrpSpPr>
        <p:grpSpPr>
          <a:xfrm>
            <a:off x="3015213" y="7000553"/>
            <a:ext cx="677027" cy="668854"/>
            <a:chOff x="3015213" y="7000553"/>
            <a:chExt cx="677027" cy="668854"/>
          </a:xfrm>
        </p:grpSpPr>
        <p:sp>
          <p:nvSpPr>
            <p:cNvPr id="308" name="Chord 307"/>
            <p:cNvSpPr/>
            <p:nvPr/>
          </p:nvSpPr>
          <p:spPr>
            <a:xfrm>
              <a:off x="3024154" y="7001321"/>
              <a:ext cx="668086" cy="668086"/>
            </a:xfrm>
            <a:prstGeom prst="chord">
              <a:avLst>
                <a:gd name="adj1" fmla="val 5467745"/>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Chord 308"/>
            <p:cNvSpPr/>
            <p:nvPr/>
          </p:nvSpPr>
          <p:spPr>
            <a:xfrm rot="10800000">
              <a:off x="3015213" y="7000553"/>
              <a:ext cx="668086" cy="668086"/>
            </a:xfrm>
            <a:prstGeom prst="chord">
              <a:avLst>
                <a:gd name="adj1" fmla="val 5467745"/>
                <a:gd name="adj2" fmla="val 16200000"/>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0" name="Picture 309"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grpSp>
      <p:grpSp>
        <p:nvGrpSpPr>
          <p:cNvPr id="3" name="Group 2"/>
          <p:cNvGrpSpPr>
            <a:grpSpLocks noChangeAspect="1"/>
          </p:cNvGrpSpPr>
          <p:nvPr/>
        </p:nvGrpSpPr>
        <p:grpSpPr>
          <a:xfrm>
            <a:off x="5809049" y="1005283"/>
            <a:ext cx="557784" cy="551050"/>
            <a:chOff x="303471" y="6048636"/>
            <a:chExt cx="202093" cy="199653"/>
          </a:xfrm>
        </p:grpSpPr>
        <p:grpSp>
          <p:nvGrpSpPr>
            <p:cNvPr id="52" name="Group 51"/>
            <p:cNvGrpSpPr>
              <a:grpSpLocks noChangeAspect="1"/>
            </p:cNvGrpSpPr>
            <p:nvPr/>
          </p:nvGrpSpPr>
          <p:grpSpPr>
            <a:xfrm>
              <a:off x="303471" y="6048636"/>
              <a:ext cx="202093" cy="199653"/>
              <a:chOff x="2632787" y="1629410"/>
              <a:chExt cx="1817884" cy="1795938"/>
            </a:xfrm>
          </p:grpSpPr>
          <p:sp>
            <p:nvSpPr>
              <p:cNvPr id="53" name="Chord 52"/>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54" name="Chord 53"/>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55" name="Group 54"/>
            <p:cNvGrpSpPr>
              <a:grpSpLocks noChangeAspect="1"/>
            </p:cNvGrpSpPr>
            <p:nvPr/>
          </p:nvGrpSpPr>
          <p:grpSpPr>
            <a:xfrm>
              <a:off x="323459" y="6089642"/>
              <a:ext cx="163544" cy="128119"/>
              <a:chOff x="-752475" y="1824038"/>
              <a:chExt cx="439737" cy="344488"/>
            </a:xfrm>
          </p:grpSpPr>
          <p:sp>
            <p:nvSpPr>
              <p:cNvPr id="56" name="Oval 55"/>
              <p:cNvSpPr>
                <a:spLocks noChangeArrowheads="1"/>
              </p:cNvSpPr>
              <p:nvPr/>
            </p:nvSpPr>
            <p:spPr bwMode="auto">
              <a:xfrm>
                <a:off x="-552450" y="2122488"/>
                <a:ext cx="42862" cy="4603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7" name="Freeform 56"/>
              <p:cNvSpPr>
                <a:spLocks/>
              </p:cNvSpPr>
              <p:nvPr/>
            </p:nvSpPr>
            <p:spPr bwMode="auto">
              <a:xfrm>
                <a:off x="-752475" y="1824038"/>
                <a:ext cx="439737" cy="112713"/>
              </a:xfrm>
              <a:custGeom>
                <a:avLst/>
                <a:gdLst>
                  <a:gd name="T0" fmla="*/ 112 w 114"/>
                  <a:gd name="T1" fmla="*/ 20 h 29"/>
                  <a:gd name="T2" fmla="*/ 57 w 114"/>
                  <a:gd name="T3" fmla="*/ 0 h 29"/>
                  <a:gd name="T4" fmla="*/ 3 w 114"/>
                  <a:gd name="T5" fmla="*/ 20 h 29"/>
                  <a:gd name="T6" fmla="*/ 2 w 114"/>
                  <a:gd name="T7" fmla="*/ 26 h 29"/>
                  <a:gd name="T8" fmla="*/ 8 w 114"/>
                  <a:gd name="T9" fmla="*/ 27 h 29"/>
                  <a:gd name="T10" fmla="*/ 57 w 114"/>
                  <a:gd name="T11" fmla="*/ 9 h 29"/>
                  <a:gd name="T12" fmla="*/ 106 w 114"/>
                  <a:gd name="T13" fmla="*/ 27 h 29"/>
                  <a:gd name="T14" fmla="*/ 109 w 114"/>
                  <a:gd name="T15" fmla="*/ 28 h 29"/>
                  <a:gd name="T16" fmla="*/ 112 w 114"/>
                  <a:gd name="T17" fmla="*/ 26 h 29"/>
                  <a:gd name="T18" fmla="*/ 112 w 114"/>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9">
                    <a:moveTo>
                      <a:pt x="112" y="20"/>
                    </a:moveTo>
                    <a:cubicBezTo>
                      <a:pt x="96" y="6"/>
                      <a:pt x="78" y="0"/>
                      <a:pt x="57" y="0"/>
                    </a:cubicBezTo>
                    <a:cubicBezTo>
                      <a:pt x="37" y="0"/>
                      <a:pt x="18" y="6"/>
                      <a:pt x="3" y="20"/>
                    </a:cubicBezTo>
                    <a:cubicBezTo>
                      <a:pt x="0" y="21"/>
                      <a:pt x="0" y="24"/>
                      <a:pt x="2" y="26"/>
                    </a:cubicBezTo>
                    <a:cubicBezTo>
                      <a:pt x="4" y="28"/>
                      <a:pt x="7" y="29"/>
                      <a:pt x="8" y="27"/>
                    </a:cubicBezTo>
                    <a:cubicBezTo>
                      <a:pt x="22" y="15"/>
                      <a:pt x="39" y="9"/>
                      <a:pt x="57" y="9"/>
                    </a:cubicBezTo>
                    <a:cubicBezTo>
                      <a:pt x="75" y="9"/>
                      <a:pt x="92" y="15"/>
                      <a:pt x="106" y="27"/>
                    </a:cubicBezTo>
                    <a:cubicBezTo>
                      <a:pt x="106" y="27"/>
                      <a:pt x="107" y="28"/>
                      <a:pt x="109" y="28"/>
                    </a:cubicBezTo>
                    <a:cubicBezTo>
                      <a:pt x="110" y="28"/>
                      <a:pt x="111" y="27"/>
                      <a:pt x="112" y="26"/>
                    </a:cubicBezTo>
                    <a:cubicBezTo>
                      <a:pt x="114" y="24"/>
                      <a:pt x="114" y="21"/>
                      <a:pt x="112" y="2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8" name="Freeform 57"/>
              <p:cNvSpPr>
                <a:spLocks/>
              </p:cNvSpPr>
              <p:nvPr/>
            </p:nvSpPr>
            <p:spPr bwMode="auto">
              <a:xfrm>
                <a:off x="-679450" y="1925638"/>
                <a:ext cx="293687" cy="80963"/>
              </a:xfrm>
              <a:custGeom>
                <a:avLst/>
                <a:gdLst>
                  <a:gd name="T0" fmla="*/ 74 w 76"/>
                  <a:gd name="T1" fmla="*/ 12 h 21"/>
                  <a:gd name="T2" fmla="*/ 38 w 76"/>
                  <a:gd name="T3" fmla="*/ 0 h 21"/>
                  <a:gd name="T4" fmla="*/ 3 w 76"/>
                  <a:gd name="T5" fmla="*/ 12 h 21"/>
                  <a:gd name="T6" fmla="*/ 2 w 76"/>
                  <a:gd name="T7" fmla="*/ 19 h 21"/>
                  <a:gd name="T8" fmla="*/ 9 w 76"/>
                  <a:gd name="T9" fmla="*/ 19 h 21"/>
                  <a:gd name="T10" fmla="*/ 38 w 76"/>
                  <a:gd name="T11" fmla="*/ 9 h 21"/>
                  <a:gd name="T12" fmla="*/ 68 w 76"/>
                  <a:gd name="T13" fmla="*/ 19 h 21"/>
                  <a:gd name="T14" fmla="*/ 71 w 76"/>
                  <a:gd name="T15" fmla="*/ 21 h 21"/>
                  <a:gd name="T16" fmla="*/ 74 w 76"/>
                  <a:gd name="T17" fmla="*/ 19 h 21"/>
                  <a:gd name="T18" fmla="*/ 74 w 76"/>
                  <a:gd name="T1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1">
                    <a:moveTo>
                      <a:pt x="74" y="12"/>
                    </a:moveTo>
                    <a:cubicBezTo>
                      <a:pt x="63" y="4"/>
                      <a:pt x="51" y="0"/>
                      <a:pt x="38" y="0"/>
                    </a:cubicBezTo>
                    <a:cubicBezTo>
                      <a:pt x="25" y="0"/>
                      <a:pt x="13" y="4"/>
                      <a:pt x="3" y="12"/>
                    </a:cubicBezTo>
                    <a:cubicBezTo>
                      <a:pt x="1" y="14"/>
                      <a:pt x="0" y="17"/>
                      <a:pt x="2" y="19"/>
                    </a:cubicBezTo>
                    <a:cubicBezTo>
                      <a:pt x="3" y="21"/>
                      <a:pt x="6" y="21"/>
                      <a:pt x="9" y="19"/>
                    </a:cubicBezTo>
                    <a:cubicBezTo>
                      <a:pt x="17" y="12"/>
                      <a:pt x="28" y="9"/>
                      <a:pt x="38" y="9"/>
                    </a:cubicBezTo>
                    <a:cubicBezTo>
                      <a:pt x="49" y="9"/>
                      <a:pt x="59" y="12"/>
                      <a:pt x="68" y="19"/>
                    </a:cubicBezTo>
                    <a:cubicBezTo>
                      <a:pt x="69" y="20"/>
                      <a:pt x="70" y="21"/>
                      <a:pt x="71" y="21"/>
                    </a:cubicBezTo>
                    <a:cubicBezTo>
                      <a:pt x="72" y="21"/>
                      <a:pt x="74" y="20"/>
                      <a:pt x="74" y="19"/>
                    </a:cubicBezTo>
                    <a:cubicBezTo>
                      <a:pt x="76" y="17"/>
                      <a:pt x="76" y="14"/>
                      <a:pt x="74" y="12"/>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9" name="Freeform 58"/>
              <p:cNvSpPr>
                <a:spLocks/>
              </p:cNvSpPr>
              <p:nvPr/>
            </p:nvSpPr>
            <p:spPr bwMode="auto">
              <a:xfrm>
                <a:off x="-609600" y="2022476"/>
                <a:ext cx="153987" cy="57150"/>
              </a:xfrm>
              <a:custGeom>
                <a:avLst/>
                <a:gdLst>
                  <a:gd name="T0" fmla="*/ 38 w 40"/>
                  <a:gd name="T1" fmla="*/ 5 h 15"/>
                  <a:gd name="T2" fmla="*/ 20 w 40"/>
                  <a:gd name="T3" fmla="*/ 0 h 15"/>
                  <a:gd name="T4" fmla="*/ 3 w 40"/>
                  <a:gd name="T5" fmla="*/ 5 h 15"/>
                  <a:gd name="T6" fmla="*/ 1 w 40"/>
                  <a:gd name="T7" fmla="*/ 12 h 15"/>
                  <a:gd name="T8" fmla="*/ 8 w 40"/>
                  <a:gd name="T9" fmla="*/ 13 h 15"/>
                  <a:gd name="T10" fmla="*/ 32 w 40"/>
                  <a:gd name="T11" fmla="*/ 13 h 15"/>
                  <a:gd name="T12" fmla="*/ 35 w 40"/>
                  <a:gd name="T13" fmla="*/ 14 h 15"/>
                  <a:gd name="T14" fmla="*/ 39 w 40"/>
                  <a:gd name="T15" fmla="*/ 12 h 15"/>
                  <a:gd name="T16" fmla="*/ 38 w 40"/>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5">
                    <a:moveTo>
                      <a:pt x="38" y="5"/>
                    </a:moveTo>
                    <a:cubicBezTo>
                      <a:pt x="32" y="2"/>
                      <a:pt x="26" y="0"/>
                      <a:pt x="20" y="0"/>
                    </a:cubicBezTo>
                    <a:cubicBezTo>
                      <a:pt x="14" y="0"/>
                      <a:pt x="8" y="2"/>
                      <a:pt x="3" y="5"/>
                    </a:cubicBezTo>
                    <a:cubicBezTo>
                      <a:pt x="0" y="7"/>
                      <a:pt x="0" y="10"/>
                      <a:pt x="1" y="12"/>
                    </a:cubicBezTo>
                    <a:cubicBezTo>
                      <a:pt x="3" y="14"/>
                      <a:pt x="5" y="15"/>
                      <a:pt x="8" y="13"/>
                    </a:cubicBezTo>
                    <a:cubicBezTo>
                      <a:pt x="15" y="8"/>
                      <a:pt x="25" y="8"/>
                      <a:pt x="32" y="13"/>
                    </a:cubicBezTo>
                    <a:cubicBezTo>
                      <a:pt x="33" y="14"/>
                      <a:pt x="34" y="14"/>
                      <a:pt x="35" y="14"/>
                    </a:cubicBezTo>
                    <a:cubicBezTo>
                      <a:pt x="36" y="14"/>
                      <a:pt x="38" y="13"/>
                      <a:pt x="39" y="12"/>
                    </a:cubicBezTo>
                    <a:cubicBezTo>
                      <a:pt x="40" y="10"/>
                      <a:pt x="40" y="7"/>
                      <a:pt x="38" y="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0" name="Freeform 59"/>
              <p:cNvSpPr>
                <a:spLocks/>
              </p:cNvSpPr>
              <p:nvPr/>
            </p:nvSpPr>
            <p:spPr bwMode="auto">
              <a:xfrm>
                <a:off x="-555625" y="2122488"/>
                <a:ext cx="23812" cy="46038"/>
              </a:xfrm>
              <a:custGeom>
                <a:avLst/>
                <a:gdLst>
                  <a:gd name="T0" fmla="*/ 6 w 6"/>
                  <a:gd name="T1" fmla="*/ 0 h 12"/>
                  <a:gd name="T2" fmla="*/ 0 w 6"/>
                  <a:gd name="T3" fmla="*/ 6 h 12"/>
                  <a:gd name="T4" fmla="*/ 6 w 6"/>
                  <a:gd name="T5" fmla="*/ 12 h 12"/>
                  <a:gd name="T6" fmla="*/ 6 w 6"/>
                  <a:gd name="T7" fmla="*/ 0 h 12"/>
                </a:gdLst>
                <a:ahLst/>
                <a:cxnLst>
                  <a:cxn ang="0">
                    <a:pos x="T0" y="T1"/>
                  </a:cxn>
                  <a:cxn ang="0">
                    <a:pos x="T2" y="T3"/>
                  </a:cxn>
                  <a:cxn ang="0">
                    <a:pos x="T4" y="T5"/>
                  </a:cxn>
                  <a:cxn ang="0">
                    <a:pos x="T6" y="T7"/>
                  </a:cxn>
                </a:cxnLst>
                <a:rect l="0" t="0" r="r" b="b"/>
                <a:pathLst>
                  <a:path w="6" h="12">
                    <a:moveTo>
                      <a:pt x="6" y="0"/>
                    </a:moveTo>
                    <a:cubicBezTo>
                      <a:pt x="2" y="0"/>
                      <a:pt x="0" y="3"/>
                      <a:pt x="0" y="6"/>
                    </a:cubicBezTo>
                    <a:cubicBezTo>
                      <a:pt x="0" y="9"/>
                      <a:pt x="2" y="12"/>
                      <a:pt x="6" y="12"/>
                    </a:cubicBezTo>
                    <a:lnTo>
                      <a:pt x="6"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1" name="Freeform 60"/>
              <p:cNvSpPr>
                <a:spLocks/>
              </p:cNvSpPr>
              <p:nvPr/>
            </p:nvSpPr>
            <p:spPr bwMode="auto">
              <a:xfrm>
                <a:off x="-752475" y="1824038"/>
                <a:ext cx="220662" cy="112713"/>
              </a:xfrm>
              <a:custGeom>
                <a:avLst/>
                <a:gdLst>
                  <a:gd name="T0" fmla="*/ 57 w 57"/>
                  <a:gd name="T1" fmla="*/ 0 h 29"/>
                  <a:gd name="T2" fmla="*/ 57 w 57"/>
                  <a:gd name="T3" fmla="*/ 0 h 29"/>
                  <a:gd name="T4" fmla="*/ 2 w 57"/>
                  <a:gd name="T5" fmla="*/ 20 h 29"/>
                  <a:gd name="T6" fmla="*/ 2 w 57"/>
                  <a:gd name="T7" fmla="*/ 26 h 29"/>
                  <a:gd name="T8" fmla="*/ 8 w 57"/>
                  <a:gd name="T9" fmla="*/ 27 h 29"/>
                  <a:gd name="T10" fmla="*/ 57 w 57"/>
                  <a:gd name="T11" fmla="*/ 9 h 29"/>
                  <a:gd name="T12" fmla="*/ 57 w 57"/>
                  <a:gd name="T13" fmla="*/ 9 h 29"/>
                  <a:gd name="T14" fmla="*/ 57 w 5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9">
                    <a:moveTo>
                      <a:pt x="57" y="0"/>
                    </a:moveTo>
                    <a:cubicBezTo>
                      <a:pt x="57" y="0"/>
                      <a:pt x="57" y="0"/>
                      <a:pt x="57" y="0"/>
                    </a:cubicBezTo>
                    <a:cubicBezTo>
                      <a:pt x="36" y="0"/>
                      <a:pt x="18" y="6"/>
                      <a:pt x="2" y="20"/>
                    </a:cubicBezTo>
                    <a:cubicBezTo>
                      <a:pt x="0" y="21"/>
                      <a:pt x="0" y="24"/>
                      <a:pt x="2" y="26"/>
                    </a:cubicBezTo>
                    <a:cubicBezTo>
                      <a:pt x="4" y="28"/>
                      <a:pt x="7" y="29"/>
                      <a:pt x="8" y="27"/>
                    </a:cubicBezTo>
                    <a:cubicBezTo>
                      <a:pt x="22" y="15"/>
                      <a:pt x="39" y="9"/>
                      <a:pt x="57" y="9"/>
                    </a:cubicBezTo>
                    <a:cubicBezTo>
                      <a:pt x="57" y="9"/>
                      <a:pt x="57" y="9"/>
                      <a:pt x="57" y="9"/>
                    </a:cubicBezTo>
                    <a:lnTo>
                      <a:pt x="5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2" name="Freeform 61"/>
              <p:cNvSpPr>
                <a:spLocks/>
              </p:cNvSpPr>
              <p:nvPr/>
            </p:nvSpPr>
            <p:spPr bwMode="auto">
              <a:xfrm>
                <a:off x="-679450" y="1925638"/>
                <a:ext cx="147637" cy="80963"/>
              </a:xfrm>
              <a:custGeom>
                <a:avLst/>
                <a:gdLst>
                  <a:gd name="T0" fmla="*/ 38 w 38"/>
                  <a:gd name="T1" fmla="*/ 0 h 21"/>
                  <a:gd name="T2" fmla="*/ 3 w 38"/>
                  <a:gd name="T3" fmla="*/ 12 h 21"/>
                  <a:gd name="T4" fmla="*/ 2 w 38"/>
                  <a:gd name="T5" fmla="*/ 19 h 21"/>
                  <a:gd name="T6" fmla="*/ 8 w 38"/>
                  <a:gd name="T7" fmla="*/ 19 h 21"/>
                  <a:gd name="T8" fmla="*/ 38 w 38"/>
                  <a:gd name="T9" fmla="*/ 9 h 21"/>
                  <a:gd name="T10" fmla="*/ 38 w 38"/>
                  <a:gd name="T11" fmla="*/ 0 h 21"/>
                </a:gdLst>
                <a:ahLst/>
                <a:cxnLst>
                  <a:cxn ang="0">
                    <a:pos x="T0" y="T1"/>
                  </a:cxn>
                  <a:cxn ang="0">
                    <a:pos x="T2" y="T3"/>
                  </a:cxn>
                  <a:cxn ang="0">
                    <a:pos x="T4" y="T5"/>
                  </a:cxn>
                  <a:cxn ang="0">
                    <a:pos x="T6" y="T7"/>
                  </a:cxn>
                  <a:cxn ang="0">
                    <a:pos x="T8" y="T9"/>
                  </a:cxn>
                  <a:cxn ang="0">
                    <a:pos x="T10" y="T11"/>
                  </a:cxn>
                </a:cxnLst>
                <a:rect l="0" t="0" r="r" b="b"/>
                <a:pathLst>
                  <a:path w="38" h="21">
                    <a:moveTo>
                      <a:pt x="38" y="0"/>
                    </a:moveTo>
                    <a:cubicBezTo>
                      <a:pt x="26" y="0"/>
                      <a:pt x="13" y="4"/>
                      <a:pt x="3" y="12"/>
                    </a:cubicBezTo>
                    <a:cubicBezTo>
                      <a:pt x="1" y="14"/>
                      <a:pt x="0" y="17"/>
                      <a:pt x="2" y="19"/>
                    </a:cubicBezTo>
                    <a:cubicBezTo>
                      <a:pt x="3" y="21"/>
                      <a:pt x="6" y="21"/>
                      <a:pt x="8" y="19"/>
                    </a:cubicBezTo>
                    <a:cubicBezTo>
                      <a:pt x="17" y="12"/>
                      <a:pt x="26" y="9"/>
                      <a:pt x="38" y="9"/>
                    </a:cubicBezTo>
                    <a:lnTo>
                      <a:pt x="3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3" name="Freeform 62"/>
              <p:cNvSpPr>
                <a:spLocks/>
              </p:cNvSpPr>
              <p:nvPr/>
            </p:nvSpPr>
            <p:spPr bwMode="auto">
              <a:xfrm>
                <a:off x="-609600" y="2022476"/>
                <a:ext cx="77787" cy="57150"/>
              </a:xfrm>
              <a:custGeom>
                <a:avLst/>
                <a:gdLst>
                  <a:gd name="T0" fmla="*/ 20 w 20"/>
                  <a:gd name="T1" fmla="*/ 0 h 15"/>
                  <a:gd name="T2" fmla="*/ 20 w 20"/>
                  <a:gd name="T3" fmla="*/ 0 h 15"/>
                  <a:gd name="T4" fmla="*/ 3 w 20"/>
                  <a:gd name="T5" fmla="*/ 5 h 15"/>
                  <a:gd name="T6" fmla="*/ 1 w 20"/>
                  <a:gd name="T7" fmla="*/ 12 h 15"/>
                  <a:gd name="T8" fmla="*/ 8 w 20"/>
                  <a:gd name="T9" fmla="*/ 13 h 15"/>
                  <a:gd name="T10" fmla="*/ 20 w 20"/>
                  <a:gd name="T11" fmla="*/ 10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20" y="0"/>
                      <a:pt x="20" y="0"/>
                      <a:pt x="20" y="0"/>
                    </a:cubicBezTo>
                    <a:cubicBezTo>
                      <a:pt x="14" y="0"/>
                      <a:pt x="8" y="2"/>
                      <a:pt x="3" y="5"/>
                    </a:cubicBezTo>
                    <a:cubicBezTo>
                      <a:pt x="0" y="7"/>
                      <a:pt x="0" y="10"/>
                      <a:pt x="1" y="12"/>
                    </a:cubicBezTo>
                    <a:cubicBezTo>
                      <a:pt x="3" y="14"/>
                      <a:pt x="5" y="15"/>
                      <a:pt x="8" y="13"/>
                    </a:cubicBezTo>
                    <a:cubicBezTo>
                      <a:pt x="11" y="11"/>
                      <a:pt x="16" y="10"/>
                      <a:pt x="20" y="10"/>
                    </a:cubicBezTo>
                    <a:lnTo>
                      <a:pt x="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grpSp>
      </p:grpSp>
      <p:sp>
        <p:nvSpPr>
          <p:cNvPr id="77" name="TextBox 76"/>
          <p:cNvSpPr txBox="1"/>
          <p:nvPr/>
        </p:nvSpPr>
        <p:spPr>
          <a:xfrm>
            <a:off x="421154" y="1418193"/>
            <a:ext cx="902811" cy="230832"/>
          </a:xfrm>
          <a:prstGeom prst="rect">
            <a:avLst/>
          </a:prstGeom>
          <a:noFill/>
        </p:spPr>
        <p:txBody>
          <a:bodyPr wrap="none" rtlCol="0">
            <a:spAutoFit/>
          </a:bodyPr>
          <a:lstStyle/>
          <a:p>
            <a:r>
              <a:rPr lang="fr-FR" sz="900" dirty="0">
                <a:solidFill>
                  <a:schemeClr val="bg1"/>
                </a:solidFill>
              </a:rPr>
              <a:t>Career Ready</a:t>
            </a:r>
          </a:p>
        </p:txBody>
      </p:sp>
      <p:grpSp>
        <p:nvGrpSpPr>
          <p:cNvPr id="70" name="Group 69"/>
          <p:cNvGrpSpPr/>
          <p:nvPr/>
        </p:nvGrpSpPr>
        <p:grpSpPr>
          <a:xfrm>
            <a:off x="5141512" y="8500306"/>
            <a:ext cx="419712" cy="419712"/>
            <a:chOff x="2762594" y="1343553"/>
            <a:chExt cx="177346" cy="177346"/>
          </a:xfrm>
        </p:grpSpPr>
        <p:sp>
          <p:nvSpPr>
            <p:cNvPr id="71" name="Oval 70"/>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78" name="TextBox 77"/>
          <p:cNvSpPr txBox="1"/>
          <p:nvPr/>
        </p:nvSpPr>
        <p:spPr>
          <a:xfrm>
            <a:off x="5506723"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sp>
        <p:nvSpPr>
          <p:cNvPr id="65" name="TextBox 64"/>
          <p:cNvSpPr txBox="1"/>
          <p:nvPr/>
        </p:nvSpPr>
        <p:spPr>
          <a:xfrm>
            <a:off x="377614" y="2518555"/>
            <a:ext cx="2487168" cy="769441"/>
          </a:xfrm>
          <a:prstGeom prst="rect">
            <a:avLst/>
          </a:prstGeom>
          <a:noFill/>
        </p:spPr>
        <p:txBody>
          <a:bodyPr wrap="square" lIns="0" tIns="0" rIns="0" bIns="0" rtlCol="0">
            <a:spAutoFit/>
          </a:bodyPr>
          <a:lstStyle/>
          <a:p>
            <a:pPr>
              <a:spcAft>
                <a:spcPts val="700"/>
              </a:spcAft>
            </a:pPr>
            <a:r>
              <a:rPr lang="fr-FR" sz="1000" dirty="0"/>
              <a:t>Le troisième cours du programme CCNA Routing and Switching décrit l'architecture, les composants et le fonctionnement des routeurs et des commutateurs dans de vastes réseaux complexes. </a:t>
            </a:r>
          </a:p>
        </p:txBody>
      </p:sp>
      <p:sp>
        <p:nvSpPr>
          <p:cNvPr id="73" name="TextBox 72"/>
          <p:cNvSpPr txBox="1"/>
          <p:nvPr/>
        </p:nvSpPr>
        <p:spPr>
          <a:xfrm>
            <a:off x="377613" y="3789008"/>
            <a:ext cx="2710030" cy="769441"/>
          </a:xfrm>
          <a:prstGeom prst="rect">
            <a:avLst/>
          </a:prstGeom>
          <a:noFill/>
        </p:spPr>
        <p:txBody>
          <a:bodyPr wrap="square" lIns="0" tIns="0" rIns="0" bIns="0" rtlCol="0">
            <a:spAutoFit/>
          </a:bodyPr>
          <a:lstStyle/>
          <a:p>
            <a:pPr>
              <a:spcAft>
                <a:spcPts val="700"/>
              </a:spcAft>
            </a:pPr>
            <a:r>
              <a:rPr lang="fr-FR" sz="1000" dirty="0"/>
              <a:t>Les élèves apprennent à configurer et à dépanner les routeurs et les commutateurs pour les fonctionnalités avancées. Ils apprennent également à résoudre les problèmes courants de protocole sur les réseaux IPv4 et IPv6.</a:t>
            </a:r>
          </a:p>
        </p:txBody>
      </p:sp>
      <p:sp>
        <p:nvSpPr>
          <p:cNvPr id="74" name="TextBox 73"/>
          <p:cNvSpPr txBox="1"/>
          <p:nvPr/>
        </p:nvSpPr>
        <p:spPr>
          <a:xfrm>
            <a:off x="358066" y="5066915"/>
            <a:ext cx="2666088" cy="1384995"/>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1000" dirty="0"/>
              <a:t>11 chapitres</a:t>
            </a:r>
          </a:p>
          <a:p>
            <a:pPr marL="109728" indent="-109728">
              <a:spcBef>
                <a:spcPts val="400"/>
              </a:spcBef>
              <a:buSzPct val="80000"/>
              <a:buFont typeface="Arial"/>
              <a:buChar char="•"/>
            </a:pPr>
            <a:r>
              <a:rPr lang="fr-FR" sz="1000" dirty="0"/>
              <a:t>33 ateliers pratiques et 1 évaluation pratique sur les compétences</a:t>
            </a:r>
          </a:p>
          <a:p>
            <a:pPr marL="109728" indent="-109728">
              <a:spcBef>
                <a:spcPts val="400"/>
              </a:spcBef>
              <a:buSzPct val="80000"/>
              <a:buFont typeface="Arial"/>
              <a:buChar char="•"/>
            </a:pPr>
            <a:r>
              <a:rPr lang="fr-FR" sz="1000" dirty="0"/>
              <a:t>Test préliminaire, 11 tests (par chapitre), 2 questionnaires transversaux, 11 examens (par chapitre) et 1 examen final </a:t>
            </a:r>
          </a:p>
          <a:p>
            <a:pPr marL="109728" indent="-109728">
              <a:spcBef>
                <a:spcPts val="400"/>
              </a:spcBef>
              <a:buSzPct val="80000"/>
              <a:buFont typeface="Arial"/>
              <a:buChar char="•"/>
            </a:pPr>
            <a:r>
              <a:rPr lang="fr-FR" sz="1000" dirty="0"/>
              <a:t>2 évaluations de compétences dans Cisco Packet Tracer</a:t>
            </a:r>
          </a:p>
        </p:txBody>
      </p:sp>
      <p:sp>
        <p:nvSpPr>
          <p:cNvPr id="75" name="TextBox 74"/>
          <p:cNvSpPr txBox="1"/>
          <p:nvPr/>
        </p:nvSpPr>
        <p:spPr>
          <a:xfrm>
            <a:off x="231266" y="7475833"/>
            <a:ext cx="2948962" cy="1523494"/>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 </a:t>
            </a:r>
            <a:r>
              <a:rPr lang="fr-FR" sz="950" dirty="0">
                <a:solidFill>
                  <a:schemeClr val="bg1"/>
                </a:solidFill>
              </a:rPr>
              <a:t>: étudiants en cycles universitaires de 2 ou 4 ans dans le domaine des réseaux ou de l'ingénierie</a:t>
            </a:r>
          </a:p>
          <a:p>
            <a:pPr>
              <a:spcBef>
                <a:spcPts val="0"/>
              </a:spcBef>
              <a:spcAft>
                <a:spcPts val="300"/>
              </a:spcAft>
            </a:pPr>
            <a:r>
              <a:rPr lang="fr-FR" sz="950" b="1" dirty="0">
                <a:solidFill>
                  <a:schemeClr val="bg1"/>
                </a:solidFill>
              </a:rPr>
              <a:t>Connaissances préalables requises </a:t>
            </a:r>
            <a:r>
              <a:rPr lang="fr-FR" sz="950" dirty="0">
                <a:solidFill>
                  <a:schemeClr val="bg1"/>
                </a:solidFill>
              </a:rPr>
              <a:t>: CCNA R&amp;S : R&amp;S Essentials</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oui</a:t>
            </a:r>
          </a:p>
          <a:p>
            <a:pPr>
              <a:spcBef>
                <a:spcPts val="0"/>
              </a:spcBef>
              <a:spcAft>
                <a:spcPts val="300"/>
              </a:spcAft>
            </a:pPr>
            <a:r>
              <a:rPr lang="fr-FR" sz="950" b="1" dirty="0">
                <a:solidFill>
                  <a:schemeClr val="bg1"/>
                </a:solidFill>
              </a:rPr>
              <a:t>Langues : </a:t>
            </a:r>
            <a:r>
              <a:rPr lang="fr-FR" sz="950" dirty="0">
                <a:solidFill>
                  <a:schemeClr val="bg1"/>
                </a:solidFill>
              </a:rPr>
              <a:t>anglais, arabe, chinois (simplifié), espagnol, français, hongrois, japonais, portugais (brésilien) et russe</a:t>
            </a:r>
          </a:p>
        </p:txBody>
      </p:sp>
      <p:sp>
        <p:nvSpPr>
          <p:cNvPr id="76" name="TextBox 75"/>
          <p:cNvSpPr txBox="1"/>
          <p:nvPr/>
        </p:nvSpPr>
        <p:spPr>
          <a:xfrm>
            <a:off x="3720850" y="7473349"/>
            <a:ext cx="2948962" cy="754053"/>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a:t>
            </a:r>
            <a:r>
              <a:rPr lang="fr-FR" sz="950" dirty="0">
                <a:solidFill>
                  <a:schemeClr val="bg1"/>
                </a:solidFill>
              </a:rPr>
              <a:t> : dispensée par un instructeur</a:t>
            </a:r>
          </a:p>
          <a:p>
            <a:pPr>
              <a:spcBef>
                <a:spcPts val="0"/>
              </a:spcBef>
              <a:spcAft>
                <a:spcPts val="300"/>
              </a:spcAft>
            </a:pPr>
            <a:r>
              <a:rPr lang="fr-FR" sz="950" b="1" dirty="0">
                <a:solidFill>
                  <a:schemeClr val="bg1"/>
                </a:solidFill>
              </a:rPr>
              <a:t>Durée totale estimée : </a:t>
            </a:r>
            <a:r>
              <a:rPr lang="fr-FR" sz="950" dirty="0">
                <a:solidFill>
                  <a:schemeClr val="bg1"/>
                </a:solidFill>
              </a:rPr>
              <a:t>70 heures</a:t>
            </a:r>
          </a:p>
          <a:p>
            <a:pPr>
              <a:spcBef>
                <a:spcPts val="0"/>
              </a:spcBef>
              <a:spcAft>
                <a:spcPts val="300"/>
              </a:spcAft>
            </a:pPr>
            <a:r>
              <a:rPr lang="fr-FR" sz="950" b="1" dirty="0">
                <a:solidFill>
                  <a:schemeClr val="bg1"/>
                </a:solidFill>
              </a:rPr>
              <a:t>Formation complémentaire recommandée : </a:t>
            </a:r>
            <a:r>
              <a:rPr lang="fr-FR" sz="950" dirty="0">
                <a:solidFill>
                  <a:schemeClr val="bg1"/>
                </a:solidFill>
              </a:rPr>
              <a:t>CCNA R&amp;S Connecting Networks</a:t>
            </a:r>
          </a:p>
        </p:txBody>
      </p:sp>
      <p:pic>
        <p:nvPicPr>
          <p:cNvPr id="64" name="Picture 6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2058058343"/>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92240" y="2064979"/>
            <a:ext cx="2922019" cy="4826512"/>
          </a:xfrm>
          <a:prstGeom prst="rect">
            <a:avLst/>
          </a:prstGeom>
        </p:spPr>
      </p:pic>
      <p:sp>
        <p:nvSpPr>
          <p:cNvPr id="4" name="Rectangle 3"/>
          <p:cNvSpPr/>
          <p:nvPr/>
        </p:nvSpPr>
        <p:spPr>
          <a:xfrm>
            <a:off x="1" y="942704"/>
            <a:ext cx="6857999" cy="826654"/>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CCNA R&amp;S: Connecting Networks</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799570" y="1538365"/>
            <a:ext cx="582211" cy="230832"/>
          </a:xfrm>
          <a:prstGeom prst="rect">
            <a:avLst/>
          </a:prstGeom>
          <a:noFill/>
        </p:spPr>
        <p:txBody>
          <a:bodyPr wrap="none" rtlCol="0">
            <a:spAutoFit/>
          </a:bodyPr>
          <a:lstStyle/>
          <a:p>
            <a:pPr algn="ctr"/>
            <a:r>
              <a:rPr lang="fr-FR" sz="900" dirty="0">
                <a:solidFill>
                  <a:schemeClr val="bg1"/>
                </a:solidFill>
              </a:rPr>
              <a:t>Réseau</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4827686"/>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4827686"/>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548907"/>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6150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548907"/>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553376"/>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4893833"/>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4832154"/>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05" name="Rectangle 304"/>
          <p:cNvSpPr/>
          <p:nvPr/>
        </p:nvSpPr>
        <p:spPr>
          <a:xfrm>
            <a:off x="0" y="7335949"/>
            <a:ext cx="6858000" cy="17906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7" name="Group 6"/>
          <p:cNvGrpSpPr/>
          <p:nvPr/>
        </p:nvGrpSpPr>
        <p:grpSpPr>
          <a:xfrm>
            <a:off x="3015213" y="7000553"/>
            <a:ext cx="677027" cy="668854"/>
            <a:chOff x="3015213" y="7000553"/>
            <a:chExt cx="677027" cy="668854"/>
          </a:xfrm>
        </p:grpSpPr>
        <p:sp>
          <p:nvSpPr>
            <p:cNvPr id="308" name="Chord 307"/>
            <p:cNvSpPr/>
            <p:nvPr/>
          </p:nvSpPr>
          <p:spPr>
            <a:xfrm>
              <a:off x="3024154" y="7001321"/>
              <a:ext cx="668086" cy="668086"/>
            </a:xfrm>
            <a:prstGeom prst="chord">
              <a:avLst>
                <a:gd name="adj1" fmla="val 5467745"/>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Chord 308"/>
            <p:cNvSpPr/>
            <p:nvPr/>
          </p:nvSpPr>
          <p:spPr>
            <a:xfrm rot="10800000">
              <a:off x="3015213" y="7000553"/>
              <a:ext cx="668086" cy="668086"/>
            </a:xfrm>
            <a:prstGeom prst="chord">
              <a:avLst>
                <a:gd name="adj1" fmla="val 5467745"/>
                <a:gd name="adj2" fmla="val 16200000"/>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0" name="Picture 309"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grpSp>
      <p:grpSp>
        <p:nvGrpSpPr>
          <p:cNvPr id="3" name="Group 2"/>
          <p:cNvGrpSpPr>
            <a:grpSpLocks noChangeAspect="1"/>
          </p:cNvGrpSpPr>
          <p:nvPr/>
        </p:nvGrpSpPr>
        <p:grpSpPr>
          <a:xfrm>
            <a:off x="5809049" y="1005283"/>
            <a:ext cx="557784" cy="551050"/>
            <a:chOff x="303471" y="6048636"/>
            <a:chExt cx="202093" cy="199653"/>
          </a:xfrm>
        </p:grpSpPr>
        <p:grpSp>
          <p:nvGrpSpPr>
            <p:cNvPr id="52" name="Group 51"/>
            <p:cNvGrpSpPr>
              <a:grpSpLocks noChangeAspect="1"/>
            </p:cNvGrpSpPr>
            <p:nvPr/>
          </p:nvGrpSpPr>
          <p:grpSpPr>
            <a:xfrm>
              <a:off x="303471" y="6048636"/>
              <a:ext cx="202093" cy="199653"/>
              <a:chOff x="2632787" y="1629410"/>
              <a:chExt cx="1817884" cy="1795938"/>
            </a:xfrm>
          </p:grpSpPr>
          <p:sp>
            <p:nvSpPr>
              <p:cNvPr id="53" name="Chord 52"/>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54" name="Chord 53"/>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55" name="Group 54"/>
            <p:cNvGrpSpPr>
              <a:grpSpLocks noChangeAspect="1"/>
            </p:cNvGrpSpPr>
            <p:nvPr/>
          </p:nvGrpSpPr>
          <p:grpSpPr>
            <a:xfrm>
              <a:off x="323459" y="6089642"/>
              <a:ext cx="163544" cy="128119"/>
              <a:chOff x="-752475" y="1824038"/>
              <a:chExt cx="439737" cy="344488"/>
            </a:xfrm>
          </p:grpSpPr>
          <p:sp>
            <p:nvSpPr>
              <p:cNvPr id="56" name="Oval 55"/>
              <p:cNvSpPr>
                <a:spLocks noChangeArrowheads="1"/>
              </p:cNvSpPr>
              <p:nvPr/>
            </p:nvSpPr>
            <p:spPr bwMode="auto">
              <a:xfrm>
                <a:off x="-552450" y="2122488"/>
                <a:ext cx="42862" cy="4603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7" name="Freeform 56"/>
              <p:cNvSpPr>
                <a:spLocks/>
              </p:cNvSpPr>
              <p:nvPr/>
            </p:nvSpPr>
            <p:spPr bwMode="auto">
              <a:xfrm>
                <a:off x="-752475" y="1824038"/>
                <a:ext cx="439737" cy="112713"/>
              </a:xfrm>
              <a:custGeom>
                <a:avLst/>
                <a:gdLst>
                  <a:gd name="T0" fmla="*/ 112 w 114"/>
                  <a:gd name="T1" fmla="*/ 20 h 29"/>
                  <a:gd name="T2" fmla="*/ 57 w 114"/>
                  <a:gd name="T3" fmla="*/ 0 h 29"/>
                  <a:gd name="T4" fmla="*/ 3 w 114"/>
                  <a:gd name="T5" fmla="*/ 20 h 29"/>
                  <a:gd name="T6" fmla="*/ 2 w 114"/>
                  <a:gd name="T7" fmla="*/ 26 h 29"/>
                  <a:gd name="T8" fmla="*/ 8 w 114"/>
                  <a:gd name="T9" fmla="*/ 27 h 29"/>
                  <a:gd name="T10" fmla="*/ 57 w 114"/>
                  <a:gd name="T11" fmla="*/ 9 h 29"/>
                  <a:gd name="T12" fmla="*/ 106 w 114"/>
                  <a:gd name="T13" fmla="*/ 27 h 29"/>
                  <a:gd name="T14" fmla="*/ 109 w 114"/>
                  <a:gd name="T15" fmla="*/ 28 h 29"/>
                  <a:gd name="T16" fmla="*/ 112 w 114"/>
                  <a:gd name="T17" fmla="*/ 26 h 29"/>
                  <a:gd name="T18" fmla="*/ 112 w 114"/>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9">
                    <a:moveTo>
                      <a:pt x="112" y="20"/>
                    </a:moveTo>
                    <a:cubicBezTo>
                      <a:pt x="96" y="6"/>
                      <a:pt x="78" y="0"/>
                      <a:pt x="57" y="0"/>
                    </a:cubicBezTo>
                    <a:cubicBezTo>
                      <a:pt x="37" y="0"/>
                      <a:pt x="18" y="6"/>
                      <a:pt x="3" y="20"/>
                    </a:cubicBezTo>
                    <a:cubicBezTo>
                      <a:pt x="0" y="21"/>
                      <a:pt x="0" y="24"/>
                      <a:pt x="2" y="26"/>
                    </a:cubicBezTo>
                    <a:cubicBezTo>
                      <a:pt x="4" y="28"/>
                      <a:pt x="7" y="29"/>
                      <a:pt x="8" y="27"/>
                    </a:cubicBezTo>
                    <a:cubicBezTo>
                      <a:pt x="22" y="15"/>
                      <a:pt x="39" y="9"/>
                      <a:pt x="57" y="9"/>
                    </a:cubicBezTo>
                    <a:cubicBezTo>
                      <a:pt x="75" y="9"/>
                      <a:pt x="92" y="15"/>
                      <a:pt x="106" y="27"/>
                    </a:cubicBezTo>
                    <a:cubicBezTo>
                      <a:pt x="106" y="27"/>
                      <a:pt x="107" y="28"/>
                      <a:pt x="109" y="28"/>
                    </a:cubicBezTo>
                    <a:cubicBezTo>
                      <a:pt x="110" y="28"/>
                      <a:pt x="111" y="27"/>
                      <a:pt x="112" y="26"/>
                    </a:cubicBezTo>
                    <a:cubicBezTo>
                      <a:pt x="114" y="24"/>
                      <a:pt x="114" y="21"/>
                      <a:pt x="112" y="2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8" name="Freeform 57"/>
              <p:cNvSpPr>
                <a:spLocks/>
              </p:cNvSpPr>
              <p:nvPr/>
            </p:nvSpPr>
            <p:spPr bwMode="auto">
              <a:xfrm>
                <a:off x="-679450" y="1925638"/>
                <a:ext cx="293687" cy="80963"/>
              </a:xfrm>
              <a:custGeom>
                <a:avLst/>
                <a:gdLst>
                  <a:gd name="T0" fmla="*/ 74 w 76"/>
                  <a:gd name="T1" fmla="*/ 12 h 21"/>
                  <a:gd name="T2" fmla="*/ 38 w 76"/>
                  <a:gd name="T3" fmla="*/ 0 h 21"/>
                  <a:gd name="T4" fmla="*/ 3 w 76"/>
                  <a:gd name="T5" fmla="*/ 12 h 21"/>
                  <a:gd name="T6" fmla="*/ 2 w 76"/>
                  <a:gd name="T7" fmla="*/ 19 h 21"/>
                  <a:gd name="T8" fmla="*/ 9 w 76"/>
                  <a:gd name="T9" fmla="*/ 19 h 21"/>
                  <a:gd name="T10" fmla="*/ 38 w 76"/>
                  <a:gd name="T11" fmla="*/ 9 h 21"/>
                  <a:gd name="T12" fmla="*/ 68 w 76"/>
                  <a:gd name="T13" fmla="*/ 19 h 21"/>
                  <a:gd name="T14" fmla="*/ 71 w 76"/>
                  <a:gd name="T15" fmla="*/ 21 h 21"/>
                  <a:gd name="T16" fmla="*/ 74 w 76"/>
                  <a:gd name="T17" fmla="*/ 19 h 21"/>
                  <a:gd name="T18" fmla="*/ 74 w 76"/>
                  <a:gd name="T1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1">
                    <a:moveTo>
                      <a:pt x="74" y="12"/>
                    </a:moveTo>
                    <a:cubicBezTo>
                      <a:pt x="63" y="4"/>
                      <a:pt x="51" y="0"/>
                      <a:pt x="38" y="0"/>
                    </a:cubicBezTo>
                    <a:cubicBezTo>
                      <a:pt x="25" y="0"/>
                      <a:pt x="13" y="4"/>
                      <a:pt x="3" y="12"/>
                    </a:cubicBezTo>
                    <a:cubicBezTo>
                      <a:pt x="1" y="14"/>
                      <a:pt x="0" y="17"/>
                      <a:pt x="2" y="19"/>
                    </a:cubicBezTo>
                    <a:cubicBezTo>
                      <a:pt x="3" y="21"/>
                      <a:pt x="6" y="21"/>
                      <a:pt x="9" y="19"/>
                    </a:cubicBezTo>
                    <a:cubicBezTo>
                      <a:pt x="17" y="12"/>
                      <a:pt x="28" y="9"/>
                      <a:pt x="38" y="9"/>
                    </a:cubicBezTo>
                    <a:cubicBezTo>
                      <a:pt x="49" y="9"/>
                      <a:pt x="59" y="12"/>
                      <a:pt x="68" y="19"/>
                    </a:cubicBezTo>
                    <a:cubicBezTo>
                      <a:pt x="69" y="20"/>
                      <a:pt x="70" y="21"/>
                      <a:pt x="71" y="21"/>
                    </a:cubicBezTo>
                    <a:cubicBezTo>
                      <a:pt x="72" y="21"/>
                      <a:pt x="74" y="20"/>
                      <a:pt x="74" y="19"/>
                    </a:cubicBezTo>
                    <a:cubicBezTo>
                      <a:pt x="76" y="17"/>
                      <a:pt x="76" y="14"/>
                      <a:pt x="74" y="12"/>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9" name="Freeform 58"/>
              <p:cNvSpPr>
                <a:spLocks/>
              </p:cNvSpPr>
              <p:nvPr/>
            </p:nvSpPr>
            <p:spPr bwMode="auto">
              <a:xfrm>
                <a:off x="-609600" y="2022476"/>
                <a:ext cx="153987" cy="57150"/>
              </a:xfrm>
              <a:custGeom>
                <a:avLst/>
                <a:gdLst>
                  <a:gd name="T0" fmla="*/ 38 w 40"/>
                  <a:gd name="T1" fmla="*/ 5 h 15"/>
                  <a:gd name="T2" fmla="*/ 20 w 40"/>
                  <a:gd name="T3" fmla="*/ 0 h 15"/>
                  <a:gd name="T4" fmla="*/ 3 w 40"/>
                  <a:gd name="T5" fmla="*/ 5 h 15"/>
                  <a:gd name="T6" fmla="*/ 1 w 40"/>
                  <a:gd name="T7" fmla="*/ 12 h 15"/>
                  <a:gd name="T8" fmla="*/ 8 w 40"/>
                  <a:gd name="T9" fmla="*/ 13 h 15"/>
                  <a:gd name="T10" fmla="*/ 32 w 40"/>
                  <a:gd name="T11" fmla="*/ 13 h 15"/>
                  <a:gd name="T12" fmla="*/ 35 w 40"/>
                  <a:gd name="T13" fmla="*/ 14 h 15"/>
                  <a:gd name="T14" fmla="*/ 39 w 40"/>
                  <a:gd name="T15" fmla="*/ 12 h 15"/>
                  <a:gd name="T16" fmla="*/ 38 w 40"/>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5">
                    <a:moveTo>
                      <a:pt x="38" y="5"/>
                    </a:moveTo>
                    <a:cubicBezTo>
                      <a:pt x="32" y="2"/>
                      <a:pt x="26" y="0"/>
                      <a:pt x="20" y="0"/>
                    </a:cubicBezTo>
                    <a:cubicBezTo>
                      <a:pt x="14" y="0"/>
                      <a:pt x="8" y="2"/>
                      <a:pt x="3" y="5"/>
                    </a:cubicBezTo>
                    <a:cubicBezTo>
                      <a:pt x="0" y="7"/>
                      <a:pt x="0" y="10"/>
                      <a:pt x="1" y="12"/>
                    </a:cubicBezTo>
                    <a:cubicBezTo>
                      <a:pt x="3" y="14"/>
                      <a:pt x="5" y="15"/>
                      <a:pt x="8" y="13"/>
                    </a:cubicBezTo>
                    <a:cubicBezTo>
                      <a:pt x="15" y="8"/>
                      <a:pt x="25" y="8"/>
                      <a:pt x="32" y="13"/>
                    </a:cubicBezTo>
                    <a:cubicBezTo>
                      <a:pt x="33" y="14"/>
                      <a:pt x="34" y="14"/>
                      <a:pt x="35" y="14"/>
                    </a:cubicBezTo>
                    <a:cubicBezTo>
                      <a:pt x="36" y="14"/>
                      <a:pt x="38" y="13"/>
                      <a:pt x="39" y="12"/>
                    </a:cubicBezTo>
                    <a:cubicBezTo>
                      <a:pt x="40" y="10"/>
                      <a:pt x="40" y="7"/>
                      <a:pt x="38" y="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0" name="Freeform 59"/>
              <p:cNvSpPr>
                <a:spLocks/>
              </p:cNvSpPr>
              <p:nvPr/>
            </p:nvSpPr>
            <p:spPr bwMode="auto">
              <a:xfrm>
                <a:off x="-555625" y="2122488"/>
                <a:ext cx="23812" cy="46038"/>
              </a:xfrm>
              <a:custGeom>
                <a:avLst/>
                <a:gdLst>
                  <a:gd name="T0" fmla="*/ 6 w 6"/>
                  <a:gd name="T1" fmla="*/ 0 h 12"/>
                  <a:gd name="T2" fmla="*/ 0 w 6"/>
                  <a:gd name="T3" fmla="*/ 6 h 12"/>
                  <a:gd name="T4" fmla="*/ 6 w 6"/>
                  <a:gd name="T5" fmla="*/ 12 h 12"/>
                  <a:gd name="T6" fmla="*/ 6 w 6"/>
                  <a:gd name="T7" fmla="*/ 0 h 12"/>
                </a:gdLst>
                <a:ahLst/>
                <a:cxnLst>
                  <a:cxn ang="0">
                    <a:pos x="T0" y="T1"/>
                  </a:cxn>
                  <a:cxn ang="0">
                    <a:pos x="T2" y="T3"/>
                  </a:cxn>
                  <a:cxn ang="0">
                    <a:pos x="T4" y="T5"/>
                  </a:cxn>
                  <a:cxn ang="0">
                    <a:pos x="T6" y="T7"/>
                  </a:cxn>
                </a:cxnLst>
                <a:rect l="0" t="0" r="r" b="b"/>
                <a:pathLst>
                  <a:path w="6" h="12">
                    <a:moveTo>
                      <a:pt x="6" y="0"/>
                    </a:moveTo>
                    <a:cubicBezTo>
                      <a:pt x="2" y="0"/>
                      <a:pt x="0" y="3"/>
                      <a:pt x="0" y="6"/>
                    </a:cubicBezTo>
                    <a:cubicBezTo>
                      <a:pt x="0" y="9"/>
                      <a:pt x="2" y="12"/>
                      <a:pt x="6" y="12"/>
                    </a:cubicBezTo>
                    <a:lnTo>
                      <a:pt x="6"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1" name="Freeform 60"/>
              <p:cNvSpPr>
                <a:spLocks/>
              </p:cNvSpPr>
              <p:nvPr/>
            </p:nvSpPr>
            <p:spPr bwMode="auto">
              <a:xfrm>
                <a:off x="-752475" y="1824038"/>
                <a:ext cx="220662" cy="112713"/>
              </a:xfrm>
              <a:custGeom>
                <a:avLst/>
                <a:gdLst>
                  <a:gd name="T0" fmla="*/ 57 w 57"/>
                  <a:gd name="T1" fmla="*/ 0 h 29"/>
                  <a:gd name="T2" fmla="*/ 57 w 57"/>
                  <a:gd name="T3" fmla="*/ 0 h 29"/>
                  <a:gd name="T4" fmla="*/ 2 w 57"/>
                  <a:gd name="T5" fmla="*/ 20 h 29"/>
                  <a:gd name="T6" fmla="*/ 2 w 57"/>
                  <a:gd name="T7" fmla="*/ 26 h 29"/>
                  <a:gd name="T8" fmla="*/ 8 w 57"/>
                  <a:gd name="T9" fmla="*/ 27 h 29"/>
                  <a:gd name="T10" fmla="*/ 57 w 57"/>
                  <a:gd name="T11" fmla="*/ 9 h 29"/>
                  <a:gd name="T12" fmla="*/ 57 w 57"/>
                  <a:gd name="T13" fmla="*/ 9 h 29"/>
                  <a:gd name="T14" fmla="*/ 57 w 5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9">
                    <a:moveTo>
                      <a:pt x="57" y="0"/>
                    </a:moveTo>
                    <a:cubicBezTo>
                      <a:pt x="57" y="0"/>
                      <a:pt x="57" y="0"/>
                      <a:pt x="57" y="0"/>
                    </a:cubicBezTo>
                    <a:cubicBezTo>
                      <a:pt x="36" y="0"/>
                      <a:pt x="18" y="6"/>
                      <a:pt x="2" y="20"/>
                    </a:cubicBezTo>
                    <a:cubicBezTo>
                      <a:pt x="0" y="21"/>
                      <a:pt x="0" y="24"/>
                      <a:pt x="2" y="26"/>
                    </a:cubicBezTo>
                    <a:cubicBezTo>
                      <a:pt x="4" y="28"/>
                      <a:pt x="7" y="29"/>
                      <a:pt x="8" y="27"/>
                    </a:cubicBezTo>
                    <a:cubicBezTo>
                      <a:pt x="22" y="15"/>
                      <a:pt x="39" y="9"/>
                      <a:pt x="57" y="9"/>
                    </a:cubicBezTo>
                    <a:cubicBezTo>
                      <a:pt x="57" y="9"/>
                      <a:pt x="57" y="9"/>
                      <a:pt x="57" y="9"/>
                    </a:cubicBezTo>
                    <a:lnTo>
                      <a:pt x="5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2" name="Freeform 61"/>
              <p:cNvSpPr>
                <a:spLocks/>
              </p:cNvSpPr>
              <p:nvPr/>
            </p:nvSpPr>
            <p:spPr bwMode="auto">
              <a:xfrm>
                <a:off x="-679450" y="1925638"/>
                <a:ext cx="147637" cy="80963"/>
              </a:xfrm>
              <a:custGeom>
                <a:avLst/>
                <a:gdLst>
                  <a:gd name="T0" fmla="*/ 38 w 38"/>
                  <a:gd name="T1" fmla="*/ 0 h 21"/>
                  <a:gd name="T2" fmla="*/ 3 w 38"/>
                  <a:gd name="T3" fmla="*/ 12 h 21"/>
                  <a:gd name="T4" fmla="*/ 2 w 38"/>
                  <a:gd name="T5" fmla="*/ 19 h 21"/>
                  <a:gd name="T6" fmla="*/ 8 w 38"/>
                  <a:gd name="T7" fmla="*/ 19 h 21"/>
                  <a:gd name="T8" fmla="*/ 38 w 38"/>
                  <a:gd name="T9" fmla="*/ 9 h 21"/>
                  <a:gd name="T10" fmla="*/ 38 w 38"/>
                  <a:gd name="T11" fmla="*/ 0 h 21"/>
                </a:gdLst>
                <a:ahLst/>
                <a:cxnLst>
                  <a:cxn ang="0">
                    <a:pos x="T0" y="T1"/>
                  </a:cxn>
                  <a:cxn ang="0">
                    <a:pos x="T2" y="T3"/>
                  </a:cxn>
                  <a:cxn ang="0">
                    <a:pos x="T4" y="T5"/>
                  </a:cxn>
                  <a:cxn ang="0">
                    <a:pos x="T6" y="T7"/>
                  </a:cxn>
                  <a:cxn ang="0">
                    <a:pos x="T8" y="T9"/>
                  </a:cxn>
                  <a:cxn ang="0">
                    <a:pos x="T10" y="T11"/>
                  </a:cxn>
                </a:cxnLst>
                <a:rect l="0" t="0" r="r" b="b"/>
                <a:pathLst>
                  <a:path w="38" h="21">
                    <a:moveTo>
                      <a:pt x="38" y="0"/>
                    </a:moveTo>
                    <a:cubicBezTo>
                      <a:pt x="26" y="0"/>
                      <a:pt x="13" y="4"/>
                      <a:pt x="3" y="12"/>
                    </a:cubicBezTo>
                    <a:cubicBezTo>
                      <a:pt x="1" y="14"/>
                      <a:pt x="0" y="17"/>
                      <a:pt x="2" y="19"/>
                    </a:cubicBezTo>
                    <a:cubicBezTo>
                      <a:pt x="3" y="21"/>
                      <a:pt x="6" y="21"/>
                      <a:pt x="8" y="19"/>
                    </a:cubicBezTo>
                    <a:cubicBezTo>
                      <a:pt x="17" y="12"/>
                      <a:pt x="26" y="9"/>
                      <a:pt x="38" y="9"/>
                    </a:cubicBezTo>
                    <a:lnTo>
                      <a:pt x="3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3" name="Freeform 62"/>
              <p:cNvSpPr>
                <a:spLocks/>
              </p:cNvSpPr>
              <p:nvPr/>
            </p:nvSpPr>
            <p:spPr bwMode="auto">
              <a:xfrm>
                <a:off x="-609600" y="2022476"/>
                <a:ext cx="77787" cy="57150"/>
              </a:xfrm>
              <a:custGeom>
                <a:avLst/>
                <a:gdLst>
                  <a:gd name="T0" fmla="*/ 20 w 20"/>
                  <a:gd name="T1" fmla="*/ 0 h 15"/>
                  <a:gd name="T2" fmla="*/ 20 w 20"/>
                  <a:gd name="T3" fmla="*/ 0 h 15"/>
                  <a:gd name="T4" fmla="*/ 3 w 20"/>
                  <a:gd name="T5" fmla="*/ 5 h 15"/>
                  <a:gd name="T6" fmla="*/ 1 w 20"/>
                  <a:gd name="T7" fmla="*/ 12 h 15"/>
                  <a:gd name="T8" fmla="*/ 8 w 20"/>
                  <a:gd name="T9" fmla="*/ 13 h 15"/>
                  <a:gd name="T10" fmla="*/ 20 w 20"/>
                  <a:gd name="T11" fmla="*/ 10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20" y="0"/>
                      <a:pt x="20" y="0"/>
                      <a:pt x="20" y="0"/>
                    </a:cubicBezTo>
                    <a:cubicBezTo>
                      <a:pt x="14" y="0"/>
                      <a:pt x="8" y="2"/>
                      <a:pt x="3" y="5"/>
                    </a:cubicBezTo>
                    <a:cubicBezTo>
                      <a:pt x="0" y="7"/>
                      <a:pt x="0" y="10"/>
                      <a:pt x="1" y="12"/>
                    </a:cubicBezTo>
                    <a:cubicBezTo>
                      <a:pt x="3" y="14"/>
                      <a:pt x="5" y="15"/>
                      <a:pt x="8" y="13"/>
                    </a:cubicBezTo>
                    <a:cubicBezTo>
                      <a:pt x="11" y="11"/>
                      <a:pt x="16" y="10"/>
                      <a:pt x="20" y="10"/>
                    </a:cubicBezTo>
                    <a:lnTo>
                      <a:pt x="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grpSp>
      </p:grpSp>
      <p:sp>
        <p:nvSpPr>
          <p:cNvPr id="77" name="TextBox 76"/>
          <p:cNvSpPr txBox="1"/>
          <p:nvPr/>
        </p:nvSpPr>
        <p:spPr>
          <a:xfrm>
            <a:off x="421154" y="1418193"/>
            <a:ext cx="902811" cy="230832"/>
          </a:xfrm>
          <a:prstGeom prst="rect">
            <a:avLst/>
          </a:prstGeom>
          <a:noFill/>
        </p:spPr>
        <p:txBody>
          <a:bodyPr wrap="none" rtlCol="0">
            <a:spAutoFit/>
          </a:bodyPr>
          <a:lstStyle/>
          <a:p>
            <a:r>
              <a:rPr lang="fr-FR" sz="900" dirty="0">
                <a:solidFill>
                  <a:schemeClr val="bg1"/>
                </a:solidFill>
              </a:rPr>
              <a:t>Career Ready</a:t>
            </a:r>
          </a:p>
        </p:txBody>
      </p:sp>
      <p:grpSp>
        <p:nvGrpSpPr>
          <p:cNvPr id="70" name="Group 69"/>
          <p:cNvGrpSpPr/>
          <p:nvPr/>
        </p:nvGrpSpPr>
        <p:grpSpPr>
          <a:xfrm>
            <a:off x="5141512" y="8500306"/>
            <a:ext cx="419712" cy="419712"/>
            <a:chOff x="2762594" y="1343553"/>
            <a:chExt cx="177346" cy="177346"/>
          </a:xfrm>
        </p:grpSpPr>
        <p:sp>
          <p:nvSpPr>
            <p:cNvPr id="71" name="Oval 70"/>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78" name="TextBox 77"/>
          <p:cNvSpPr txBox="1"/>
          <p:nvPr/>
        </p:nvSpPr>
        <p:spPr>
          <a:xfrm>
            <a:off x="5506723"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sp>
        <p:nvSpPr>
          <p:cNvPr id="64" name="TextBox 63"/>
          <p:cNvSpPr txBox="1"/>
          <p:nvPr/>
        </p:nvSpPr>
        <p:spPr>
          <a:xfrm>
            <a:off x="367565" y="2520959"/>
            <a:ext cx="2487168" cy="923330"/>
          </a:xfrm>
          <a:prstGeom prst="rect">
            <a:avLst/>
          </a:prstGeom>
          <a:noFill/>
        </p:spPr>
        <p:txBody>
          <a:bodyPr wrap="square" lIns="0" tIns="0" rIns="0" bIns="0" rtlCol="0">
            <a:spAutoFit/>
          </a:bodyPr>
          <a:lstStyle/>
          <a:p>
            <a:pPr>
              <a:spcAft>
                <a:spcPts val="700"/>
              </a:spcAft>
            </a:pPr>
            <a:r>
              <a:rPr lang="fr-FR" sz="1000" dirty="0"/>
              <a:t>Le quatrième et dernier cours du programme CCNA Routing and Switching porte sur les technologies WAN et les services de réseau utilisés par les applications convergentes dans un réseau complexe.</a:t>
            </a:r>
          </a:p>
        </p:txBody>
      </p:sp>
      <p:sp>
        <p:nvSpPr>
          <p:cNvPr id="66" name="TextBox 65"/>
          <p:cNvSpPr txBox="1"/>
          <p:nvPr/>
        </p:nvSpPr>
        <p:spPr>
          <a:xfrm>
            <a:off x="388129" y="3953659"/>
            <a:ext cx="2487168" cy="769441"/>
          </a:xfrm>
          <a:prstGeom prst="rect">
            <a:avLst/>
          </a:prstGeom>
          <a:noFill/>
        </p:spPr>
        <p:txBody>
          <a:bodyPr wrap="square" lIns="0" tIns="0" rIns="0" bIns="0" rtlCol="0">
            <a:spAutoFit/>
          </a:bodyPr>
          <a:lstStyle/>
          <a:p>
            <a:pPr>
              <a:spcAft>
                <a:spcPts val="700"/>
              </a:spcAft>
            </a:pPr>
            <a:r>
              <a:rPr lang="fr-FR" sz="1000" dirty="0"/>
              <a:t>À la fin du cours, les élèves savent configurer et dépanner les périphériques réseaux, et implémenter des réseaux virtuels privés. Ils sont préparés pour la certification CCNA R&amp;S.</a:t>
            </a:r>
          </a:p>
        </p:txBody>
      </p:sp>
      <p:sp>
        <p:nvSpPr>
          <p:cNvPr id="67" name="TextBox 66"/>
          <p:cNvSpPr txBox="1"/>
          <p:nvPr/>
        </p:nvSpPr>
        <p:spPr>
          <a:xfrm>
            <a:off x="367565" y="5235183"/>
            <a:ext cx="2487168" cy="1384995"/>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1000" dirty="0"/>
              <a:t>9 chapitres</a:t>
            </a:r>
          </a:p>
          <a:p>
            <a:pPr marL="109728" indent="-109728">
              <a:spcBef>
                <a:spcPts val="400"/>
              </a:spcBef>
              <a:buSzPct val="80000"/>
              <a:buFont typeface="Arial"/>
              <a:buChar char="•"/>
            </a:pPr>
            <a:r>
              <a:rPr lang="fr-FR" sz="1000" dirty="0"/>
              <a:t>12 ateliers pratiques et 1 évaluation pratique sur les compétences</a:t>
            </a:r>
          </a:p>
          <a:p>
            <a:pPr marL="109728" indent="-109728">
              <a:spcBef>
                <a:spcPts val="400"/>
              </a:spcBef>
              <a:buSzPct val="80000"/>
              <a:buFont typeface="Arial"/>
              <a:buChar char="•"/>
            </a:pPr>
            <a:r>
              <a:rPr lang="fr-FR" sz="1000" dirty="0"/>
              <a:t>Test préliminaire, 9 tests (par chapitre), 2 questionnaires transversaux, 9 examens (par chapitre) et 1 examen final </a:t>
            </a:r>
          </a:p>
          <a:p>
            <a:pPr marL="109728" indent="-109728">
              <a:spcBef>
                <a:spcPts val="400"/>
              </a:spcBef>
              <a:buSzPct val="80000"/>
              <a:buFont typeface="Arial"/>
              <a:buChar char="•"/>
            </a:pPr>
            <a:r>
              <a:rPr lang="fr-FR" sz="1000" dirty="0"/>
              <a:t>2 évaluations de compétences dans Cisco Packet Tracer</a:t>
            </a:r>
          </a:p>
        </p:txBody>
      </p:sp>
      <p:sp>
        <p:nvSpPr>
          <p:cNvPr id="68" name="TextBox 67"/>
          <p:cNvSpPr txBox="1"/>
          <p:nvPr/>
        </p:nvSpPr>
        <p:spPr>
          <a:xfrm>
            <a:off x="367565" y="7484973"/>
            <a:ext cx="2745421" cy="1523494"/>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 </a:t>
            </a:r>
            <a:r>
              <a:rPr lang="fr-FR" sz="950" dirty="0">
                <a:solidFill>
                  <a:schemeClr val="bg1"/>
                </a:solidFill>
              </a:rPr>
              <a:t>: étudiants ayant effectué deux ou quatre années d'université dans le domaine des réseaux ou de l'ingénierie</a:t>
            </a:r>
          </a:p>
          <a:p>
            <a:pPr>
              <a:spcBef>
                <a:spcPts val="0"/>
              </a:spcBef>
              <a:spcAft>
                <a:spcPts val="300"/>
              </a:spcAft>
            </a:pPr>
            <a:r>
              <a:rPr lang="fr-FR" sz="950" b="1" dirty="0">
                <a:solidFill>
                  <a:schemeClr val="bg1"/>
                </a:solidFill>
              </a:rPr>
              <a:t>Connaissances préalables requises : </a:t>
            </a:r>
            <a:r>
              <a:rPr lang="fr-FR" sz="950" dirty="0">
                <a:solidFill>
                  <a:schemeClr val="bg1"/>
                </a:solidFill>
              </a:rPr>
              <a:t>CCNA R&amp;S : Scaling Networks</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oui</a:t>
            </a:r>
          </a:p>
          <a:p>
            <a:pPr>
              <a:spcBef>
                <a:spcPts val="0"/>
              </a:spcBef>
              <a:spcAft>
                <a:spcPts val="300"/>
              </a:spcAft>
            </a:pPr>
            <a:r>
              <a:rPr lang="fr-FR" sz="950" b="1" dirty="0">
                <a:solidFill>
                  <a:schemeClr val="bg1"/>
                </a:solidFill>
              </a:rPr>
              <a:t>Langues : </a:t>
            </a:r>
            <a:r>
              <a:rPr lang="fr-FR" sz="950" dirty="0">
                <a:solidFill>
                  <a:schemeClr val="bg1"/>
                </a:solidFill>
              </a:rPr>
              <a:t>anglais, arabe, chinois (simplifié), espagnol, français, hongrois, japonais, polonais, portugais (brésilien) et russe</a:t>
            </a:r>
          </a:p>
        </p:txBody>
      </p:sp>
      <p:sp>
        <p:nvSpPr>
          <p:cNvPr id="69" name="TextBox 68"/>
          <p:cNvSpPr txBox="1"/>
          <p:nvPr/>
        </p:nvSpPr>
        <p:spPr>
          <a:xfrm>
            <a:off x="3697263" y="7484973"/>
            <a:ext cx="2616131" cy="1046440"/>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a:t>
            </a:r>
            <a:r>
              <a:rPr lang="fr-FR" sz="950" dirty="0">
                <a:solidFill>
                  <a:schemeClr val="bg1"/>
                </a:solidFill>
              </a:rPr>
              <a:t> : dispensée par un instructeur</a:t>
            </a:r>
          </a:p>
          <a:p>
            <a:pPr>
              <a:spcBef>
                <a:spcPts val="0"/>
              </a:spcBef>
              <a:spcAft>
                <a:spcPts val="300"/>
              </a:spcAft>
            </a:pPr>
            <a:r>
              <a:rPr lang="fr-FR" sz="950" b="1" dirty="0">
                <a:solidFill>
                  <a:schemeClr val="bg1"/>
                </a:solidFill>
              </a:rPr>
              <a:t>Durée totale estimée : </a:t>
            </a:r>
            <a:r>
              <a:rPr lang="fr-FR" sz="950" dirty="0">
                <a:solidFill>
                  <a:schemeClr val="bg1"/>
                </a:solidFill>
              </a:rPr>
              <a:t>70 heures</a:t>
            </a:r>
          </a:p>
          <a:p>
            <a:pPr>
              <a:spcBef>
                <a:spcPts val="0"/>
              </a:spcBef>
              <a:spcAft>
                <a:spcPts val="300"/>
              </a:spcAft>
            </a:pPr>
            <a:r>
              <a:rPr lang="fr-FR" sz="950" b="1" dirty="0">
                <a:solidFill>
                  <a:schemeClr val="bg1"/>
                </a:solidFill>
              </a:rPr>
              <a:t>Formations complémentaires recommandées : </a:t>
            </a:r>
            <a:r>
              <a:rPr lang="fr-FR" sz="950" dirty="0">
                <a:solidFill>
                  <a:schemeClr val="bg1"/>
                </a:solidFill>
              </a:rPr>
              <a:t>CCNA Security ou CCNP R&amp;S ROUTE</a:t>
            </a:r>
          </a:p>
        </p:txBody>
      </p:sp>
      <p:pic>
        <p:nvPicPr>
          <p:cNvPr id="65" name="Picture 6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729627625"/>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 name="Picture 79"/>
          <p:cNvPicPr/>
          <p:nvPr/>
        </p:nvPicPr>
        <p:blipFill rotWithShape="1">
          <a:blip r:embed="rId3" cstate="print">
            <a:extLst>
              <a:ext uri="{28A0092B-C50C-407E-A947-70E740481C1C}">
                <a14:useLocalDpi xmlns:a14="http://schemas.microsoft.com/office/drawing/2010/main"/>
              </a:ext>
            </a:extLst>
          </a:blip>
          <a:srcRect/>
          <a:stretch/>
        </p:blipFill>
        <p:spPr bwMode="auto">
          <a:xfrm>
            <a:off x="3694520" y="2082502"/>
            <a:ext cx="2839219" cy="4767409"/>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1" y="942704"/>
            <a:ext cx="6857999" cy="826654"/>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rPr>
              <a:t>Programme CCNP Routing and Switching</a:t>
            </a:r>
            <a:endParaRPr lang="fr-FR" sz="1200" dirty="0">
              <a:solidFill>
                <a:schemeClr val="bg1"/>
              </a:solidFill>
              <a:effectLst/>
              <a:ea typeface="Arial" charset="0"/>
              <a:cs typeface="Times New Roman" charset="0"/>
            </a:endParaRPr>
          </a:p>
        </p:txBody>
      </p:sp>
      <p:sp>
        <p:nvSpPr>
          <p:cNvPr id="8" name="TextBox 7"/>
          <p:cNvSpPr txBox="1"/>
          <p:nvPr/>
        </p:nvSpPr>
        <p:spPr>
          <a:xfrm>
            <a:off x="5799570" y="1538365"/>
            <a:ext cx="582211" cy="230832"/>
          </a:xfrm>
          <a:prstGeom prst="rect">
            <a:avLst/>
          </a:prstGeom>
          <a:noFill/>
        </p:spPr>
        <p:txBody>
          <a:bodyPr wrap="none" rtlCol="0">
            <a:spAutoFit/>
          </a:bodyPr>
          <a:lstStyle/>
          <a:p>
            <a:r>
              <a:rPr lang="fr-FR" sz="900" dirty="0">
                <a:solidFill>
                  <a:schemeClr val="bg1"/>
                </a:solidFill>
              </a:rPr>
              <a:t>Réseau</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358269"/>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358269"/>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2401619" cy="307777"/>
          </a:xfrm>
          <a:prstGeom prst="rect">
            <a:avLst/>
          </a:prstGeom>
          <a:noFill/>
        </p:spPr>
        <p:txBody>
          <a:bodyPr wrap="none" rtlCol="0" anchor="ctr">
            <a:spAutoFit/>
          </a:bodyPr>
          <a:lstStyle/>
          <a:p>
            <a:r>
              <a:rPr lang="fr-FR" sz="1400" dirty="0"/>
              <a:t>Présentation du programme</a:t>
            </a:r>
          </a:p>
        </p:txBody>
      </p:sp>
      <p:sp>
        <p:nvSpPr>
          <p:cNvPr id="281" name="Rectangle 280"/>
          <p:cNvSpPr/>
          <p:nvPr/>
        </p:nvSpPr>
        <p:spPr>
          <a:xfrm>
            <a:off x="165361" y="4023045"/>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4089192"/>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4023045"/>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4027514"/>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424416"/>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362737"/>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05" name="Rectangle 304"/>
          <p:cNvSpPr/>
          <p:nvPr/>
        </p:nvSpPr>
        <p:spPr>
          <a:xfrm>
            <a:off x="0" y="7335949"/>
            <a:ext cx="6858000" cy="17906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7" name="Group 6"/>
          <p:cNvGrpSpPr/>
          <p:nvPr/>
        </p:nvGrpSpPr>
        <p:grpSpPr>
          <a:xfrm>
            <a:off x="3015213" y="7000553"/>
            <a:ext cx="677027" cy="668854"/>
            <a:chOff x="3015213" y="7000553"/>
            <a:chExt cx="677027" cy="668854"/>
          </a:xfrm>
        </p:grpSpPr>
        <p:sp>
          <p:nvSpPr>
            <p:cNvPr id="308" name="Chord 307"/>
            <p:cNvSpPr/>
            <p:nvPr/>
          </p:nvSpPr>
          <p:spPr>
            <a:xfrm>
              <a:off x="3024154" y="7001321"/>
              <a:ext cx="668086" cy="668086"/>
            </a:xfrm>
            <a:prstGeom prst="chord">
              <a:avLst>
                <a:gd name="adj1" fmla="val 5467745"/>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Chord 308"/>
            <p:cNvSpPr/>
            <p:nvPr/>
          </p:nvSpPr>
          <p:spPr>
            <a:xfrm rot="10800000">
              <a:off x="3015213" y="7000553"/>
              <a:ext cx="668086" cy="668086"/>
            </a:xfrm>
            <a:prstGeom prst="chord">
              <a:avLst>
                <a:gd name="adj1" fmla="val 5467745"/>
                <a:gd name="adj2" fmla="val 16200000"/>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0" name="Picture 309"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grpSp>
      <p:grpSp>
        <p:nvGrpSpPr>
          <p:cNvPr id="3" name="Group 2"/>
          <p:cNvGrpSpPr>
            <a:grpSpLocks noChangeAspect="1"/>
          </p:cNvGrpSpPr>
          <p:nvPr/>
        </p:nvGrpSpPr>
        <p:grpSpPr>
          <a:xfrm>
            <a:off x="5809049" y="1005283"/>
            <a:ext cx="557784" cy="551050"/>
            <a:chOff x="303471" y="6048636"/>
            <a:chExt cx="202093" cy="199653"/>
          </a:xfrm>
        </p:grpSpPr>
        <p:grpSp>
          <p:nvGrpSpPr>
            <p:cNvPr id="52" name="Group 51"/>
            <p:cNvGrpSpPr>
              <a:grpSpLocks noChangeAspect="1"/>
            </p:cNvGrpSpPr>
            <p:nvPr/>
          </p:nvGrpSpPr>
          <p:grpSpPr>
            <a:xfrm>
              <a:off x="303471" y="6048636"/>
              <a:ext cx="202093" cy="199653"/>
              <a:chOff x="2632787" y="1629410"/>
              <a:chExt cx="1817884" cy="1795938"/>
            </a:xfrm>
          </p:grpSpPr>
          <p:sp>
            <p:nvSpPr>
              <p:cNvPr id="53" name="Chord 52"/>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54" name="Chord 53"/>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55" name="Group 54"/>
            <p:cNvGrpSpPr>
              <a:grpSpLocks noChangeAspect="1"/>
            </p:cNvGrpSpPr>
            <p:nvPr/>
          </p:nvGrpSpPr>
          <p:grpSpPr>
            <a:xfrm>
              <a:off x="323459" y="6089642"/>
              <a:ext cx="163544" cy="128119"/>
              <a:chOff x="-752475" y="1824038"/>
              <a:chExt cx="439737" cy="344488"/>
            </a:xfrm>
          </p:grpSpPr>
          <p:sp>
            <p:nvSpPr>
              <p:cNvPr id="56" name="Oval 55"/>
              <p:cNvSpPr>
                <a:spLocks noChangeArrowheads="1"/>
              </p:cNvSpPr>
              <p:nvPr/>
            </p:nvSpPr>
            <p:spPr bwMode="auto">
              <a:xfrm>
                <a:off x="-552450" y="2122488"/>
                <a:ext cx="42862" cy="4603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7" name="Freeform 56"/>
              <p:cNvSpPr>
                <a:spLocks/>
              </p:cNvSpPr>
              <p:nvPr/>
            </p:nvSpPr>
            <p:spPr bwMode="auto">
              <a:xfrm>
                <a:off x="-752475" y="1824038"/>
                <a:ext cx="439737" cy="112713"/>
              </a:xfrm>
              <a:custGeom>
                <a:avLst/>
                <a:gdLst>
                  <a:gd name="T0" fmla="*/ 112 w 114"/>
                  <a:gd name="T1" fmla="*/ 20 h 29"/>
                  <a:gd name="T2" fmla="*/ 57 w 114"/>
                  <a:gd name="T3" fmla="*/ 0 h 29"/>
                  <a:gd name="T4" fmla="*/ 3 w 114"/>
                  <a:gd name="T5" fmla="*/ 20 h 29"/>
                  <a:gd name="T6" fmla="*/ 2 w 114"/>
                  <a:gd name="T7" fmla="*/ 26 h 29"/>
                  <a:gd name="T8" fmla="*/ 8 w 114"/>
                  <a:gd name="T9" fmla="*/ 27 h 29"/>
                  <a:gd name="T10" fmla="*/ 57 w 114"/>
                  <a:gd name="T11" fmla="*/ 9 h 29"/>
                  <a:gd name="T12" fmla="*/ 106 w 114"/>
                  <a:gd name="T13" fmla="*/ 27 h 29"/>
                  <a:gd name="T14" fmla="*/ 109 w 114"/>
                  <a:gd name="T15" fmla="*/ 28 h 29"/>
                  <a:gd name="T16" fmla="*/ 112 w 114"/>
                  <a:gd name="T17" fmla="*/ 26 h 29"/>
                  <a:gd name="T18" fmla="*/ 112 w 114"/>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9">
                    <a:moveTo>
                      <a:pt x="112" y="20"/>
                    </a:moveTo>
                    <a:cubicBezTo>
                      <a:pt x="96" y="6"/>
                      <a:pt x="78" y="0"/>
                      <a:pt x="57" y="0"/>
                    </a:cubicBezTo>
                    <a:cubicBezTo>
                      <a:pt x="37" y="0"/>
                      <a:pt x="18" y="6"/>
                      <a:pt x="3" y="20"/>
                    </a:cubicBezTo>
                    <a:cubicBezTo>
                      <a:pt x="0" y="21"/>
                      <a:pt x="0" y="24"/>
                      <a:pt x="2" y="26"/>
                    </a:cubicBezTo>
                    <a:cubicBezTo>
                      <a:pt x="4" y="28"/>
                      <a:pt x="7" y="29"/>
                      <a:pt x="8" y="27"/>
                    </a:cubicBezTo>
                    <a:cubicBezTo>
                      <a:pt x="22" y="15"/>
                      <a:pt x="39" y="9"/>
                      <a:pt x="57" y="9"/>
                    </a:cubicBezTo>
                    <a:cubicBezTo>
                      <a:pt x="75" y="9"/>
                      <a:pt x="92" y="15"/>
                      <a:pt x="106" y="27"/>
                    </a:cubicBezTo>
                    <a:cubicBezTo>
                      <a:pt x="106" y="27"/>
                      <a:pt x="107" y="28"/>
                      <a:pt x="109" y="28"/>
                    </a:cubicBezTo>
                    <a:cubicBezTo>
                      <a:pt x="110" y="28"/>
                      <a:pt x="111" y="27"/>
                      <a:pt x="112" y="26"/>
                    </a:cubicBezTo>
                    <a:cubicBezTo>
                      <a:pt x="114" y="24"/>
                      <a:pt x="114" y="21"/>
                      <a:pt x="112" y="2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8" name="Freeform 57"/>
              <p:cNvSpPr>
                <a:spLocks/>
              </p:cNvSpPr>
              <p:nvPr/>
            </p:nvSpPr>
            <p:spPr bwMode="auto">
              <a:xfrm>
                <a:off x="-679450" y="1925638"/>
                <a:ext cx="293687" cy="80963"/>
              </a:xfrm>
              <a:custGeom>
                <a:avLst/>
                <a:gdLst>
                  <a:gd name="T0" fmla="*/ 74 w 76"/>
                  <a:gd name="T1" fmla="*/ 12 h 21"/>
                  <a:gd name="T2" fmla="*/ 38 w 76"/>
                  <a:gd name="T3" fmla="*/ 0 h 21"/>
                  <a:gd name="T4" fmla="*/ 3 w 76"/>
                  <a:gd name="T5" fmla="*/ 12 h 21"/>
                  <a:gd name="T6" fmla="*/ 2 w 76"/>
                  <a:gd name="T7" fmla="*/ 19 h 21"/>
                  <a:gd name="T8" fmla="*/ 9 w 76"/>
                  <a:gd name="T9" fmla="*/ 19 h 21"/>
                  <a:gd name="T10" fmla="*/ 38 w 76"/>
                  <a:gd name="T11" fmla="*/ 9 h 21"/>
                  <a:gd name="T12" fmla="*/ 68 w 76"/>
                  <a:gd name="T13" fmla="*/ 19 h 21"/>
                  <a:gd name="T14" fmla="*/ 71 w 76"/>
                  <a:gd name="T15" fmla="*/ 21 h 21"/>
                  <a:gd name="T16" fmla="*/ 74 w 76"/>
                  <a:gd name="T17" fmla="*/ 19 h 21"/>
                  <a:gd name="T18" fmla="*/ 74 w 76"/>
                  <a:gd name="T1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1">
                    <a:moveTo>
                      <a:pt x="74" y="12"/>
                    </a:moveTo>
                    <a:cubicBezTo>
                      <a:pt x="63" y="4"/>
                      <a:pt x="51" y="0"/>
                      <a:pt x="38" y="0"/>
                    </a:cubicBezTo>
                    <a:cubicBezTo>
                      <a:pt x="25" y="0"/>
                      <a:pt x="13" y="4"/>
                      <a:pt x="3" y="12"/>
                    </a:cubicBezTo>
                    <a:cubicBezTo>
                      <a:pt x="1" y="14"/>
                      <a:pt x="0" y="17"/>
                      <a:pt x="2" y="19"/>
                    </a:cubicBezTo>
                    <a:cubicBezTo>
                      <a:pt x="3" y="21"/>
                      <a:pt x="6" y="21"/>
                      <a:pt x="9" y="19"/>
                    </a:cubicBezTo>
                    <a:cubicBezTo>
                      <a:pt x="17" y="12"/>
                      <a:pt x="28" y="9"/>
                      <a:pt x="38" y="9"/>
                    </a:cubicBezTo>
                    <a:cubicBezTo>
                      <a:pt x="49" y="9"/>
                      <a:pt x="59" y="12"/>
                      <a:pt x="68" y="19"/>
                    </a:cubicBezTo>
                    <a:cubicBezTo>
                      <a:pt x="69" y="20"/>
                      <a:pt x="70" y="21"/>
                      <a:pt x="71" y="21"/>
                    </a:cubicBezTo>
                    <a:cubicBezTo>
                      <a:pt x="72" y="21"/>
                      <a:pt x="74" y="20"/>
                      <a:pt x="74" y="19"/>
                    </a:cubicBezTo>
                    <a:cubicBezTo>
                      <a:pt x="76" y="17"/>
                      <a:pt x="76" y="14"/>
                      <a:pt x="74" y="12"/>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9" name="Freeform 58"/>
              <p:cNvSpPr>
                <a:spLocks/>
              </p:cNvSpPr>
              <p:nvPr/>
            </p:nvSpPr>
            <p:spPr bwMode="auto">
              <a:xfrm>
                <a:off x="-609600" y="2022476"/>
                <a:ext cx="153987" cy="57150"/>
              </a:xfrm>
              <a:custGeom>
                <a:avLst/>
                <a:gdLst>
                  <a:gd name="T0" fmla="*/ 38 w 40"/>
                  <a:gd name="T1" fmla="*/ 5 h 15"/>
                  <a:gd name="T2" fmla="*/ 20 w 40"/>
                  <a:gd name="T3" fmla="*/ 0 h 15"/>
                  <a:gd name="T4" fmla="*/ 3 w 40"/>
                  <a:gd name="T5" fmla="*/ 5 h 15"/>
                  <a:gd name="T6" fmla="*/ 1 w 40"/>
                  <a:gd name="T7" fmla="*/ 12 h 15"/>
                  <a:gd name="T8" fmla="*/ 8 w 40"/>
                  <a:gd name="T9" fmla="*/ 13 h 15"/>
                  <a:gd name="T10" fmla="*/ 32 w 40"/>
                  <a:gd name="T11" fmla="*/ 13 h 15"/>
                  <a:gd name="T12" fmla="*/ 35 w 40"/>
                  <a:gd name="T13" fmla="*/ 14 h 15"/>
                  <a:gd name="T14" fmla="*/ 39 w 40"/>
                  <a:gd name="T15" fmla="*/ 12 h 15"/>
                  <a:gd name="T16" fmla="*/ 38 w 40"/>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5">
                    <a:moveTo>
                      <a:pt x="38" y="5"/>
                    </a:moveTo>
                    <a:cubicBezTo>
                      <a:pt x="32" y="2"/>
                      <a:pt x="26" y="0"/>
                      <a:pt x="20" y="0"/>
                    </a:cubicBezTo>
                    <a:cubicBezTo>
                      <a:pt x="14" y="0"/>
                      <a:pt x="8" y="2"/>
                      <a:pt x="3" y="5"/>
                    </a:cubicBezTo>
                    <a:cubicBezTo>
                      <a:pt x="0" y="7"/>
                      <a:pt x="0" y="10"/>
                      <a:pt x="1" y="12"/>
                    </a:cubicBezTo>
                    <a:cubicBezTo>
                      <a:pt x="3" y="14"/>
                      <a:pt x="5" y="15"/>
                      <a:pt x="8" y="13"/>
                    </a:cubicBezTo>
                    <a:cubicBezTo>
                      <a:pt x="15" y="8"/>
                      <a:pt x="25" y="8"/>
                      <a:pt x="32" y="13"/>
                    </a:cubicBezTo>
                    <a:cubicBezTo>
                      <a:pt x="33" y="14"/>
                      <a:pt x="34" y="14"/>
                      <a:pt x="35" y="14"/>
                    </a:cubicBezTo>
                    <a:cubicBezTo>
                      <a:pt x="36" y="14"/>
                      <a:pt x="38" y="13"/>
                      <a:pt x="39" y="12"/>
                    </a:cubicBezTo>
                    <a:cubicBezTo>
                      <a:pt x="40" y="10"/>
                      <a:pt x="40" y="7"/>
                      <a:pt x="38" y="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0" name="Freeform 59"/>
              <p:cNvSpPr>
                <a:spLocks/>
              </p:cNvSpPr>
              <p:nvPr/>
            </p:nvSpPr>
            <p:spPr bwMode="auto">
              <a:xfrm>
                <a:off x="-555625" y="2122488"/>
                <a:ext cx="23812" cy="46038"/>
              </a:xfrm>
              <a:custGeom>
                <a:avLst/>
                <a:gdLst>
                  <a:gd name="T0" fmla="*/ 6 w 6"/>
                  <a:gd name="T1" fmla="*/ 0 h 12"/>
                  <a:gd name="T2" fmla="*/ 0 w 6"/>
                  <a:gd name="T3" fmla="*/ 6 h 12"/>
                  <a:gd name="T4" fmla="*/ 6 w 6"/>
                  <a:gd name="T5" fmla="*/ 12 h 12"/>
                  <a:gd name="T6" fmla="*/ 6 w 6"/>
                  <a:gd name="T7" fmla="*/ 0 h 12"/>
                </a:gdLst>
                <a:ahLst/>
                <a:cxnLst>
                  <a:cxn ang="0">
                    <a:pos x="T0" y="T1"/>
                  </a:cxn>
                  <a:cxn ang="0">
                    <a:pos x="T2" y="T3"/>
                  </a:cxn>
                  <a:cxn ang="0">
                    <a:pos x="T4" y="T5"/>
                  </a:cxn>
                  <a:cxn ang="0">
                    <a:pos x="T6" y="T7"/>
                  </a:cxn>
                </a:cxnLst>
                <a:rect l="0" t="0" r="r" b="b"/>
                <a:pathLst>
                  <a:path w="6" h="12">
                    <a:moveTo>
                      <a:pt x="6" y="0"/>
                    </a:moveTo>
                    <a:cubicBezTo>
                      <a:pt x="2" y="0"/>
                      <a:pt x="0" y="3"/>
                      <a:pt x="0" y="6"/>
                    </a:cubicBezTo>
                    <a:cubicBezTo>
                      <a:pt x="0" y="9"/>
                      <a:pt x="2" y="12"/>
                      <a:pt x="6" y="12"/>
                    </a:cubicBezTo>
                    <a:lnTo>
                      <a:pt x="6"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1" name="Freeform 60"/>
              <p:cNvSpPr>
                <a:spLocks/>
              </p:cNvSpPr>
              <p:nvPr/>
            </p:nvSpPr>
            <p:spPr bwMode="auto">
              <a:xfrm>
                <a:off x="-752475" y="1824038"/>
                <a:ext cx="220662" cy="112713"/>
              </a:xfrm>
              <a:custGeom>
                <a:avLst/>
                <a:gdLst>
                  <a:gd name="T0" fmla="*/ 57 w 57"/>
                  <a:gd name="T1" fmla="*/ 0 h 29"/>
                  <a:gd name="T2" fmla="*/ 57 w 57"/>
                  <a:gd name="T3" fmla="*/ 0 h 29"/>
                  <a:gd name="T4" fmla="*/ 2 w 57"/>
                  <a:gd name="T5" fmla="*/ 20 h 29"/>
                  <a:gd name="T6" fmla="*/ 2 w 57"/>
                  <a:gd name="T7" fmla="*/ 26 h 29"/>
                  <a:gd name="T8" fmla="*/ 8 w 57"/>
                  <a:gd name="T9" fmla="*/ 27 h 29"/>
                  <a:gd name="T10" fmla="*/ 57 w 57"/>
                  <a:gd name="T11" fmla="*/ 9 h 29"/>
                  <a:gd name="T12" fmla="*/ 57 w 57"/>
                  <a:gd name="T13" fmla="*/ 9 h 29"/>
                  <a:gd name="T14" fmla="*/ 57 w 5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9">
                    <a:moveTo>
                      <a:pt x="57" y="0"/>
                    </a:moveTo>
                    <a:cubicBezTo>
                      <a:pt x="57" y="0"/>
                      <a:pt x="57" y="0"/>
                      <a:pt x="57" y="0"/>
                    </a:cubicBezTo>
                    <a:cubicBezTo>
                      <a:pt x="36" y="0"/>
                      <a:pt x="18" y="6"/>
                      <a:pt x="2" y="20"/>
                    </a:cubicBezTo>
                    <a:cubicBezTo>
                      <a:pt x="0" y="21"/>
                      <a:pt x="0" y="24"/>
                      <a:pt x="2" y="26"/>
                    </a:cubicBezTo>
                    <a:cubicBezTo>
                      <a:pt x="4" y="28"/>
                      <a:pt x="7" y="29"/>
                      <a:pt x="8" y="27"/>
                    </a:cubicBezTo>
                    <a:cubicBezTo>
                      <a:pt x="22" y="15"/>
                      <a:pt x="39" y="9"/>
                      <a:pt x="57" y="9"/>
                    </a:cubicBezTo>
                    <a:cubicBezTo>
                      <a:pt x="57" y="9"/>
                      <a:pt x="57" y="9"/>
                      <a:pt x="57" y="9"/>
                    </a:cubicBezTo>
                    <a:lnTo>
                      <a:pt x="5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2" name="Freeform 61"/>
              <p:cNvSpPr>
                <a:spLocks/>
              </p:cNvSpPr>
              <p:nvPr/>
            </p:nvSpPr>
            <p:spPr bwMode="auto">
              <a:xfrm>
                <a:off x="-679450" y="1925638"/>
                <a:ext cx="147637" cy="80963"/>
              </a:xfrm>
              <a:custGeom>
                <a:avLst/>
                <a:gdLst>
                  <a:gd name="T0" fmla="*/ 38 w 38"/>
                  <a:gd name="T1" fmla="*/ 0 h 21"/>
                  <a:gd name="T2" fmla="*/ 3 w 38"/>
                  <a:gd name="T3" fmla="*/ 12 h 21"/>
                  <a:gd name="T4" fmla="*/ 2 w 38"/>
                  <a:gd name="T5" fmla="*/ 19 h 21"/>
                  <a:gd name="T6" fmla="*/ 8 w 38"/>
                  <a:gd name="T7" fmla="*/ 19 h 21"/>
                  <a:gd name="T8" fmla="*/ 38 w 38"/>
                  <a:gd name="T9" fmla="*/ 9 h 21"/>
                  <a:gd name="T10" fmla="*/ 38 w 38"/>
                  <a:gd name="T11" fmla="*/ 0 h 21"/>
                </a:gdLst>
                <a:ahLst/>
                <a:cxnLst>
                  <a:cxn ang="0">
                    <a:pos x="T0" y="T1"/>
                  </a:cxn>
                  <a:cxn ang="0">
                    <a:pos x="T2" y="T3"/>
                  </a:cxn>
                  <a:cxn ang="0">
                    <a:pos x="T4" y="T5"/>
                  </a:cxn>
                  <a:cxn ang="0">
                    <a:pos x="T6" y="T7"/>
                  </a:cxn>
                  <a:cxn ang="0">
                    <a:pos x="T8" y="T9"/>
                  </a:cxn>
                  <a:cxn ang="0">
                    <a:pos x="T10" y="T11"/>
                  </a:cxn>
                </a:cxnLst>
                <a:rect l="0" t="0" r="r" b="b"/>
                <a:pathLst>
                  <a:path w="38" h="21">
                    <a:moveTo>
                      <a:pt x="38" y="0"/>
                    </a:moveTo>
                    <a:cubicBezTo>
                      <a:pt x="26" y="0"/>
                      <a:pt x="13" y="4"/>
                      <a:pt x="3" y="12"/>
                    </a:cubicBezTo>
                    <a:cubicBezTo>
                      <a:pt x="1" y="14"/>
                      <a:pt x="0" y="17"/>
                      <a:pt x="2" y="19"/>
                    </a:cubicBezTo>
                    <a:cubicBezTo>
                      <a:pt x="3" y="21"/>
                      <a:pt x="6" y="21"/>
                      <a:pt x="8" y="19"/>
                    </a:cubicBezTo>
                    <a:cubicBezTo>
                      <a:pt x="17" y="12"/>
                      <a:pt x="26" y="9"/>
                      <a:pt x="38" y="9"/>
                    </a:cubicBezTo>
                    <a:lnTo>
                      <a:pt x="3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3" name="Freeform 62"/>
              <p:cNvSpPr>
                <a:spLocks/>
              </p:cNvSpPr>
              <p:nvPr/>
            </p:nvSpPr>
            <p:spPr bwMode="auto">
              <a:xfrm>
                <a:off x="-609600" y="2022476"/>
                <a:ext cx="77787" cy="57150"/>
              </a:xfrm>
              <a:custGeom>
                <a:avLst/>
                <a:gdLst>
                  <a:gd name="T0" fmla="*/ 20 w 20"/>
                  <a:gd name="T1" fmla="*/ 0 h 15"/>
                  <a:gd name="T2" fmla="*/ 20 w 20"/>
                  <a:gd name="T3" fmla="*/ 0 h 15"/>
                  <a:gd name="T4" fmla="*/ 3 w 20"/>
                  <a:gd name="T5" fmla="*/ 5 h 15"/>
                  <a:gd name="T6" fmla="*/ 1 w 20"/>
                  <a:gd name="T7" fmla="*/ 12 h 15"/>
                  <a:gd name="T8" fmla="*/ 8 w 20"/>
                  <a:gd name="T9" fmla="*/ 13 h 15"/>
                  <a:gd name="T10" fmla="*/ 20 w 20"/>
                  <a:gd name="T11" fmla="*/ 10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20" y="0"/>
                      <a:pt x="20" y="0"/>
                      <a:pt x="20" y="0"/>
                    </a:cubicBezTo>
                    <a:cubicBezTo>
                      <a:pt x="14" y="0"/>
                      <a:pt x="8" y="2"/>
                      <a:pt x="3" y="5"/>
                    </a:cubicBezTo>
                    <a:cubicBezTo>
                      <a:pt x="0" y="7"/>
                      <a:pt x="0" y="10"/>
                      <a:pt x="1" y="12"/>
                    </a:cubicBezTo>
                    <a:cubicBezTo>
                      <a:pt x="3" y="14"/>
                      <a:pt x="5" y="15"/>
                      <a:pt x="8" y="13"/>
                    </a:cubicBezTo>
                    <a:cubicBezTo>
                      <a:pt x="11" y="11"/>
                      <a:pt x="16" y="10"/>
                      <a:pt x="20" y="10"/>
                    </a:cubicBezTo>
                    <a:lnTo>
                      <a:pt x="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grpSp>
      </p:grpSp>
      <p:sp>
        <p:nvSpPr>
          <p:cNvPr id="77" name="TextBox 76"/>
          <p:cNvSpPr txBox="1"/>
          <p:nvPr/>
        </p:nvSpPr>
        <p:spPr>
          <a:xfrm>
            <a:off x="421154" y="1418193"/>
            <a:ext cx="902811" cy="230832"/>
          </a:xfrm>
          <a:prstGeom prst="rect">
            <a:avLst/>
          </a:prstGeom>
          <a:noFill/>
        </p:spPr>
        <p:txBody>
          <a:bodyPr wrap="none" rtlCol="0">
            <a:spAutoFit/>
          </a:bodyPr>
          <a:lstStyle/>
          <a:p>
            <a:r>
              <a:rPr lang="fr-FR" sz="900" dirty="0">
                <a:solidFill>
                  <a:schemeClr val="bg1"/>
                </a:solidFill>
              </a:rPr>
              <a:t>Career Ready</a:t>
            </a:r>
          </a:p>
        </p:txBody>
      </p:sp>
      <p:grpSp>
        <p:nvGrpSpPr>
          <p:cNvPr id="70" name="Group 69"/>
          <p:cNvGrpSpPr/>
          <p:nvPr/>
        </p:nvGrpSpPr>
        <p:grpSpPr>
          <a:xfrm>
            <a:off x="5141512" y="8500306"/>
            <a:ext cx="419712" cy="419712"/>
            <a:chOff x="2762594" y="1343553"/>
            <a:chExt cx="177346" cy="177346"/>
          </a:xfrm>
        </p:grpSpPr>
        <p:sp>
          <p:nvSpPr>
            <p:cNvPr id="71" name="Oval 70"/>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78" name="TextBox 77"/>
          <p:cNvSpPr txBox="1"/>
          <p:nvPr/>
        </p:nvSpPr>
        <p:spPr>
          <a:xfrm>
            <a:off x="5506723"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sp>
        <p:nvSpPr>
          <p:cNvPr id="65" name="TextBox 64"/>
          <p:cNvSpPr txBox="1"/>
          <p:nvPr/>
        </p:nvSpPr>
        <p:spPr>
          <a:xfrm>
            <a:off x="367565" y="2475974"/>
            <a:ext cx="2487168" cy="1474763"/>
          </a:xfrm>
          <a:prstGeom prst="rect">
            <a:avLst/>
          </a:prstGeom>
          <a:noFill/>
        </p:spPr>
        <p:txBody>
          <a:bodyPr wrap="square" lIns="0" tIns="0" rIns="0" bIns="0" rtlCol="0">
            <a:spAutoFit/>
          </a:bodyPr>
          <a:lstStyle/>
          <a:p>
            <a:pPr>
              <a:spcAft>
                <a:spcPts val="700"/>
              </a:spcAft>
            </a:pPr>
            <a:r>
              <a:rPr lang="fr-FR" sz="1000" dirty="0"/>
              <a:t>Les trois cours CCNP Routing and Switching couvrent toute l'étendue des concepts des réseaux d'entreprise, y compris les concepts avancés de routage, de commutation et de dépannage. </a:t>
            </a:r>
          </a:p>
          <a:p>
            <a:pPr>
              <a:spcAft>
                <a:spcPts val="700"/>
              </a:spcAft>
            </a:pPr>
            <a:r>
              <a:rPr lang="fr-FR" sz="1000" dirty="0"/>
              <a:t>Le programme intègre des approches éducatives adaptées au secteur afin de préparer les étudiants à des opportunités de carrière.</a:t>
            </a:r>
          </a:p>
        </p:txBody>
      </p:sp>
      <p:sp>
        <p:nvSpPr>
          <p:cNvPr id="73" name="TextBox 72"/>
          <p:cNvSpPr txBox="1"/>
          <p:nvPr/>
        </p:nvSpPr>
        <p:spPr>
          <a:xfrm>
            <a:off x="383706" y="4379127"/>
            <a:ext cx="2487168" cy="923330"/>
          </a:xfrm>
          <a:prstGeom prst="rect">
            <a:avLst/>
          </a:prstGeom>
          <a:noFill/>
        </p:spPr>
        <p:txBody>
          <a:bodyPr wrap="square" lIns="0" tIns="0" rIns="0" bIns="0" rtlCol="0">
            <a:spAutoFit/>
          </a:bodyPr>
          <a:lstStyle/>
          <a:p>
            <a:pPr>
              <a:spcAft>
                <a:spcPts val="700"/>
              </a:spcAft>
            </a:pPr>
            <a:r>
              <a:rPr lang="fr-FR" sz="1000" dirty="0"/>
              <a:t>Étudiants à l'université souhaitant bénéficier d'une expérience pratique, d'une certification Cisco CCNP R&amp;S et de compétences professionnelles dans les domaines du routage, de la commutation et du dépannage avancés.</a:t>
            </a:r>
          </a:p>
        </p:txBody>
      </p:sp>
      <p:sp>
        <p:nvSpPr>
          <p:cNvPr id="74" name="TextBox 73"/>
          <p:cNvSpPr txBox="1"/>
          <p:nvPr/>
        </p:nvSpPr>
        <p:spPr>
          <a:xfrm>
            <a:off x="292018" y="5769285"/>
            <a:ext cx="2694320" cy="1384995"/>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1000" dirty="0"/>
              <a:t>Programme composé de 3 cours : CCNP R&amp;S ROUTE: Implementing IP Routing, CCNP R&amp;S SWITCH: Implementing IP Switched Networks et CCNP R&amp;S TSHOOT: Troubleshooting and Maintaining IP Networks</a:t>
            </a:r>
          </a:p>
          <a:p>
            <a:pPr marL="109728" indent="-109728">
              <a:spcBef>
                <a:spcPts val="400"/>
              </a:spcBef>
              <a:buSzPct val="80000"/>
              <a:buFont typeface="Arial"/>
              <a:buChar char="•"/>
            </a:pPr>
            <a:r>
              <a:rPr lang="fr-FR" sz="1000" dirty="0"/>
              <a:t>Ateliers pratiques</a:t>
            </a:r>
          </a:p>
          <a:p>
            <a:pPr marL="109728" indent="-109728">
              <a:spcBef>
                <a:spcPts val="400"/>
              </a:spcBef>
              <a:buSzPct val="80000"/>
              <a:buFont typeface="Arial"/>
              <a:buChar char="•"/>
            </a:pPr>
            <a:r>
              <a:rPr lang="fr-FR" sz="1000" dirty="0"/>
              <a:t>Cahiers Cisco Press</a:t>
            </a:r>
          </a:p>
          <a:p>
            <a:pPr marL="109728" indent="-109728">
              <a:spcBef>
                <a:spcPts val="400"/>
              </a:spcBef>
              <a:buSzPct val="80000"/>
              <a:buFont typeface="Arial"/>
              <a:buChar char="•"/>
            </a:pPr>
            <a:r>
              <a:rPr lang="fr-FR" sz="1000" dirty="0"/>
              <a:t>Examens par chapitre et examens finaux</a:t>
            </a:r>
          </a:p>
        </p:txBody>
      </p:sp>
      <p:sp>
        <p:nvSpPr>
          <p:cNvPr id="75" name="TextBox 74"/>
          <p:cNvSpPr txBox="1"/>
          <p:nvPr/>
        </p:nvSpPr>
        <p:spPr>
          <a:xfrm>
            <a:off x="306685" y="7547829"/>
            <a:ext cx="2873543" cy="1284967"/>
          </a:xfrm>
          <a:prstGeom prst="rect">
            <a:avLst/>
          </a:prstGeom>
          <a:noFill/>
        </p:spPr>
        <p:txBody>
          <a:bodyPr wrap="square" rtlCol="0">
            <a:spAutoFit/>
          </a:bodyPr>
          <a:lstStyle/>
          <a:p>
            <a:pPr>
              <a:spcBef>
                <a:spcPts val="0"/>
              </a:spcBef>
              <a:spcAft>
                <a:spcPts val="300"/>
              </a:spcAft>
            </a:pPr>
            <a:r>
              <a:rPr lang="fr-FR" sz="1000" b="1" dirty="0">
                <a:solidFill>
                  <a:schemeClr val="bg1"/>
                </a:solidFill>
              </a:rPr>
              <a:t>Public cible </a:t>
            </a:r>
            <a:r>
              <a:rPr lang="fr-FR" sz="1000" dirty="0">
                <a:solidFill>
                  <a:schemeClr val="bg1"/>
                </a:solidFill>
              </a:rPr>
              <a:t>: élèves ayant effectué quatre années d'université dans le domaine des réseaux ou de l'ingénierie</a:t>
            </a:r>
          </a:p>
          <a:p>
            <a:pPr>
              <a:spcBef>
                <a:spcPts val="0"/>
              </a:spcBef>
              <a:spcAft>
                <a:spcPts val="300"/>
              </a:spcAft>
            </a:pPr>
            <a:r>
              <a:rPr lang="fr-FR" sz="1000" b="1" dirty="0">
                <a:solidFill>
                  <a:schemeClr val="bg1"/>
                </a:solidFill>
              </a:rPr>
              <a:t>Connaissances préalables requises : </a:t>
            </a:r>
            <a:r>
              <a:rPr lang="fr-FR" sz="1000" dirty="0">
                <a:solidFill>
                  <a:schemeClr val="bg1"/>
                </a:solidFill>
              </a:rPr>
              <a:t>CCNA R&amp;S (cours 1 à 4)</a:t>
            </a:r>
          </a:p>
          <a:p>
            <a:pPr>
              <a:spcBef>
                <a:spcPts val="0"/>
              </a:spcBef>
              <a:spcAft>
                <a:spcPts val="300"/>
              </a:spcAft>
            </a:pPr>
            <a:r>
              <a:rPr lang="fr-FR" sz="1000" b="1" dirty="0">
                <a:solidFill>
                  <a:schemeClr val="bg1"/>
                </a:solidFill>
              </a:rPr>
              <a:t>Formation requise pour les instructeurs :</a:t>
            </a:r>
            <a:r>
              <a:rPr lang="fr-FR" sz="1000" dirty="0">
                <a:solidFill>
                  <a:schemeClr val="bg1"/>
                </a:solidFill>
              </a:rPr>
              <a:t> oui</a:t>
            </a:r>
          </a:p>
          <a:p>
            <a:pPr>
              <a:spcBef>
                <a:spcPts val="0"/>
              </a:spcBef>
              <a:spcAft>
                <a:spcPts val="300"/>
              </a:spcAft>
            </a:pPr>
            <a:r>
              <a:rPr lang="fr-FR" sz="1000" b="1" dirty="0">
                <a:solidFill>
                  <a:schemeClr val="bg1"/>
                </a:solidFill>
              </a:rPr>
              <a:t>Langue</a:t>
            </a:r>
            <a:r>
              <a:rPr lang="fr-FR" sz="1000" dirty="0">
                <a:solidFill>
                  <a:schemeClr val="bg1"/>
                </a:solidFill>
              </a:rPr>
              <a:t> : anglais</a:t>
            </a:r>
          </a:p>
        </p:txBody>
      </p:sp>
      <p:sp>
        <p:nvSpPr>
          <p:cNvPr id="76" name="TextBox 75"/>
          <p:cNvSpPr txBox="1"/>
          <p:nvPr/>
        </p:nvSpPr>
        <p:spPr>
          <a:xfrm>
            <a:off x="3712174" y="7545958"/>
            <a:ext cx="2873543" cy="592470"/>
          </a:xfrm>
          <a:prstGeom prst="rect">
            <a:avLst/>
          </a:prstGeom>
          <a:noFill/>
        </p:spPr>
        <p:txBody>
          <a:bodyPr wrap="square" rtlCol="0">
            <a:spAutoFit/>
          </a:bodyPr>
          <a:lstStyle/>
          <a:p>
            <a:pPr>
              <a:spcBef>
                <a:spcPts val="0"/>
              </a:spcBef>
              <a:spcAft>
                <a:spcPts val="300"/>
              </a:spcAft>
            </a:pPr>
            <a:r>
              <a:rPr lang="fr-FR" sz="1000" b="1" dirty="0">
                <a:solidFill>
                  <a:schemeClr val="bg1"/>
                </a:solidFill>
              </a:rPr>
              <a:t>Mode de formation</a:t>
            </a:r>
            <a:r>
              <a:rPr lang="fr-FR" sz="1000" dirty="0">
                <a:solidFill>
                  <a:schemeClr val="bg1"/>
                </a:solidFill>
              </a:rPr>
              <a:t> : dispensée par un instructeur, suivant un manuel de formation</a:t>
            </a:r>
          </a:p>
          <a:p>
            <a:pPr>
              <a:spcBef>
                <a:spcPts val="0"/>
              </a:spcBef>
              <a:spcAft>
                <a:spcPts val="300"/>
              </a:spcAft>
            </a:pPr>
            <a:r>
              <a:rPr lang="fr-FR" sz="1000" b="1" dirty="0">
                <a:solidFill>
                  <a:schemeClr val="bg1"/>
                </a:solidFill>
              </a:rPr>
              <a:t>Durée totale estimée : </a:t>
            </a:r>
            <a:r>
              <a:rPr lang="fr-FR" sz="1000" dirty="0">
                <a:solidFill>
                  <a:schemeClr val="bg1"/>
                </a:solidFill>
              </a:rPr>
              <a:t>210 heures</a:t>
            </a:r>
          </a:p>
        </p:txBody>
      </p:sp>
      <p:pic>
        <p:nvPicPr>
          <p:cNvPr id="64" name="Picture 6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366618832"/>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818" y="2804923"/>
            <a:ext cx="6863498" cy="2701601"/>
            <a:chOff x="9940" y="2804923"/>
            <a:chExt cx="6863498" cy="2701601"/>
          </a:xfrm>
        </p:grpSpPr>
        <p:pic>
          <p:nvPicPr>
            <p:cNvPr id="32" name="Picture 31"/>
            <p:cNvPicPr/>
            <p:nvPr/>
          </p:nvPicPr>
          <p:blipFill rotWithShape="1">
            <a:blip r:embed="rId3" cstate="print">
              <a:extLst>
                <a:ext uri="{28A0092B-C50C-407E-A947-70E740481C1C}">
                  <a14:useLocalDpi xmlns:a14="http://schemas.microsoft.com/office/drawing/2010/main"/>
                </a:ext>
              </a:extLst>
            </a:blip>
            <a:srcRect/>
            <a:stretch/>
          </p:blipFill>
          <p:spPr>
            <a:xfrm>
              <a:off x="9940" y="2804923"/>
              <a:ext cx="6863498" cy="2701601"/>
            </a:xfrm>
            <a:prstGeom prst="rect">
              <a:avLst/>
            </a:prstGeom>
          </p:spPr>
        </p:pic>
        <p:pic>
          <p:nvPicPr>
            <p:cNvPr id="33" name="Picture 32"/>
            <p:cNvPicPr/>
            <p:nvPr/>
          </p:nvPicPr>
          <p:blipFill rotWithShape="1">
            <a:blip r:embed="rId4" cstate="print">
              <a:extLst>
                <a:ext uri="{28A0092B-C50C-407E-A947-70E740481C1C}">
                  <a14:useLocalDpi xmlns:a14="http://schemas.microsoft.com/office/drawing/2010/main"/>
                </a:ext>
              </a:extLst>
            </a:blip>
            <a:srcRect/>
            <a:stretch/>
          </p:blipFill>
          <p:spPr>
            <a:xfrm>
              <a:off x="5036794" y="3218204"/>
              <a:ext cx="1827398" cy="2262490"/>
            </a:xfrm>
            <a:prstGeom prst="rect">
              <a:avLst/>
            </a:prstGeom>
          </p:spPr>
        </p:pic>
      </p:grpSp>
      <p:sp>
        <p:nvSpPr>
          <p:cNvPr id="18" name="TextBox 17"/>
          <p:cNvSpPr txBox="1"/>
          <p:nvPr/>
        </p:nvSpPr>
        <p:spPr>
          <a:xfrm>
            <a:off x="2237693" y="3811200"/>
            <a:ext cx="2493052" cy="646331"/>
          </a:xfrm>
          <a:prstGeom prst="rect">
            <a:avLst/>
          </a:prstGeom>
          <a:noFill/>
        </p:spPr>
        <p:txBody>
          <a:bodyPr wrap="square" rtlCol="0">
            <a:noAutofit/>
          </a:bodyPr>
          <a:lstStyle/>
          <a:p>
            <a:pPr algn="ctr"/>
            <a:r>
              <a:rPr lang="fr-FR" sz="3600" dirty="0">
                <a:solidFill>
                  <a:schemeClr val="bg1"/>
                </a:solidFill>
              </a:rPr>
              <a:t>Cours sur la sécurité</a:t>
            </a:r>
          </a:p>
        </p:txBody>
      </p:sp>
      <p:grpSp>
        <p:nvGrpSpPr>
          <p:cNvPr id="35" name="Group 34"/>
          <p:cNvGrpSpPr>
            <a:grpSpLocks noChangeAspect="1"/>
          </p:cNvGrpSpPr>
          <p:nvPr/>
        </p:nvGrpSpPr>
        <p:grpSpPr>
          <a:xfrm>
            <a:off x="2825497" y="2208705"/>
            <a:ext cx="1207008" cy="1192436"/>
            <a:chOff x="281403" y="1738453"/>
            <a:chExt cx="288472" cy="284989"/>
          </a:xfrm>
        </p:grpSpPr>
        <p:grpSp>
          <p:nvGrpSpPr>
            <p:cNvPr id="36" name="Group 35"/>
            <p:cNvGrpSpPr>
              <a:grpSpLocks noChangeAspect="1"/>
            </p:cNvGrpSpPr>
            <p:nvPr/>
          </p:nvGrpSpPr>
          <p:grpSpPr>
            <a:xfrm>
              <a:off x="281403" y="1738453"/>
              <a:ext cx="288472" cy="284989"/>
              <a:chOff x="2632787" y="1629410"/>
              <a:chExt cx="1817884" cy="1795938"/>
            </a:xfrm>
          </p:grpSpPr>
          <p:sp>
            <p:nvSpPr>
              <p:cNvPr id="42" name="Chord 41"/>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Chord 42"/>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7" name="Group 36"/>
            <p:cNvGrpSpPr>
              <a:grpSpLocks noChangeAspect="1"/>
            </p:cNvGrpSpPr>
            <p:nvPr/>
          </p:nvGrpSpPr>
          <p:grpSpPr>
            <a:xfrm>
              <a:off x="366283" y="1791423"/>
              <a:ext cx="127454" cy="182880"/>
              <a:chOff x="-1050925" y="628650"/>
              <a:chExt cx="609600" cy="874712"/>
            </a:xfrm>
          </p:grpSpPr>
          <p:sp>
            <p:nvSpPr>
              <p:cNvPr id="38" name="Freeform 24"/>
              <p:cNvSpPr>
                <a:spLocks/>
              </p:cNvSpPr>
              <p:nvPr/>
            </p:nvSpPr>
            <p:spPr bwMode="auto">
              <a:xfrm>
                <a:off x="-747713" y="628650"/>
                <a:ext cx="306388" cy="874712"/>
              </a:xfrm>
              <a:custGeom>
                <a:avLst/>
                <a:gdLst>
                  <a:gd name="T0" fmla="*/ 149 w 212"/>
                  <a:gd name="T1" fmla="*/ 220 h 609"/>
                  <a:gd name="T2" fmla="*/ 149 w 212"/>
                  <a:gd name="T3" fmla="*/ 149 h 609"/>
                  <a:gd name="T4" fmla="*/ 1 w 212"/>
                  <a:gd name="T5" fmla="*/ 0 h 609"/>
                  <a:gd name="T6" fmla="*/ 0 w 212"/>
                  <a:gd name="T7" fmla="*/ 0 h 609"/>
                  <a:gd name="T8" fmla="*/ 0 w 212"/>
                  <a:gd name="T9" fmla="*/ 47 h 609"/>
                  <a:gd name="T10" fmla="*/ 1 w 212"/>
                  <a:gd name="T11" fmla="*/ 47 h 609"/>
                  <a:gd name="T12" fmla="*/ 103 w 212"/>
                  <a:gd name="T13" fmla="*/ 149 h 609"/>
                  <a:gd name="T14" fmla="*/ 103 w 212"/>
                  <a:gd name="T15" fmla="*/ 220 h 609"/>
                  <a:gd name="T16" fmla="*/ 0 w 212"/>
                  <a:gd name="T17" fmla="*/ 220 h 609"/>
                  <a:gd name="T18" fmla="*/ 0 w 212"/>
                  <a:gd name="T19" fmla="*/ 609 h 609"/>
                  <a:gd name="T20" fmla="*/ 181 w 212"/>
                  <a:gd name="T21" fmla="*/ 609 h 609"/>
                  <a:gd name="T22" fmla="*/ 212 w 212"/>
                  <a:gd name="T23" fmla="*/ 576 h 609"/>
                  <a:gd name="T24" fmla="*/ 212 w 212"/>
                  <a:gd name="T25" fmla="*/ 220 h 609"/>
                  <a:gd name="T26" fmla="*/ 149 w 212"/>
                  <a:gd name="T27"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609">
                    <a:moveTo>
                      <a:pt x="149" y="220"/>
                    </a:moveTo>
                    <a:cubicBezTo>
                      <a:pt x="149" y="149"/>
                      <a:pt x="149" y="149"/>
                      <a:pt x="149" y="149"/>
                    </a:cubicBezTo>
                    <a:cubicBezTo>
                      <a:pt x="149" y="67"/>
                      <a:pt x="83" y="0"/>
                      <a:pt x="1" y="0"/>
                    </a:cubicBezTo>
                    <a:cubicBezTo>
                      <a:pt x="1" y="0"/>
                      <a:pt x="0" y="0"/>
                      <a:pt x="0" y="0"/>
                    </a:cubicBezTo>
                    <a:cubicBezTo>
                      <a:pt x="0" y="47"/>
                      <a:pt x="0" y="47"/>
                      <a:pt x="0" y="47"/>
                    </a:cubicBezTo>
                    <a:cubicBezTo>
                      <a:pt x="0" y="47"/>
                      <a:pt x="1" y="47"/>
                      <a:pt x="1" y="47"/>
                    </a:cubicBezTo>
                    <a:cubicBezTo>
                      <a:pt x="58" y="47"/>
                      <a:pt x="103" y="93"/>
                      <a:pt x="103" y="149"/>
                    </a:cubicBezTo>
                    <a:cubicBezTo>
                      <a:pt x="103" y="220"/>
                      <a:pt x="103" y="220"/>
                      <a:pt x="103" y="220"/>
                    </a:cubicBezTo>
                    <a:cubicBezTo>
                      <a:pt x="0" y="220"/>
                      <a:pt x="0" y="220"/>
                      <a:pt x="0" y="220"/>
                    </a:cubicBezTo>
                    <a:cubicBezTo>
                      <a:pt x="0" y="609"/>
                      <a:pt x="0" y="609"/>
                      <a:pt x="0" y="609"/>
                    </a:cubicBezTo>
                    <a:cubicBezTo>
                      <a:pt x="181" y="609"/>
                      <a:pt x="181" y="609"/>
                      <a:pt x="181" y="609"/>
                    </a:cubicBezTo>
                    <a:cubicBezTo>
                      <a:pt x="199" y="609"/>
                      <a:pt x="212" y="594"/>
                      <a:pt x="212" y="576"/>
                    </a:cubicBezTo>
                    <a:cubicBezTo>
                      <a:pt x="212" y="220"/>
                      <a:pt x="212" y="220"/>
                      <a:pt x="212" y="220"/>
                    </a:cubicBezTo>
                    <a:cubicBezTo>
                      <a:pt x="149" y="220"/>
                      <a:pt x="149" y="220"/>
                      <a:pt x="149" y="22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25"/>
              <p:cNvSpPr>
                <a:spLocks/>
              </p:cNvSpPr>
              <p:nvPr/>
            </p:nvSpPr>
            <p:spPr bwMode="auto">
              <a:xfrm>
                <a:off x="-1050925" y="628650"/>
                <a:ext cx="303213" cy="874712"/>
              </a:xfrm>
              <a:custGeom>
                <a:avLst/>
                <a:gdLst>
                  <a:gd name="T0" fmla="*/ 109 w 210"/>
                  <a:gd name="T1" fmla="*/ 220 h 609"/>
                  <a:gd name="T2" fmla="*/ 109 w 210"/>
                  <a:gd name="T3" fmla="*/ 149 h 609"/>
                  <a:gd name="T4" fmla="*/ 210 w 210"/>
                  <a:gd name="T5" fmla="*/ 47 h 609"/>
                  <a:gd name="T6" fmla="*/ 210 w 210"/>
                  <a:gd name="T7" fmla="*/ 0 h 609"/>
                  <a:gd name="T8" fmla="*/ 63 w 210"/>
                  <a:gd name="T9" fmla="*/ 149 h 609"/>
                  <a:gd name="T10" fmla="*/ 63 w 210"/>
                  <a:gd name="T11" fmla="*/ 220 h 609"/>
                  <a:gd name="T12" fmla="*/ 0 w 210"/>
                  <a:gd name="T13" fmla="*/ 220 h 609"/>
                  <a:gd name="T14" fmla="*/ 0 w 210"/>
                  <a:gd name="T15" fmla="*/ 576 h 609"/>
                  <a:gd name="T16" fmla="*/ 32 w 210"/>
                  <a:gd name="T17" fmla="*/ 609 h 609"/>
                  <a:gd name="T18" fmla="*/ 210 w 210"/>
                  <a:gd name="T19" fmla="*/ 609 h 609"/>
                  <a:gd name="T20" fmla="*/ 210 w 210"/>
                  <a:gd name="T21" fmla="*/ 220 h 609"/>
                  <a:gd name="T22" fmla="*/ 109 w 210"/>
                  <a:gd name="T23"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609">
                    <a:moveTo>
                      <a:pt x="109" y="220"/>
                    </a:moveTo>
                    <a:cubicBezTo>
                      <a:pt x="109" y="149"/>
                      <a:pt x="109" y="149"/>
                      <a:pt x="109" y="149"/>
                    </a:cubicBezTo>
                    <a:cubicBezTo>
                      <a:pt x="109" y="93"/>
                      <a:pt x="154" y="47"/>
                      <a:pt x="210" y="47"/>
                    </a:cubicBezTo>
                    <a:cubicBezTo>
                      <a:pt x="210" y="0"/>
                      <a:pt x="210" y="0"/>
                      <a:pt x="210" y="0"/>
                    </a:cubicBezTo>
                    <a:cubicBezTo>
                      <a:pt x="129" y="1"/>
                      <a:pt x="63" y="67"/>
                      <a:pt x="63" y="149"/>
                    </a:cubicBezTo>
                    <a:cubicBezTo>
                      <a:pt x="63" y="220"/>
                      <a:pt x="63" y="220"/>
                      <a:pt x="63" y="220"/>
                    </a:cubicBezTo>
                    <a:cubicBezTo>
                      <a:pt x="0" y="220"/>
                      <a:pt x="0" y="220"/>
                      <a:pt x="0" y="220"/>
                    </a:cubicBezTo>
                    <a:cubicBezTo>
                      <a:pt x="0" y="576"/>
                      <a:pt x="0" y="576"/>
                      <a:pt x="0" y="576"/>
                    </a:cubicBezTo>
                    <a:cubicBezTo>
                      <a:pt x="0" y="594"/>
                      <a:pt x="15" y="609"/>
                      <a:pt x="32" y="609"/>
                    </a:cubicBezTo>
                    <a:cubicBezTo>
                      <a:pt x="210" y="609"/>
                      <a:pt x="210" y="609"/>
                      <a:pt x="210" y="609"/>
                    </a:cubicBezTo>
                    <a:cubicBezTo>
                      <a:pt x="210" y="220"/>
                      <a:pt x="210" y="220"/>
                      <a:pt x="210" y="220"/>
                    </a:cubicBezTo>
                    <a:cubicBezTo>
                      <a:pt x="109" y="220"/>
                      <a:pt x="109" y="220"/>
                      <a:pt x="109" y="22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26"/>
              <p:cNvSpPr>
                <a:spLocks/>
              </p:cNvSpPr>
              <p:nvPr/>
            </p:nvSpPr>
            <p:spPr bwMode="auto">
              <a:xfrm>
                <a:off x="-747713" y="1074738"/>
                <a:ext cx="84138" cy="298450"/>
              </a:xfrm>
              <a:custGeom>
                <a:avLst/>
                <a:gdLst>
                  <a:gd name="T0" fmla="*/ 2 w 58"/>
                  <a:gd name="T1" fmla="*/ 0 h 207"/>
                  <a:gd name="T2" fmla="*/ 0 w 58"/>
                  <a:gd name="T3" fmla="*/ 0 h 207"/>
                  <a:gd name="T4" fmla="*/ 0 w 58"/>
                  <a:gd name="T5" fmla="*/ 207 h 207"/>
                  <a:gd name="T6" fmla="*/ 2 w 58"/>
                  <a:gd name="T7" fmla="*/ 207 h 207"/>
                  <a:gd name="T8" fmla="*/ 58 w 58"/>
                  <a:gd name="T9" fmla="*/ 207 h 207"/>
                  <a:gd name="T10" fmla="*/ 30 w 58"/>
                  <a:gd name="T11" fmla="*/ 111 h 207"/>
                  <a:gd name="T12" fmla="*/ 28 w 58"/>
                  <a:gd name="T13" fmla="*/ 105 h 207"/>
                  <a:gd name="T14" fmla="*/ 57 w 58"/>
                  <a:gd name="T15" fmla="*/ 56 h 207"/>
                  <a:gd name="T16" fmla="*/ 2 w 58"/>
                  <a:gd name="T1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07">
                    <a:moveTo>
                      <a:pt x="2" y="0"/>
                    </a:moveTo>
                    <a:cubicBezTo>
                      <a:pt x="1" y="0"/>
                      <a:pt x="1" y="0"/>
                      <a:pt x="0" y="0"/>
                    </a:cubicBezTo>
                    <a:cubicBezTo>
                      <a:pt x="0" y="207"/>
                      <a:pt x="0" y="207"/>
                      <a:pt x="0" y="207"/>
                    </a:cubicBezTo>
                    <a:cubicBezTo>
                      <a:pt x="2" y="207"/>
                      <a:pt x="2" y="207"/>
                      <a:pt x="2" y="207"/>
                    </a:cubicBezTo>
                    <a:cubicBezTo>
                      <a:pt x="58" y="207"/>
                      <a:pt x="58" y="207"/>
                      <a:pt x="58" y="207"/>
                    </a:cubicBezTo>
                    <a:cubicBezTo>
                      <a:pt x="30" y="111"/>
                      <a:pt x="30" y="111"/>
                      <a:pt x="30" y="111"/>
                    </a:cubicBezTo>
                    <a:cubicBezTo>
                      <a:pt x="28" y="105"/>
                      <a:pt x="28" y="105"/>
                      <a:pt x="28" y="105"/>
                    </a:cubicBezTo>
                    <a:cubicBezTo>
                      <a:pt x="46" y="95"/>
                      <a:pt x="57" y="77"/>
                      <a:pt x="57" y="56"/>
                    </a:cubicBezTo>
                    <a:cubicBezTo>
                      <a:pt x="57" y="25"/>
                      <a:pt x="32" y="0"/>
                      <a:pt x="2" y="0"/>
                    </a:cubicBezTo>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27"/>
              <p:cNvSpPr>
                <a:spLocks/>
              </p:cNvSpPr>
              <p:nvPr/>
            </p:nvSpPr>
            <p:spPr bwMode="auto">
              <a:xfrm>
                <a:off x="-827088" y="1074738"/>
                <a:ext cx="79375" cy="298450"/>
              </a:xfrm>
              <a:custGeom>
                <a:avLst/>
                <a:gdLst>
                  <a:gd name="T0" fmla="*/ 55 w 55"/>
                  <a:gd name="T1" fmla="*/ 0 h 207"/>
                  <a:gd name="T2" fmla="*/ 1 w 55"/>
                  <a:gd name="T3" fmla="*/ 56 h 207"/>
                  <a:gd name="T4" fmla="*/ 30 w 55"/>
                  <a:gd name="T5" fmla="*/ 105 h 207"/>
                  <a:gd name="T6" fmla="*/ 28 w 55"/>
                  <a:gd name="T7" fmla="*/ 111 h 207"/>
                  <a:gd name="T8" fmla="*/ 0 w 55"/>
                  <a:gd name="T9" fmla="*/ 207 h 207"/>
                  <a:gd name="T10" fmla="*/ 55 w 55"/>
                  <a:gd name="T11" fmla="*/ 207 h 207"/>
                  <a:gd name="T12" fmla="*/ 55 w 55"/>
                  <a:gd name="T13" fmla="*/ 0 h 207"/>
                </a:gdLst>
                <a:ahLst/>
                <a:cxnLst>
                  <a:cxn ang="0">
                    <a:pos x="T0" y="T1"/>
                  </a:cxn>
                  <a:cxn ang="0">
                    <a:pos x="T2" y="T3"/>
                  </a:cxn>
                  <a:cxn ang="0">
                    <a:pos x="T4" y="T5"/>
                  </a:cxn>
                  <a:cxn ang="0">
                    <a:pos x="T6" y="T7"/>
                  </a:cxn>
                  <a:cxn ang="0">
                    <a:pos x="T8" y="T9"/>
                  </a:cxn>
                  <a:cxn ang="0">
                    <a:pos x="T10" y="T11"/>
                  </a:cxn>
                  <a:cxn ang="0">
                    <a:pos x="T12" y="T13"/>
                  </a:cxn>
                </a:cxnLst>
                <a:rect l="0" t="0" r="r" b="b"/>
                <a:pathLst>
                  <a:path w="55" h="207">
                    <a:moveTo>
                      <a:pt x="55" y="0"/>
                    </a:moveTo>
                    <a:cubicBezTo>
                      <a:pt x="25" y="1"/>
                      <a:pt x="1" y="26"/>
                      <a:pt x="1" y="56"/>
                    </a:cubicBezTo>
                    <a:cubicBezTo>
                      <a:pt x="1" y="77"/>
                      <a:pt x="13" y="95"/>
                      <a:pt x="30" y="105"/>
                    </a:cubicBezTo>
                    <a:cubicBezTo>
                      <a:pt x="28" y="111"/>
                      <a:pt x="28" y="111"/>
                      <a:pt x="28" y="111"/>
                    </a:cubicBezTo>
                    <a:cubicBezTo>
                      <a:pt x="0" y="207"/>
                      <a:pt x="0" y="207"/>
                      <a:pt x="0" y="207"/>
                    </a:cubicBezTo>
                    <a:cubicBezTo>
                      <a:pt x="55" y="207"/>
                      <a:pt x="55" y="207"/>
                      <a:pt x="55" y="207"/>
                    </a:cubicBezTo>
                    <a:cubicBezTo>
                      <a:pt x="55" y="0"/>
                      <a:pt x="55" y="0"/>
                      <a:pt x="55" y="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17" name="Picture 1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725101639"/>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Rectangle 311"/>
          <p:cNvSpPr/>
          <p:nvPr/>
        </p:nvSpPr>
        <p:spPr>
          <a:xfrm>
            <a:off x="0" y="7346459"/>
            <a:ext cx="6858000" cy="1790646"/>
          </a:xfrm>
          <a:prstGeom prst="rect">
            <a:avLst/>
          </a:prstGeom>
          <a:solidFill>
            <a:srgbClr val="70C3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rgbClr val="70C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rgbClr val="70AA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pic>
        <p:nvPicPr>
          <p:cNvPr id="242" name="Picture 241"/>
          <p:cNvPicPr/>
          <p:nvPr/>
        </p:nvPicPr>
        <p:blipFill rotWithShape="1">
          <a:blip r:embed="rId4" cstate="print">
            <a:extLst>
              <a:ext uri="{28A0092B-C50C-407E-A947-70E740481C1C}">
                <a14:useLocalDpi xmlns:a14="http://schemas.microsoft.com/office/drawing/2010/main"/>
              </a:ext>
            </a:extLst>
          </a:blip>
          <a:srcRect/>
          <a:stretch/>
        </p:blipFill>
        <p:spPr bwMode="auto">
          <a:xfrm>
            <a:off x="3692240" y="2050815"/>
            <a:ext cx="2931795" cy="4971862"/>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1" y="942704"/>
            <a:ext cx="6857999" cy="826654"/>
          </a:xfrm>
          <a:prstGeom prst="rect">
            <a:avLst/>
          </a:prstGeom>
          <a:solidFill>
            <a:srgbClr val="70C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Introduction to Cybersecurity</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818359" y="1538365"/>
            <a:ext cx="607859" cy="230832"/>
          </a:xfrm>
          <a:prstGeom prst="rect">
            <a:avLst/>
          </a:prstGeom>
          <a:noFill/>
        </p:spPr>
        <p:txBody>
          <a:bodyPr wrap="none" rtlCol="0">
            <a:spAutoFit/>
          </a:bodyPr>
          <a:lstStyle/>
          <a:p>
            <a:r>
              <a:rPr lang="fr-FR" sz="900" dirty="0">
                <a:solidFill>
                  <a:schemeClr val="bg1"/>
                </a:solidFill>
              </a:rPr>
              <a:t>Sécurité</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076044"/>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076044"/>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469884"/>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536031"/>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469884"/>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474353"/>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142191"/>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080512"/>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04" name="TextBox 303"/>
          <p:cNvSpPr txBox="1"/>
          <p:nvPr/>
        </p:nvSpPr>
        <p:spPr>
          <a:xfrm>
            <a:off x="191052" y="7524991"/>
            <a:ext cx="3018105" cy="1438855"/>
          </a:xfrm>
          <a:prstGeom prst="rect">
            <a:avLst/>
          </a:prstGeom>
          <a:noFill/>
        </p:spPr>
        <p:txBody>
          <a:bodyPr wrap="square" rtlCol="0">
            <a:spAutoFit/>
          </a:bodyPr>
          <a:lstStyle/>
          <a:p>
            <a:pPr>
              <a:spcBef>
                <a:spcPts val="0"/>
              </a:spcBef>
              <a:spcAft>
                <a:spcPts val="300"/>
              </a:spcAft>
            </a:pPr>
            <a:r>
              <a:rPr lang="fr-FR" sz="1000" b="1" dirty="0">
                <a:solidFill>
                  <a:schemeClr val="bg1"/>
                </a:solidFill>
              </a:rPr>
              <a:t>Public cible</a:t>
            </a:r>
            <a:r>
              <a:rPr lang="fr-FR" sz="1000" dirty="0">
                <a:solidFill>
                  <a:schemeClr val="bg1"/>
                </a:solidFill>
              </a:rPr>
              <a:t> : élèves de l'enseignement secondaire et étudiants ayant effectué deux années d'université ; tout public </a:t>
            </a:r>
          </a:p>
          <a:p>
            <a:pPr>
              <a:spcBef>
                <a:spcPts val="0"/>
              </a:spcBef>
              <a:spcAft>
                <a:spcPts val="300"/>
              </a:spcAft>
            </a:pPr>
            <a:r>
              <a:rPr lang="fr-FR" sz="1000" b="1" dirty="0">
                <a:solidFill>
                  <a:schemeClr val="bg1"/>
                </a:solidFill>
              </a:rPr>
              <a:t>Connaissances préalables requises : </a:t>
            </a:r>
            <a:r>
              <a:rPr lang="fr-FR" sz="1000" dirty="0">
                <a:solidFill>
                  <a:schemeClr val="bg1"/>
                </a:solidFill>
              </a:rPr>
              <a:t>aucune</a:t>
            </a:r>
          </a:p>
          <a:p>
            <a:pPr>
              <a:spcBef>
                <a:spcPts val="0"/>
              </a:spcBef>
              <a:spcAft>
                <a:spcPts val="300"/>
              </a:spcAft>
            </a:pPr>
            <a:r>
              <a:rPr lang="fr-FR" sz="1000" b="1" dirty="0">
                <a:solidFill>
                  <a:schemeClr val="bg1"/>
                </a:solidFill>
              </a:rPr>
              <a:t>Formation requise pour les instructeurs :</a:t>
            </a:r>
            <a:r>
              <a:rPr lang="fr-FR" sz="1000" dirty="0">
                <a:solidFill>
                  <a:schemeClr val="bg1"/>
                </a:solidFill>
              </a:rPr>
              <a:t> non</a:t>
            </a:r>
          </a:p>
          <a:p>
            <a:pPr>
              <a:spcBef>
                <a:spcPts val="0"/>
              </a:spcBef>
              <a:spcAft>
                <a:spcPts val="300"/>
              </a:spcAft>
            </a:pPr>
            <a:r>
              <a:rPr lang="fr-FR" sz="1000" b="1" dirty="0">
                <a:solidFill>
                  <a:schemeClr val="bg1"/>
                </a:solidFill>
              </a:rPr>
              <a:t>Langues</a:t>
            </a:r>
            <a:r>
              <a:rPr lang="fr-FR" sz="1000" dirty="0">
                <a:solidFill>
                  <a:schemeClr val="bg1"/>
                </a:solidFill>
              </a:rPr>
              <a:t> : allemand, anglais, chinois (simplifié), espagnol, français, hébreu, italien, japonais, portugais, russe, ukrainien</a:t>
            </a:r>
          </a:p>
        </p:txBody>
      </p:sp>
      <p:sp>
        <p:nvSpPr>
          <p:cNvPr id="306" name="TextBox 305"/>
          <p:cNvSpPr txBox="1"/>
          <p:nvPr/>
        </p:nvSpPr>
        <p:spPr>
          <a:xfrm>
            <a:off x="3692240" y="7508288"/>
            <a:ext cx="2682677" cy="592470"/>
          </a:xfrm>
          <a:prstGeom prst="rect">
            <a:avLst/>
          </a:prstGeom>
          <a:noFill/>
        </p:spPr>
        <p:txBody>
          <a:bodyPr wrap="square" rtlCol="0">
            <a:spAutoFit/>
          </a:bodyPr>
          <a:lstStyle/>
          <a:p>
            <a:pPr>
              <a:spcBef>
                <a:spcPts val="0"/>
              </a:spcBef>
              <a:spcAft>
                <a:spcPts val="300"/>
              </a:spcAft>
            </a:pPr>
            <a:r>
              <a:rPr lang="fr-FR" sz="1000" b="1" dirty="0">
                <a:solidFill>
                  <a:schemeClr val="bg1"/>
                </a:solidFill>
              </a:rPr>
              <a:t>Mode de formation </a:t>
            </a:r>
            <a:r>
              <a:rPr lang="fr-FR" sz="1000" dirty="0">
                <a:solidFill>
                  <a:schemeClr val="bg1"/>
                </a:solidFill>
              </a:rPr>
              <a:t>: dispensée par un instructeur ou autonome</a:t>
            </a:r>
          </a:p>
          <a:p>
            <a:pPr>
              <a:spcBef>
                <a:spcPts val="0"/>
              </a:spcBef>
              <a:spcAft>
                <a:spcPts val="300"/>
              </a:spcAft>
            </a:pPr>
            <a:r>
              <a:rPr lang="fr-FR" sz="1000" b="1" dirty="0">
                <a:solidFill>
                  <a:schemeClr val="bg1"/>
                </a:solidFill>
              </a:rPr>
              <a:t>Durée totale estimée : </a:t>
            </a:r>
            <a:r>
              <a:rPr lang="fr-FR" sz="1000" dirty="0">
                <a:solidFill>
                  <a:schemeClr val="bg1"/>
                </a:solidFill>
              </a:rPr>
              <a:t>15 heures</a:t>
            </a:r>
          </a:p>
        </p:txBody>
      </p:sp>
      <p:sp>
        <p:nvSpPr>
          <p:cNvPr id="317" name="TextBox 316"/>
          <p:cNvSpPr txBox="1"/>
          <p:nvPr/>
        </p:nvSpPr>
        <p:spPr>
          <a:xfrm>
            <a:off x="421154" y="1418193"/>
            <a:ext cx="768159" cy="230832"/>
          </a:xfrm>
          <a:prstGeom prst="rect">
            <a:avLst/>
          </a:prstGeom>
          <a:noFill/>
        </p:spPr>
        <p:txBody>
          <a:bodyPr wrap="none" rtlCol="0">
            <a:spAutoFit/>
          </a:bodyPr>
          <a:lstStyle/>
          <a:p>
            <a:r>
              <a:rPr lang="fr-FR" sz="900" dirty="0" err="1">
                <a:solidFill>
                  <a:schemeClr val="bg1"/>
                </a:solidFill>
              </a:rPr>
              <a:t>Exploratory</a:t>
            </a:r>
            <a:endParaRPr lang="fr-FR" sz="900" dirty="0">
              <a:solidFill>
                <a:schemeClr val="bg1"/>
              </a:solidFill>
            </a:endParaRPr>
          </a:p>
        </p:txBody>
      </p:sp>
      <p:grpSp>
        <p:nvGrpSpPr>
          <p:cNvPr id="3" name="Group 2"/>
          <p:cNvGrpSpPr>
            <a:grpSpLocks noChangeAspect="1"/>
          </p:cNvGrpSpPr>
          <p:nvPr/>
        </p:nvGrpSpPr>
        <p:grpSpPr>
          <a:xfrm>
            <a:off x="5835449" y="1033155"/>
            <a:ext cx="557784" cy="551050"/>
            <a:chOff x="281403" y="1738453"/>
            <a:chExt cx="288472" cy="284989"/>
          </a:xfrm>
        </p:grpSpPr>
        <p:grpSp>
          <p:nvGrpSpPr>
            <p:cNvPr id="53" name="Group 52"/>
            <p:cNvGrpSpPr>
              <a:grpSpLocks noChangeAspect="1"/>
            </p:cNvGrpSpPr>
            <p:nvPr/>
          </p:nvGrpSpPr>
          <p:grpSpPr>
            <a:xfrm>
              <a:off x="281403" y="1738453"/>
              <a:ext cx="288472" cy="284989"/>
              <a:chOff x="2632787" y="1629410"/>
              <a:chExt cx="1817884" cy="1795938"/>
            </a:xfrm>
          </p:grpSpPr>
          <p:sp>
            <p:nvSpPr>
              <p:cNvPr id="54" name="Chord 53"/>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Chord 54"/>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6" name="Group 55"/>
            <p:cNvGrpSpPr>
              <a:grpSpLocks noChangeAspect="1"/>
            </p:cNvGrpSpPr>
            <p:nvPr/>
          </p:nvGrpSpPr>
          <p:grpSpPr>
            <a:xfrm>
              <a:off x="366283" y="1791423"/>
              <a:ext cx="127454" cy="182880"/>
              <a:chOff x="-1050925" y="628650"/>
              <a:chExt cx="609600" cy="874712"/>
            </a:xfrm>
          </p:grpSpPr>
          <p:sp>
            <p:nvSpPr>
              <p:cNvPr id="57" name="Freeform 24"/>
              <p:cNvSpPr>
                <a:spLocks/>
              </p:cNvSpPr>
              <p:nvPr/>
            </p:nvSpPr>
            <p:spPr bwMode="auto">
              <a:xfrm>
                <a:off x="-747713" y="628650"/>
                <a:ext cx="306388" cy="874712"/>
              </a:xfrm>
              <a:custGeom>
                <a:avLst/>
                <a:gdLst>
                  <a:gd name="T0" fmla="*/ 149 w 212"/>
                  <a:gd name="T1" fmla="*/ 220 h 609"/>
                  <a:gd name="T2" fmla="*/ 149 w 212"/>
                  <a:gd name="T3" fmla="*/ 149 h 609"/>
                  <a:gd name="T4" fmla="*/ 1 w 212"/>
                  <a:gd name="T5" fmla="*/ 0 h 609"/>
                  <a:gd name="T6" fmla="*/ 0 w 212"/>
                  <a:gd name="T7" fmla="*/ 0 h 609"/>
                  <a:gd name="T8" fmla="*/ 0 w 212"/>
                  <a:gd name="T9" fmla="*/ 47 h 609"/>
                  <a:gd name="T10" fmla="*/ 1 w 212"/>
                  <a:gd name="T11" fmla="*/ 47 h 609"/>
                  <a:gd name="T12" fmla="*/ 103 w 212"/>
                  <a:gd name="T13" fmla="*/ 149 h 609"/>
                  <a:gd name="T14" fmla="*/ 103 w 212"/>
                  <a:gd name="T15" fmla="*/ 220 h 609"/>
                  <a:gd name="T16" fmla="*/ 0 w 212"/>
                  <a:gd name="T17" fmla="*/ 220 h 609"/>
                  <a:gd name="T18" fmla="*/ 0 w 212"/>
                  <a:gd name="T19" fmla="*/ 609 h 609"/>
                  <a:gd name="T20" fmla="*/ 181 w 212"/>
                  <a:gd name="T21" fmla="*/ 609 h 609"/>
                  <a:gd name="T22" fmla="*/ 212 w 212"/>
                  <a:gd name="T23" fmla="*/ 576 h 609"/>
                  <a:gd name="T24" fmla="*/ 212 w 212"/>
                  <a:gd name="T25" fmla="*/ 220 h 609"/>
                  <a:gd name="T26" fmla="*/ 149 w 212"/>
                  <a:gd name="T27"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609">
                    <a:moveTo>
                      <a:pt x="149" y="220"/>
                    </a:moveTo>
                    <a:cubicBezTo>
                      <a:pt x="149" y="149"/>
                      <a:pt x="149" y="149"/>
                      <a:pt x="149" y="149"/>
                    </a:cubicBezTo>
                    <a:cubicBezTo>
                      <a:pt x="149" y="67"/>
                      <a:pt x="83" y="0"/>
                      <a:pt x="1" y="0"/>
                    </a:cubicBezTo>
                    <a:cubicBezTo>
                      <a:pt x="1" y="0"/>
                      <a:pt x="0" y="0"/>
                      <a:pt x="0" y="0"/>
                    </a:cubicBezTo>
                    <a:cubicBezTo>
                      <a:pt x="0" y="47"/>
                      <a:pt x="0" y="47"/>
                      <a:pt x="0" y="47"/>
                    </a:cubicBezTo>
                    <a:cubicBezTo>
                      <a:pt x="0" y="47"/>
                      <a:pt x="1" y="47"/>
                      <a:pt x="1" y="47"/>
                    </a:cubicBezTo>
                    <a:cubicBezTo>
                      <a:pt x="58" y="47"/>
                      <a:pt x="103" y="93"/>
                      <a:pt x="103" y="149"/>
                    </a:cubicBezTo>
                    <a:cubicBezTo>
                      <a:pt x="103" y="220"/>
                      <a:pt x="103" y="220"/>
                      <a:pt x="103" y="220"/>
                    </a:cubicBezTo>
                    <a:cubicBezTo>
                      <a:pt x="0" y="220"/>
                      <a:pt x="0" y="220"/>
                      <a:pt x="0" y="220"/>
                    </a:cubicBezTo>
                    <a:cubicBezTo>
                      <a:pt x="0" y="609"/>
                      <a:pt x="0" y="609"/>
                      <a:pt x="0" y="609"/>
                    </a:cubicBezTo>
                    <a:cubicBezTo>
                      <a:pt x="181" y="609"/>
                      <a:pt x="181" y="609"/>
                      <a:pt x="181" y="609"/>
                    </a:cubicBezTo>
                    <a:cubicBezTo>
                      <a:pt x="199" y="609"/>
                      <a:pt x="212" y="594"/>
                      <a:pt x="212" y="576"/>
                    </a:cubicBezTo>
                    <a:cubicBezTo>
                      <a:pt x="212" y="220"/>
                      <a:pt x="212" y="220"/>
                      <a:pt x="212" y="220"/>
                    </a:cubicBezTo>
                    <a:cubicBezTo>
                      <a:pt x="149" y="220"/>
                      <a:pt x="149" y="220"/>
                      <a:pt x="149" y="22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25"/>
              <p:cNvSpPr>
                <a:spLocks/>
              </p:cNvSpPr>
              <p:nvPr/>
            </p:nvSpPr>
            <p:spPr bwMode="auto">
              <a:xfrm>
                <a:off x="-1050925" y="628650"/>
                <a:ext cx="303213" cy="874712"/>
              </a:xfrm>
              <a:custGeom>
                <a:avLst/>
                <a:gdLst>
                  <a:gd name="T0" fmla="*/ 109 w 210"/>
                  <a:gd name="T1" fmla="*/ 220 h 609"/>
                  <a:gd name="T2" fmla="*/ 109 w 210"/>
                  <a:gd name="T3" fmla="*/ 149 h 609"/>
                  <a:gd name="T4" fmla="*/ 210 w 210"/>
                  <a:gd name="T5" fmla="*/ 47 h 609"/>
                  <a:gd name="T6" fmla="*/ 210 w 210"/>
                  <a:gd name="T7" fmla="*/ 0 h 609"/>
                  <a:gd name="T8" fmla="*/ 63 w 210"/>
                  <a:gd name="T9" fmla="*/ 149 h 609"/>
                  <a:gd name="T10" fmla="*/ 63 w 210"/>
                  <a:gd name="T11" fmla="*/ 220 h 609"/>
                  <a:gd name="T12" fmla="*/ 0 w 210"/>
                  <a:gd name="T13" fmla="*/ 220 h 609"/>
                  <a:gd name="T14" fmla="*/ 0 w 210"/>
                  <a:gd name="T15" fmla="*/ 576 h 609"/>
                  <a:gd name="T16" fmla="*/ 32 w 210"/>
                  <a:gd name="T17" fmla="*/ 609 h 609"/>
                  <a:gd name="T18" fmla="*/ 210 w 210"/>
                  <a:gd name="T19" fmla="*/ 609 h 609"/>
                  <a:gd name="T20" fmla="*/ 210 w 210"/>
                  <a:gd name="T21" fmla="*/ 220 h 609"/>
                  <a:gd name="T22" fmla="*/ 109 w 210"/>
                  <a:gd name="T23"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609">
                    <a:moveTo>
                      <a:pt x="109" y="220"/>
                    </a:moveTo>
                    <a:cubicBezTo>
                      <a:pt x="109" y="149"/>
                      <a:pt x="109" y="149"/>
                      <a:pt x="109" y="149"/>
                    </a:cubicBezTo>
                    <a:cubicBezTo>
                      <a:pt x="109" y="93"/>
                      <a:pt x="154" y="47"/>
                      <a:pt x="210" y="47"/>
                    </a:cubicBezTo>
                    <a:cubicBezTo>
                      <a:pt x="210" y="0"/>
                      <a:pt x="210" y="0"/>
                      <a:pt x="210" y="0"/>
                    </a:cubicBezTo>
                    <a:cubicBezTo>
                      <a:pt x="129" y="1"/>
                      <a:pt x="63" y="67"/>
                      <a:pt x="63" y="149"/>
                    </a:cubicBezTo>
                    <a:cubicBezTo>
                      <a:pt x="63" y="220"/>
                      <a:pt x="63" y="220"/>
                      <a:pt x="63" y="220"/>
                    </a:cubicBezTo>
                    <a:cubicBezTo>
                      <a:pt x="0" y="220"/>
                      <a:pt x="0" y="220"/>
                      <a:pt x="0" y="220"/>
                    </a:cubicBezTo>
                    <a:cubicBezTo>
                      <a:pt x="0" y="576"/>
                      <a:pt x="0" y="576"/>
                      <a:pt x="0" y="576"/>
                    </a:cubicBezTo>
                    <a:cubicBezTo>
                      <a:pt x="0" y="594"/>
                      <a:pt x="15" y="609"/>
                      <a:pt x="32" y="609"/>
                    </a:cubicBezTo>
                    <a:cubicBezTo>
                      <a:pt x="210" y="609"/>
                      <a:pt x="210" y="609"/>
                      <a:pt x="210" y="609"/>
                    </a:cubicBezTo>
                    <a:cubicBezTo>
                      <a:pt x="210" y="220"/>
                      <a:pt x="210" y="220"/>
                      <a:pt x="210" y="220"/>
                    </a:cubicBezTo>
                    <a:cubicBezTo>
                      <a:pt x="109" y="220"/>
                      <a:pt x="109" y="220"/>
                      <a:pt x="109" y="22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26"/>
              <p:cNvSpPr>
                <a:spLocks/>
              </p:cNvSpPr>
              <p:nvPr/>
            </p:nvSpPr>
            <p:spPr bwMode="auto">
              <a:xfrm>
                <a:off x="-747713" y="1074738"/>
                <a:ext cx="84138" cy="298450"/>
              </a:xfrm>
              <a:custGeom>
                <a:avLst/>
                <a:gdLst>
                  <a:gd name="T0" fmla="*/ 2 w 58"/>
                  <a:gd name="T1" fmla="*/ 0 h 207"/>
                  <a:gd name="T2" fmla="*/ 0 w 58"/>
                  <a:gd name="T3" fmla="*/ 0 h 207"/>
                  <a:gd name="T4" fmla="*/ 0 w 58"/>
                  <a:gd name="T5" fmla="*/ 207 h 207"/>
                  <a:gd name="T6" fmla="*/ 2 w 58"/>
                  <a:gd name="T7" fmla="*/ 207 h 207"/>
                  <a:gd name="T8" fmla="*/ 58 w 58"/>
                  <a:gd name="T9" fmla="*/ 207 h 207"/>
                  <a:gd name="T10" fmla="*/ 30 w 58"/>
                  <a:gd name="T11" fmla="*/ 111 h 207"/>
                  <a:gd name="T12" fmla="*/ 28 w 58"/>
                  <a:gd name="T13" fmla="*/ 105 h 207"/>
                  <a:gd name="T14" fmla="*/ 57 w 58"/>
                  <a:gd name="T15" fmla="*/ 56 h 207"/>
                  <a:gd name="T16" fmla="*/ 2 w 58"/>
                  <a:gd name="T1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07">
                    <a:moveTo>
                      <a:pt x="2" y="0"/>
                    </a:moveTo>
                    <a:cubicBezTo>
                      <a:pt x="1" y="0"/>
                      <a:pt x="1" y="0"/>
                      <a:pt x="0" y="0"/>
                    </a:cubicBezTo>
                    <a:cubicBezTo>
                      <a:pt x="0" y="207"/>
                      <a:pt x="0" y="207"/>
                      <a:pt x="0" y="207"/>
                    </a:cubicBezTo>
                    <a:cubicBezTo>
                      <a:pt x="2" y="207"/>
                      <a:pt x="2" y="207"/>
                      <a:pt x="2" y="207"/>
                    </a:cubicBezTo>
                    <a:cubicBezTo>
                      <a:pt x="58" y="207"/>
                      <a:pt x="58" y="207"/>
                      <a:pt x="58" y="207"/>
                    </a:cubicBezTo>
                    <a:cubicBezTo>
                      <a:pt x="30" y="111"/>
                      <a:pt x="30" y="111"/>
                      <a:pt x="30" y="111"/>
                    </a:cubicBezTo>
                    <a:cubicBezTo>
                      <a:pt x="28" y="105"/>
                      <a:pt x="28" y="105"/>
                      <a:pt x="28" y="105"/>
                    </a:cubicBezTo>
                    <a:cubicBezTo>
                      <a:pt x="46" y="95"/>
                      <a:pt x="57" y="77"/>
                      <a:pt x="57" y="56"/>
                    </a:cubicBezTo>
                    <a:cubicBezTo>
                      <a:pt x="57" y="25"/>
                      <a:pt x="32" y="0"/>
                      <a:pt x="2" y="0"/>
                    </a:cubicBezTo>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27"/>
              <p:cNvSpPr>
                <a:spLocks/>
              </p:cNvSpPr>
              <p:nvPr/>
            </p:nvSpPr>
            <p:spPr bwMode="auto">
              <a:xfrm>
                <a:off x="-827088" y="1074738"/>
                <a:ext cx="79375" cy="298450"/>
              </a:xfrm>
              <a:custGeom>
                <a:avLst/>
                <a:gdLst>
                  <a:gd name="T0" fmla="*/ 55 w 55"/>
                  <a:gd name="T1" fmla="*/ 0 h 207"/>
                  <a:gd name="T2" fmla="*/ 1 w 55"/>
                  <a:gd name="T3" fmla="*/ 56 h 207"/>
                  <a:gd name="T4" fmla="*/ 30 w 55"/>
                  <a:gd name="T5" fmla="*/ 105 h 207"/>
                  <a:gd name="T6" fmla="*/ 28 w 55"/>
                  <a:gd name="T7" fmla="*/ 111 h 207"/>
                  <a:gd name="T8" fmla="*/ 0 w 55"/>
                  <a:gd name="T9" fmla="*/ 207 h 207"/>
                  <a:gd name="T10" fmla="*/ 55 w 55"/>
                  <a:gd name="T11" fmla="*/ 207 h 207"/>
                  <a:gd name="T12" fmla="*/ 55 w 55"/>
                  <a:gd name="T13" fmla="*/ 0 h 207"/>
                </a:gdLst>
                <a:ahLst/>
                <a:cxnLst>
                  <a:cxn ang="0">
                    <a:pos x="T0" y="T1"/>
                  </a:cxn>
                  <a:cxn ang="0">
                    <a:pos x="T2" y="T3"/>
                  </a:cxn>
                  <a:cxn ang="0">
                    <a:pos x="T4" y="T5"/>
                  </a:cxn>
                  <a:cxn ang="0">
                    <a:pos x="T6" y="T7"/>
                  </a:cxn>
                  <a:cxn ang="0">
                    <a:pos x="T8" y="T9"/>
                  </a:cxn>
                  <a:cxn ang="0">
                    <a:pos x="T10" y="T11"/>
                  </a:cxn>
                  <a:cxn ang="0">
                    <a:pos x="T12" y="T13"/>
                  </a:cxn>
                </a:cxnLst>
                <a:rect l="0" t="0" r="r" b="b"/>
                <a:pathLst>
                  <a:path w="55" h="207">
                    <a:moveTo>
                      <a:pt x="55" y="0"/>
                    </a:moveTo>
                    <a:cubicBezTo>
                      <a:pt x="25" y="1"/>
                      <a:pt x="1" y="26"/>
                      <a:pt x="1" y="56"/>
                    </a:cubicBezTo>
                    <a:cubicBezTo>
                      <a:pt x="1" y="77"/>
                      <a:pt x="13" y="95"/>
                      <a:pt x="30" y="105"/>
                    </a:cubicBezTo>
                    <a:cubicBezTo>
                      <a:pt x="28" y="111"/>
                      <a:pt x="28" y="111"/>
                      <a:pt x="28" y="111"/>
                    </a:cubicBezTo>
                    <a:cubicBezTo>
                      <a:pt x="0" y="207"/>
                      <a:pt x="0" y="207"/>
                      <a:pt x="0" y="207"/>
                    </a:cubicBezTo>
                    <a:cubicBezTo>
                      <a:pt x="55" y="207"/>
                      <a:pt x="55" y="207"/>
                      <a:pt x="55" y="207"/>
                    </a:cubicBezTo>
                    <a:cubicBezTo>
                      <a:pt x="55" y="0"/>
                      <a:pt x="55" y="0"/>
                      <a:pt x="55" y="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62" name="TextBox 61"/>
          <p:cNvSpPr txBox="1"/>
          <p:nvPr/>
        </p:nvSpPr>
        <p:spPr>
          <a:xfrm>
            <a:off x="347549" y="2532248"/>
            <a:ext cx="2487168" cy="769441"/>
          </a:xfrm>
          <a:prstGeom prst="rect">
            <a:avLst/>
          </a:prstGeom>
          <a:noFill/>
        </p:spPr>
        <p:txBody>
          <a:bodyPr wrap="square" lIns="0" tIns="0" rIns="0" bIns="0" rtlCol="0">
            <a:spAutoFit/>
          </a:bodyPr>
          <a:lstStyle/>
          <a:p>
            <a:pPr>
              <a:spcAft>
                <a:spcPts val="700"/>
              </a:spcAft>
            </a:pPr>
            <a:r>
              <a:rPr lang="fr-FR" sz="1000" dirty="0"/>
              <a:t>Le cours « Introduction to Cybersecurity » traite des tendances en matière de cybersécurité et des menaces. Il explique comment protéger les données personnelles et professionnelles. </a:t>
            </a:r>
          </a:p>
        </p:txBody>
      </p:sp>
      <p:sp>
        <p:nvSpPr>
          <p:cNvPr id="63" name="TextBox 62"/>
          <p:cNvSpPr txBox="1"/>
          <p:nvPr/>
        </p:nvSpPr>
        <p:spPr>
          <a:xfrm>
            <a:off x="347549" y="3875079"/>
            <a:ext cx="2487168" cy="1077218"/>
          </a:xfrm>
          <a:prstGeom prst="rect">
            <a:avLst/>
          </a:prstGeom>
          <a:noFill/>
        </p:spPr>
        <p:txBody>
          <a:bodyPr wrap="square" lIns="0" tIns="0" rIns="0" bIns="0" rtlCol="0">
            <a:spAutoFit/>
          </a:bodyPr>
          <a:lstStyle/>
          <a:p>
            <a:pPr>
              <a:spcAft>
                <a:spcPts val="700"/>
              </a:spcAft>
            </a:pPr>
            <a:r>
              <a:rPr lang="fr-FR" sz="1000" dirty="0"/>
              <a:t>Découvrez comment protéger vos données personnelles et votre vie privée en ligne et sur les réseaux sociaux. Découvrez également pourquoi des connaissances et une bonne compréhension de la cybersécurité sont essentielles pour de plus en plus de métiers de l'informatique.</a:t>
            </a:r>
          </a:p>
        </p:txBody>
      </p:sp>
      <p:sp>
        <p:nvSpPr>
          <p:cNvPr id="64" name="TextBox 63"/>
          <p:cNvSpPr txBox="1"/>
          <p:nvPr/>
        </p:nvSpPr>
        <p:spPr>
          <a:xfrm>
            <a:off x="345262" y="5500004"/>
            <a:ext cx="2487168" cy="1282402"/>
          </a:xfrm>
          <a:prstGeom prst="rect">
            <a:avLst/>
          </a:prstGeom>
          <a:noFill/>
        </p:spPr>
        <p:txBody>
          <a:bodyPr wrap="square" lIns="0" tIns="0" rIns="0" bIns="0" rtlCol="0">
            <a:spAutoFit/>
          </a:bodyPr>
          <a:lstStyle/>
          <a:p>
            <a:pPr marL="109728" indent="-109728">
              <a:spcBef>
                <a:spcPts val="400"/>
              </a:spcBef>
              <a:buSzPct val="80000"/>
              <a:buFont typeface="Arial"/>
              <a:buChar char="•"/>
            </a:pPr>
            <a:r>
              <a:rPr lang="fr-FR" sz="1000" dirty="0"/>
              <a:t>5 modules</a:t>
            </a:r>
          </a:p>
          <a:p>
            <a:pPr marL="109728" indent="-109728">
              <a:spcBef>
                <a:spcPts val="400"/>
              </a:spcBef>
              <a:buSzPct val="80000"/>
              <a:buFont typeface="Arial"/>
              <a:buChar char="•"/>
            </a:pPr>
            <a:r>
              <a:rPr lang="fr-FR" sz="1000" dirty="0"/>
              <a:t>Contenu interactif et pédagogique</a:t>
            </a:r>
          </a:p>
          <a:p>
            <a:pPr marL="109728" indent="-109728">
              <a:spcBef>
                <a:spcPts val="400"/>
              </a:spcBef>
              <a:buSzPct val="80000"/>
              <a:buFont typeface="Arial"/>
              <a:buChar char="•"/>
            </a:pPr>
            <a:r>
              <a:rPr lang="fr-FR" sz="1000" dirty="0"/>
              <a:t>8 activités et 7 exercices pratiques favorisant l'assimilation des connaissances</a:t>
            </a:r>
          </a:p>
          <a:p>
            <a:pPr marL="109728" indent="-109728">
              <a:spcBef>
                <a:spcPts val="400"/>
              </a:spcBef>
              <a:buSzPct val="80000"/>
              <a:buFont typeface="Arial"/>
              <a:buChar char="•"/>
            </a:pPr>
            <a:r>
              <a:rPr lang="fr-FR" sz="1000" dirty="0"/>
              <a:t>4 questionnaires et 1 examen final</a:t>
            </a:r>
          </a:p>
          <a:p>
            <a:pPr marL="109728" indent="-109728">
              <a:spcBef>
                <a:spcPts val="400"/>
              </a:spcBef>
              <a:buSzPct val="80000"/>
              <a:buFont typeface="Arial"/>
              <a:buChar char="•"/>
            </a:pPr>
            <a:r>
              <a:rPr lang="fr-FR" sz="1000" dirty="0"/>
              <a:t>Liens vers les ressources connexes</a:t>
            </a:r>
          </a:p>
        </p:txBody>
      </p:sp>
      <p:pic>
        <p:nvPicPr>
          <p:cNvPr id="66" name="Picture 6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3701180" y="2092979"/>
            <a:ext cx="2922855" cy="5002058"/>
          </a:xfrm>
          <a:prstGeom prst="rect">
            <a:avLst/>
          </a:prstGeom>
        </p:spPr>
      </p:pic>
      <p:pic>
        <p:nvPicPr>
          <p:cNvPr id="48" name="Picture 47"/>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2394825"/>
      </p:ext>
    </p:extLst>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65"/>
          <p:cNvPicPr/>
          <p:nvPr/>
        </p:nvPicPr>
        <p:blipFill rotWithShape="1">
          <a:blip r:embed="rId3" cstate="print">
            <a:extLst>
              <a:ext uri="{28A0092B-C50C-407E-A947-70E740481C1C}">
                <a14:useLocalDpi xmlns:a14="http://schemas.microsoft.com/office/drawing/2010/main"/>
              </a:ext>
            </a:extLst>
          </a:blip>
          <a:srcRect/>
          <a:stretch/>
        </p:blipFill>
        <p:spPr bwMode="auto">
          <a:xfrm>
            <a:off x="3724887" y="2052144"/>
            <a:ext cx="2915234" cy="4948410"/>
          </a:xfrm>
          <a:prstGeom prst="rect">
            <a:avLst/>
          </a:prstGeom>
          <a:ln>
            <a:noFill/>
          </a:ln>
          <a:extLst>
            <a:ext uri="{53640926-AAD7-44D8-BBD7-CCE9431645EC}">
              <a14:shadowObscured xmlns:a14="http://schemas.microsoft.com/office/drawing/2010/main"/>
            </a:ext>
          </a:extLst>
        </p:spPr>
      </p:pic>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Cybersecurity Essentials</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818360" y="1538365"/>
            <a:ext cx="607859" cy="230832"/>
          </a:xfrm>
          <a:prstGeom prst="rect">
            <a:avLst/>
          </a:prstGeom>
          <a:noFill/>
        </p:spPr>
        <p:txBody>
          <a:bodyPr wrap="none" rtlCol="0">
            <a:spAutoFit/>
          </a:bodyPr>
          <a:lstStyle/>
          <a:p>
            <a:r>
              <a:rPr lang="fr-FR" sz="900" dirty="0">
                <a:solidFill>
                  <a:schemeClr val="bg1"/>
                </a:solidFill>
              </a:rPr>
              <a:t>Sécurité</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222801"/>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222801"/>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808556"/>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874703"/>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808556"/>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813025"/>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288948"/>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227269"/>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err="1">
                <a:solidFill>
                  <a:schemeClr val="bg1"/>
                </a:solidFill>
              </a:rPr>
              <a:t>Foundational</a:t>
            </a:r>
            <a:endParaRPr lang="fr-FR" sz="900" dirty="0">
              <a:solidFill>
                <a:schemeClr val="bg1"/>
              </a:solidFill>
            </a:endParaRPr>
          </a:p>
        </p:txBody>
      </p:sp>
      <p:sp>
        <p:nvSpPr>
          <p:cNvPr id="51" name="TextBox 50"/>
          <p:cNvSpPr txBox="1"/>
          <p:nvPr/>
        </p:nvSpPr>
        <p:spPr>
          <a:xfrm>
            <a:off x="393700" y="2497485"/>
            <a:ext cx="2487168" cy="1231106"/>
          </a:xfrm>
          <a:prstGeom prst="rect">
            <a:avLst/>
          </a:prstGeom>
          <a:noFill/>
        </p:spPr>
        <p:txBody>
          <a:bodyPr wrap="square" lIns="0" tIns="0" rIns="0" bIns="0" rtlCol="0">
            <a:spAutoFit/>
          </a:bodyPr>
          <a:lstStyle/>
          <a:p>
            <a:pPr>
              <a:spcAft>
                <a:spcPts val="700"/>
              </a:spcAft>
            </a:pPr>
            <a:r>
              <a:rPr lang="fr-FR" sz="1000" dirty="0"/>
              <a:t>Cybersecurity Essentials présente les connaissances de base et les compétences essentielles associées aux domaines de la cybersécurité : sécurité des informations, sécurité des systèmes, sécurité du réseau, éthique et lois, et techniques de protection et de réduction des risques utilisées dans les entreprises. </a:t>
            </a:r>
          </a:p>
        </p:txBody>
      </p:sp>
      <p:sp>
        <p:nvSpPr>
          <p:cNvPr id="52" name="TextBox 51"/>
          <p:cNvSpPr txBox="1"/>
          <p:nvPr/>
        </p:nvSpPr>
        <p:spPr>
          <a:xfrm>
            <a:off x="393699" y="4199279"/>
            <a:ext cx="2492739" cy="923330"/>
          </a:xfrm>
          <a:prstGeom prst="rect">
            <a:avLst/>
          </a:prstGeom>
          <a:noFill/>
        </p:spPr>
        <p:txBody>
          <a:bodyPr wrap="square" lIns="0" tIns="0" rIns="0" bIns="0" rtlCol="0">
            <a:spAutoFit/>
          </a:bodyPr>
          <a:lstStyle/>
          <a:p>
            <a:pPr>
              <a:spcAft>
                <a:spcPts val="700"/>
              </a:spcAft>
            </a:pPr>
            <a:r>
              <a:rPr lang="fr-FR" sz="1000" dirty="0"/>
              <a:t>Ce cours est recommandé pour les élèves envisageant de préparer une certification CCNA. Il fournit des compétences fondamentales en sécurité pour les postes de niveau débutant dans les domaines des réseaux et de la sécurité.</a:t>
            </a:r>
          </a:p>
        </p:txBody>
      </p:sp>
      <p:sp>
        <p:nvSpPr>
          <p:cNvPr id="53" name="TextBox 52"/>
          <p:cNvSpPr txBox="1"/>
          <p:nvPr/>
        </p:nvSpPr>
        <p:spPr>
          <a:xfrm>
            <a:off x="388128" y="5620734"/>
            <a:ext cx="2627085" cy="1590179"/>
          </a:xfrm>
          <a:prstGeom prst="rect">
            <a:avLst/>
          </a:prstGeom>
          <a:noFill/>
        </p:spPr>
        <p:txBody>
          <a:bodyPr wrap="square" lIns="0" tIns="0" rIns="0" bIns="0" numCol="2" spcCol="274320" rtlCol="0">
            <a:spAutoFit/>
          </a:bodyPr>
          <a:lstStyle/>
          <a:p>
            <a:pPr marL="109728" indent="-109728">
              <a:spcBef>
                <a:spcPts val="400"/>
              </a:spcBef>
              <a:buSzPct val="80000"/>
              <a:buFont typeface="Arial"/>
              <a:buChar char="•"/>
            </a:pPr>
            <a:r>
              <a:rPr lang="fr-FR" sz="1000" dirty="0"/>
              <a:t>8 chapitres</a:t>
            </a:r>
          </a:p>
          <a:p>
            <a:pPr marL="109728" indent="-109728">
              <a:spcBef>
                <a:spcPts val="400"/>
              </a:spcBef>
              <a:buSzPct val="80000"/>
              <a:buFont typeface="Arial"/>
              <a:buChar char="•"/>
            </a:pPr>
            <a:r>
              <a:rPr lang="fr-FR" sz="1000" dirty="0"/>
              <a:t>34 exercices interactifs, 10 exercices Cisco Packet Tracer, 12 travaux pratiques favorisant l'assimilation des connaissances</a:t>
            </a:r>
          </a:p>
          <a:p>
            <a:pPr marL="109728" indent="-109728">
              <a:spcBef>
                <a:spcPts val="400"/>
              </a:spcBef>
              <a:buSzPct val="80000"/>
              <a:buFont typeface="Arial"/>
              <a:buChar char="•"/>
            </a:pPr>
            <a:r>
              <a:rPr lang="fr-FR" sz="1000" dirty="0"/>
              <a:t>8 questionnaires (1 par chapitre), 1 examen final</a:t>
            </a:r>
          </a:p>
          <a:p>
            <a:pPr marL="109728" indent="-109728">
              <a:spcBef>
                <a:spcPts val="400"/>
              </a:spcBef>
              <a:buSzPct val="80000"/>
              <a:buFont typeface="Arial"/>
              <a:buChar char="•"/>
            </a:pPr>
            <a:r>
              <a:rPr lang="fr-FR" sz="1000" dirty="0"/>
              <a:t>Liens vers les ressources connexes</a:t>
            </a:r>
          </a:p>
        </p:txBody>
      </p:sp>
      <p:sp>
        <p:nvSpPr>
          <p:cNvPr id="54" name="TextBox 53"/>
          <p:cNvSpPr txBox="1"/>
          <p:nvPr/>
        </p:nvSpPr>
        <p:spPr>
          <a:xfrm>
            <a:off x="306685" y="7566133"/>
            <a:ext cx="2873543" cy="1377300"/>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a:t>
            </a:r>
            <a:r>
              <a:rPr lang="fr-FR" sz="950" dirty="0">
                <a:solidFill>
                  <a:schemeClr val="bg1"/>
                </a:solidFill>
              </a:rPr>
              <a:t> : élèves de l'enseignement secondaire et étudiants ayant effectué deux années d'université</a:t>
            </a:r>
          </a:p>
          <a:p>
            <a:pPr>
              <a:spcBef>
                <a:spcPts val="0"/>
              </a:spcBef>
              <a:spcAft>
                <a:spcPts val="300"/>
              </a:spcAft>
            </a:pPr>
            <a:r>
              <a:rPr lang="fr-FR" sz="950" b="1" dirty="0">
                <a:solidFill>
                  <a:schemeClr val="bg1"/>
                </a:solidFill>
              </a:rPr>
              <a:t>Connaissances préalables requises </a:t>
            </a:r>
            <a:r>
              <a:rPr lang="fr-FR" sz="950" dirty="0">
                <a:solidFill>
                  <a:schemeClr val="bg1"/>
                </a:solidFill>
              </a:rPr>
              <a:t>: Introduction to Cybersecurity</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non</a:t>
            </a:r>
          </a:p>
          <a:p>
            <a:pPr>
              <a:spcBef>
                <a:spcPts val="0"/>
              </a:spcBef>
              <a:spcAft>
                <a:spcPts val="300"/>
              </a:spcAft>
            </a:pPr>
            <a:r>
              <a:rPr lang="fr-FR" sz="950" b="1" dirty="0">
                <a:solidFill>
                  <a:schemeClr val="bg1"/>
                </a:solidFill>
              </a:rPr>
              <a:t>Langues</a:t>
            </a:r>
            <a:r>
              <a:rPr lang="fr-FR" sz="950" dirty="0">
                <a:solidFill>
                  <a:schemeClr val="bg1"/>
                </a:solidFill>
              </a:rPr>
              <a:t> : allemand, anglais, chinois (simplifié), français, espagnol, japonais</a:t>
            </a:r>
          </a:p>
        </p:txBody>
      </p:sp>
      <p:sp>
        <p:nvSpPr>
          <p:cNvPr id="55" name="TextBox 54"/>
          <p:cNvSpPr txBox="1"/>
          <p:nvPr/>
        </p:nvSpPr>
        <p:spPr>
          <a:xfrm>
            <a:off x="3683299" y="7607168"/>
            <a:ext cx="2873543" cy="900246"/>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a:t>
            </a:r>
            <a:r>
              <a:rPr lang="fr-FR" sz="950" dirty="0">
                <a:solidFill>
                  <a:schemeClr val="bg1"/>
                </a:solidFill>
              </a:rPr>
              <a:t> : dispensée par un instructeur ou autonome</a:t>
            </a:r>
          </a:p>
          <a:p>
            <a:pPr>
              <a:spcBef>
                <a:spcPts val="0"/>
              </a:spcBef>
              <a:spcAft>
                <a:spcPts val="300"/>
              </a:spcAft>
            </a:pPr>
            <a:r>
              <a:rPr lang="fr-FR" sz="950" b="1" dirty="0">
                <a:solidFill>
                  <a:schemeClr val="bg1"/>
                </a:solidFill>
              </a:rPr>
              <a:t>Durée totale estimée : </a:t>
            </a:r>
            <a:r>
              <a:rPr lang="fr-FR" sz="950" dirty="0">
                <a:solidFill>
                  <a:schemeClr val="bg1"/>
                </a:solidFill>
              </a:rPr>
              <a:t>30 heures</a:t>
            </a:r>
          </a:p>
          <a:p>
            <a:pPr>
              <a:spcBef>
                <a:spcPts val="0"/>
              </a:spcBef>
              <a:spcAft>
                <a:spcPts val="300"/>
              </a:spcAft>
            </a:pPr>
            <a:r>
              <a:rPr lang="fr-FR" sz="950" b="1" dirty="0">
                <a:solidFill>
                  <a:schemeClr val="bg1"/>
                </a:solidFill>
              </a:rPr>
              <a:t>Cours complémentaire recommandé : </a:t>
            </a:r>
            <a:r>
              <a:rPr lang="fr-FR" sz="950" dirty="0">
                <a:solidFill>
                  <a:schemeClr val="bg1"/>
                </a:solidFill>
              </a:rPr>
              <a:t>CCNA R&amp;S Introduction to Networks</a:t>
            </a:r>
          </a:p>
        </p:txBody>
      </p:sp>
      <p:grpSp>
        <p:nvGrpSpPr>
          <p:cNvPr id="67" name="Group 66"/>
          <p:cNvGrpSpPr>
            <a:grpSpLocks noChangeAspect="1"/>
          </p:cNvGrpSpPr>
          <p:nvPr/>
        </p:nvGrpSpPr>
        <p:grpSpPr>
          <a:xfrm>
            <a:off x="5835449" y="1033155"/>
            <a:ext cx="557784" cy="551050"/>
            <a:chOff x="281403" y="1738453"/>
            <a:chExt cx="288472" cy="284989"/>
          </a:xfrm>
        </p:grpSpPr>
        <p:grpSp>
          <p:nvGrpSpPr>
            <p:cNvPr id="68" name="Group 67"/>
            <p:cNvGrpSpPr>
              <a:grpSpLocks noChangeAspect="1"/>
            </p:cNvGrpSpPr>
            <p:nvPr/>
          </p:nvGrpSpPr>
          <p:grpSpPr>
            <a:xfrm>
              <a:off x="281403" y="1738453"/>
              <a:ext cx="288472" cy="284989"/>
              <a:chOff x="2632787" y="1629410"/>
              <a:chExt cx="1817884" cy="1795938"/>
            </a:xfrm>
          </p:grpSpPr>
          <p:sp>
            <p:nvSpPr>
              <p:cNvPr id="78" name="Chord 77"/>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Chord 78"/>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9" name="Group 68"/>
            <p:cNvGrpSpPr>
              <a:grpSpLocks noChangeAspect="1"/>
            </p:cNvGrpSpPr>
            <p:nvPr/>
          </p:nvGrpSpPr>
          <p:grpSpPr>
            <a:xfrm>
              <a:off x="366283" y="1791423"/>
              <a:ext cx="127454" cy="182880"/>
              <a:chOff x="-1050925" y="628650"/>
              <a:chExt cx="609600" cy="874712"/>
            </a:xfrm>
          </p:grpSpPr>
          <p:sp>
            <p:nvSpPr>
              <p:cNvPr id="72" name="Freeform 24"/>
              <p:cNvSpPr>
                <a:spLocks/>
              </p:cNvSpPr>
              <p:nvPr/>
            </p:nvSpPr>
            <p:spPr bwMode="auto">
              <a:xfrm>
                <a:off x="-747713" y="628650"/>
                <a:ext cx="306388" cy="874712"/>
              </a:xfrm>
              <a:custGeom>
                <a:avLst/>
                <a:gdLst>
                  <a:gd name="T0" fmla="*/ 149 w 212"/>
                  <a:gd name="T1" fmla="*/ 220 h 609"/>
                  <a:gd name="T2" fmla="*/ 149 w 212"/>
                  <a:gd name="T3" fmla="*/ 149 h 609"/>
                  <a:gd name="T4" fmla="*/ 1 w 212"/>
                  <a:gd name="T5" fmla="*/ 0 h 609"/>
                  <a:gd name="T6" fmla="*/ 0 w 212"/>
                  <a:gd name="T7" fmla="*/ 0 h 609"/>
                  <a:gd name="T8" fmla="*/ 0 w 212"/>
                  <a:gd name="T9" fmla="*/ 47 h 609"/>
                  <a:gd name="T10" fmla="*/ 1 w 212"/>
                  <a:gd name="T11" fmla="*/ 47 h 609"/>
                  <a:gd name="T12" fmla="*/ 103 w 212"/>
                  <a:gd name="T13" fmla="*/ 149 h 609"/>
                  <a:gd name="T14" fmla="*/ 103 w 212"/>
                  <a:gd name="T15" fmla="*/ 220 h 609"/>
                  <a:gd name="T16" fmla="*/ 0 w 212"/>
                  <a:gd name="T17" fmla="*/ 220 h 609"/>
                  <a:gd name="T18" fmla="*/ 0 w 212"/>
                  <a:gd name="T19" fmla="*/ 609 h 609"/>
                  <a:gd name="T20" fmla="*/ 181 w 212"/>
                  <a:gd name="T21" fmla="*/ 609 h 609"/>
                  <a:gd name="T22" fmla="*/ 212 w 212"/>
                  <a:gd name="T23" fmla="*/ 576 h 609"/>
                  <a:gd name="T24" fmla="*/ 212 w 212"/>
                  <a:gd name="T25" fmla="*/ 220 h 609"/>
                  <a:gd name="T26" fmla="*/ 149 w 212"/>
                  <a:gd name="T27"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609">
                    <a:moveTo>
                      <a:pt x="149" y="220"/>
                    </a:moveTo>
                    <a:cubicBezTo>
                      <a:pt x="149" y="149"/>
                      <a:pt x="149" y="149"/>
                      <a:pt x="149" y="149"/>
                    </a:cubicBezTo>
                    <a:cubicBezTo>
                      <a:pt x="149" y="67"/>
                      <a:pt x="83" y="0"/>
                      <a:pt x="1" y="0"/>
                    </a:cubicBezTo>
                    <a:cubicBezTo>
                      <a:pt x="1" y="0"/>
                      <a:pt x="0" y="0"/>
                      <a:pt x="0" y="0"/>
                    </a:cubicBezTo>
                    <a:cubicBezTo>
                      <a:pt x="0" y="47"/>
                      <a:pt x="0" y="47"/>
                      <a:pt x="0" y="47"/>
                    </a:cubicBezTo>
                    <a:cubicBezTo>
                      <a:pt x="0" y="47"/>
                      <a:pt x="1" y="47"/>
                      <a:pt x="1" y="47"/>
                    </a:cubicBezTo>
                    <a:cubicBezTo>
                      <a:pt x="58" y="47"/>
                      <a:pt x="103" y="93"/>
                      <a:pt x="103" y="149"/>
                    </a:cubicBezTo>
                    <a:cubicBezTo>
                      <a:pt x="103" y="220"/>
                      <a:pt x="103" y="220"/>
                      <a:pt x="103" y="220"/>
                    </a:cubicBezTo>
                    <a:cubicBezTo>
                      <a:pt x="0" y="220"/>
                      <a:pt x="0" y="220"/>
                      <a:pt x="0" y="220"/>
                    </a:cubicBezTo>
                    <a:cubicBezTo>
                      <a:pt x="0" y="609"/>
                      <a:pt x="0" y="609"/>
                      <a:pt x="0" y="609"/>
                    </a:cubicBezTo>
                    <a:cubicBezTo>
                      <a:pt x="181" y="609"/>
                      <a:pt x="181" y="609"/>
                      <a:pt x="181" y="609"/>
                    </a:cubicBezTo>
                    <a:cubicBezTo>
                      <a:pt x="199" y="609"/>
                      <a:pt x="212" y="594"/>
                      <a:pt x="212" y="576"/>
                    </a:cubicBezTo>
                    <a:cubicBezTo>
                      <a:pt x="212" y="220"/>
                      <a:pt x="212" y="220"/>
                      <a:pt x="212" y="220"/>
                    </a:cubicBezTo>
                    <a:cubicBezTo>
                      <a:pt x="149" y="220"/>
                      <a:pt x="149" y="220"/>
                      <a:pt x="149" y="22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25"/>
              <p:cNvSpPr>
                <a:spLocks/>
              </p:cNvSpPr>
              <p:nvPr/>
            </p:nvSpPr>
            <p:spPr bwMode="auto">
              <a:xfrm>
                <a:off x="-1050925" y="628650"/>
                <a:ext cx="303213" cy="874712"/>
              </a:xfrm>
              <a:custGeom>
                <a:avLst/>
                <a:gdLst>
                  <a:gd name="T0" fmla="*/ 109 w 210"/>
                  <a:gd name="T1" fmla="*/ 220 h 609"/>
                  <a:gd name="T2" fmla="*/ 109 w 210"/>
                  <a:gd name="T3" fmla="*/ 149 h 609"/>
                  <a:gd name="T4" fmla="*/ 210 w 210"/>
                  <a:gd name="T5" fmla="*/ 47 h 609"/>
                  <a:gd name="T6" fmla="*/ 210 w 210"/>
                  <a:gd name="T7" fmla="*/ 0 h 609"/>
                  <a:gd name="T8" fmla="*/ 63 w 210"/>
                  <a:gd name="T9" fmla="*/ 149 h 609"/>
                  <a:gd name="T10" fmla="*/ 63 w 210"/>
                  <a:gd name="T11" fmla="*/ 220 h 609"/>
                  <a:gd name="T12" fmla="*/ 0 w 210"/>
                  <a:gd name="T13" fmla="*/ 220 h 609"/>
                  <a:gd name="T14" fmla="*/ 0 w 210"/>
                  <a:gd name="T15" fmla="*/ 576 h 609"/>
                  <a:gd name="T16" fmla="*/ 32 w 210"/>
                  <a:gd name="T17" fmla="*/ 609 h 609"/>
                  <a:gd name="T18" fmla="*/ 210 w 210"/>
                  <a:gd name="T19" fmla="*/ 609 h 609"/>
                  <a:gd name="T20" fmla="*/ 210 w 210"/>
                  <a:gd name="T21" fmla="*/ 220 h 609"/>
                  <a:gd name="T22" fmla="*/ 109 w 210"/>
                  <a:gd name="T23"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609">
                    <a:moveTo>
                      <a:pt x="109" y="220"/>
                    </a:moveTo>
                    <a:cubicBezTo>
                      <a:pt x="109" y="149"/>
                      <a:pt x="109" y="149"/>
                      <a:pt x="109" y="149"/>
                    </a:cubicBezTo>
                    <a:cubicBezTo>
                      <a:pt x="109" y="93"/>
                      <a:pt x="154" y="47"/>
                      <a:pt x="210" y="47"/>
                    </a:cubicBezTo>
                    <a:cubicBezTo>
                      <a:pt x="210" y="0"/>
                      <a:pt x="210" y="0"/>
                      <a:pt x="210" y="0"/>
                    </a:cubicBezTo>
                    <a:cubicBezTo>
                      <a:pt x="129" y="1"/>
                      <a:pt x="63" y="67"/>
                      <a:pt x="63" y="149"/>
                    </a:cubicBezTo>
                    <a:cubicBezTo>
                      <a:pt x="63" y="220"/>
                      <a:pt x="63" y="220"/>
                      <a:pt x="63" y="220"/>
                    </a:cubicBezTo>
                    <a:cubicBezTo>
                      <a:pt x="0" y="220"/>
                      <a:pt x="0" y="220"/>
                      <a:pt x="0" y="220"/>
                    </a:cubicBezTo>
                    <a:cubicBezTo>
                      <a:pt x="0" y="576"/>
                      <a:pt x="0" y="576"/>
                      <a:pt x="0" y="576"/>
                    </a:cubicBezTo>
                    <a:cubicBezTo>
                      <a:pt x="0" y="594"/>
                      <a:pt x="15" y="609"/>
                      <a:pt x="32" y="609"/>
                    </a:cubicBezTo>
                    <a:cubicBezTo>
                      <a:pt x="210" y="609"/>
                      <a:pt x="210" y="609"/>
                      <a:pt x="210" y="609"/>
                    </a:cubicBezTo>
                    <a:cubicBezTo>
                      <a:pt x="210" y="220"/>
                      <a:pt x="210" y="220"/>
                      <a:pt x="210" y="220"/>
                    </a:cubicBezTo>
                    <a:cubicBezTo>
                      <a:pt x="109" y="220"/>
                      <a:pt x="109" y="220"/>
                      <a:pt x="109" y="22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26"/>
              <p:cNvSpPr>
                <a:spLocks/>
              </p:cNvSpPr>
              <p:nvPr/>
            </p:nvSpPr>
            <p:spPr bwMode="auto">
              <a:xfrm>
                <a:off x="-747713" y="1074738"/>
                <a:ext cx="84138" cy="298450"/>
              </a:xfrm>
              <a:custGeom>
                <a:avLst/>
                <a:gdLst>
                  <a:gd name="T0" fmla="*/ 2 w 58"/>
                  <a:gd name="T1" fmla="*/ 0 h 207"/>
                  <a:gd name="T2" fmla="*/ 0 w 58"/>
                  <a:gd name="T3" fmla="*/ 0 h 207"/>
                  <a:gd name="T4" fmla="*/ 0 w 58"/>
                  <a:gd name="T5" fmla="*/ 207 h 207"/>
                  <a:gd name="T6" fmla="*/ 2 w 58"/>
                  <a:gd name="T7" fmla="*/ 207 h 207"/>
                  <a:gd name="T8" fmla="*/ 58 w 58"/>
                  <a:gd name="T9" fmla="*/ 207 h 207"/>
                  <a:gd name="T10" fmla="*/ 30 w 58"/>
                  <a:gd name="T11" fmla="*/ 111 h 207"/>
                  <a:gd name="T12" fmla="*/ 28 w 58"/>
                  <a:gd name="T13" fmla="*/ 105 h 207"/>
                  <a:gd name="T14" fmla="*/ 57 w 58"/>
                  <a:gd name="T15" fmla="*/ 56 h 207"/>
                  <a:gd name="T16" fmla="*/ 2 w 58"/>
                  <a:gd name="T1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07">
                    <a:moveTo>
                      <a:pt x="2" y="0"/>
                    </a:moveTo>
                    <a:cubicBezTo>
                      <a:pt x="1" y="0"/>
                      <a:pt x="1" y="0"/>
                      <a:pt x="0" y="0"/>
                    </a:cubicBezTo>
                    <a:cubicBezTo>
                      <a:pt x="0" y="207"/>
                      <a:pt x="0" y="207"/>
                      <a:pt x="0" y="207"/>
                    </a:cubicBezTo>
                    <a:cubicBezTo>
                      <a:pt x="2" y="207"/>
                      <a:pt x="2" y="207"/>
                      <a:pt x="2" y="207"/>
                    </a:cubicBezTo>
                    <a:cubicBezTo>
                      <a:pt x="58" y="207"/>
                      <a:pt x="58" y="207"/>
                      <a:pt x="58" y="207"/>
                    </a:cubicBezTo>
                    <a:cubicBezTo>
                      <a:pt x="30" y="111"/>
                      <a:pt x="30" y="111"/>
                      <a:pt x="30" y="111"/>
                    </a:cubicBezTo>
                    <a:cubicBezTo>
                      <a:pt x="28" y="105"/>
                      <a:pt x="28" y="105"/>
                      <a:pt x="28" y="105"/>
                    </a:cubicBezTo>
                    <a:cubicBezTo>
                      <a:pt x="46" y="95"/>
                      <a:pt x="57" y="77"/>
                      <a:pt x="57" y="56"/>
                    </a:cubicBezTo>
                    <a:cubicBezTo>
                      <a:pt x="57" y="25"/>
                      <a:pt x="32" y="0"/>
                      <a:pt x="2" y="0"/>
                    </a:cubicBezTo>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27"/>
              <p:cNvSpPr>
                <a:spLocks/>
              </p:cNvSpPr>
              <p:nvPr/>
            </p:nvSpPr>
            <p:spPr bwMode="auto">
              <a:xfrm>
                <a:off x="-827088" y="1074738"/>
                <a:ext cx="79375" cy="298450"/>
              </a:xfrm>
              <a:custGeom>
                <a:avLst/>
                <a:gdLst>
                  <a:gd name="T0" fmla="*/ 55 w 55"/>
                  <a:gd name="T1" fmla="*/ 0 h 207"/>
                  <a:gd name="T2" fmla="*/ 1 w 55"/>
                  <a:gd name="T3" fmla="*/ 56 h 207"/>
                  <a:gd name="T4" fmla="*/ 30 w 55"/>
                  <a:gd name="T5" fmla="*/ 105 h 207"/>
                  <a:gd name="T6" fmla="*/ 28 w 55"/>
                  <a:gd name="T7" fmla="*/ 111 h 207"/>
                  <a:gd name="T8" fmla="*/ 0 w 55"/>
                  <a:gd name="T9" fmla="*/ 207 h 207"/>
                  <a:gd name="T10" fmla="*/ 55 w 55"/>
                  <a:gd name="T11" fmla="*/ 207 h 207"/>
                  <a:gd name="T12" fmla="*/ 55 w 55"/>
                  <a:gd name="T13" fmla="*/ 0 h 207"/>
                </a:gdLst>
                <a:ahLst/>
                <a:cxnLst>
                  <a:cxn ang="0">
                    <a:pos x="T0" y="T1"/>
                  </a:cxn>
                  <a:cxn ang="0">
                    <a:pos x="T2" y="T3"/>
                  </a:cxn>
                  <a:cxn ang="0">
                    <a:pos x="T4" y="T5"/>
                  </a:cxn>
                  <a:cxn ang="0">
                    <a:pos x="T6" y="T7"/>
                  </a:cxn>
                  <a:cxn ang="0">
                    <a:pos x="T8" y="T9"/>
                  </a:cxn>
                  <a:cxn ang="0">
                    <a:pos x="T10" y="T11"/>
                  </a:cxn>
                  <a:cxn ang="0">
                    <a:pos x="T12" y="T13"/>
                  </a:cxn>
                </a:cxnLst>
                <a:rect l="0" t="0" r="r" b="b"/>
                <a:pathLst>
                  <a:path w="55" h="207">
                    <a:moveTo>
                      <a:pt x="55" y="0"/>
                    </a:moveTo>
                    <a:cubicBezTo>
                      <a:pt x="25" y="1"/>
                      <a:pt x="1" y="26"/>
                      <a:pt x="1" y="56"/>
                    </a:cubicBezTo>
                    <a:cubicBezTo>
                      <a:pt x="1" y="77"/>
                      <a:pt x="13" y="95"/>
                      <a:pt x="30" y="105"/>
                    </a:cubicBezTo>
                    <a:cubicBezTo>
                      <a:pt x="28" y="111"/>
                      <a:pt x="28" y="111"/>
                      <a:pt x="28" y="111"/>
                    </a:cubicBezTo>
                    <a:cubicBezTo>
                      <a:pt x="0" y="207"/>
                      <a:pt x="0" y="207"/>
                      <a:pt x="0" y="207"/>
                    </a:cubicBezTo>
                    <a:cubicBezTo>
                      <a:pt x="55" y="207"/>
                      <a:pt x="55" y="207"/>
                      <a:pt x="55" y="207"/>
                    </a:cubicBezTo>
                    <a:cubicBezTo>
                      <a:pt x="55" y="0"/>
                      <a:pt x="55" y="0"/>
                      <a:pt x="55" y="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47" name="Picture 4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2080018972"/>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p:cNvPicPr>
            <a:picLocks noChangeAspect="1"/>
          </p:cNvPicPr>
          <p:nvPr/>
        </p:nvPicPr>
        <p:blipFill rotWithShape="1">
          <a:blip r:embed="rId3" cstate="screen">
            <a:extLst>
              <a:ext uri="{28A0092B-C50C-407E-A947-70E740481C1C}">
                <a14:useLocalDpi xmlns:a14="http://schemas.microsoft.com/office/drawing/2010/main"/>
              </a:ext>
            </a:extLst>
          </a:blip>
          <a:srcRect l="26078" t="4977" r="11881" b="62"/>
          <a:stretch/>
        </p:blipFill>
        <p:spPr>
          <a:xfrm>
            <a:off x="3654825" y="2060887"/>
            <a:ext cx="2996847" cy="4968929"/>
          </a:xfrm>
          <a:prstGeom prst="rect">
            <a:avLst/>
          </a:prstGeom>
        </p:spPr>
      </p:pic>
      <p:sp>
        <p:nvSpPr>
          <p:cNvPr id="4" name="Rectangle 3"/>
          <p:cNvSpPr/>
          <p:nvPr/>
        </p:nvSpPr>
        <p:spPr>
          <a:xfrm>
            <a:off x="1" y="942704"/>
            <a:ext cx="6857999" cy="826654"/>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CCNA Cyber Ops</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358269"/>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358269"/>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4090779"/>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4156926"/>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4090779"/>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4095248"/>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424416"/>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362737"/>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05" name="Rectangle 304"/>
          <p:cNvSpPr/>
          <p:nvPr/>
        </p:nvSpPr>
        <p:spPr>
          <a:xfrm>
            <a:off x="0" y="7335949"/>
            <a:ext cx="6858000" cy="17906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7" name="Group 6"/>
          <p:cNvGrpSpPr/>
          <p:nvPr/>
        </p:nvGrpSpPr>
        <p:grpSpPr>
          <a:xfrm>
            <a:off x="3015213" y="7000553"/>
            <a:ext cx="677027" cy="668854"/>
            <a:chOff x="3015213" y="7000553"/>
            <a:chExt cx="677027" cy="668854"/>
          </a:xfrm>
        </p:grpSpPr>
        <p:sp>
          <p:nvSpPr>
            <p:cNvPr id="308" name="Chord 307"/>
            <p:cNvSpPr/>
            <p:nvPr/>
          </p:nvSpPr>
          <p:spPr>
            <a:xfrm>
              <a:off x="3024154" y="7001321"/>
              <a:ext cx="668086" cy="668086"/>
            </a:xfrm>
            <a:prstGeom prst="chord">
              <a:avLst>
                <a:gd name="adj1" fmla="val 5467745"/>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Chord 308"/>
            <p:cNvSpPr/>
            <p:nvPr/>
          </p:nvSpPr>
          <p:spPr>
            <a:xfrm rot="10800000">
              <a:off x="3015213" y="7000553"/>
              <a:ext cx="668086" cy="668086"/>
            </a:xfrm>
            <a:prstGeom prst="chord">
              <a:avLst>
                <a:gd name="adj1" fmla="val 5467745"/>
                <a:gd name="adj2" fmla="val 16200000"/>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0" name="Picture 309"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grpSp>
      <p:sp>
        <p:nvSpPr>
          <p:cNvPr id="77" name="TextBox 76"/>
          <p:cNvSpPr txBox="1"/>
          <p:nvPr/>
        </p:nvSpPr>
        <p:spPr>
          <a:xfrm>
            <a:off x="421154" y="1418193"/>
            <a:ext cx="902811" cy="230832"/>
          </a:xfrm>
          <a:prstGeom prst="rect">
            <a:avLst/>
          </a:prstGeom>
          <a:noFill/>
        </p:spPr>
        <p:txBody>
          <a:bodyPr wrap="none" rtlCol="0">
            <a:spAutoFit/>
          </a:bodyPr>
          <a:lstStyle/>
          <a:p>
            <a:r>
              <a:rPr lang="fr-FR" sz="900" dirty="0">
                <a:solidFill>
                  <a:schemeClr val="bg1"/>
                </a:solidFill>
              </a:rPr>
              <a:t>Career Ready</a:t>
            </a:r>
          </a:p>
        </p:txBody>
      </p:sp>
      <p:grpSp>
        <p:nvGrpSpPr>
          <p:cNvPr id="70" name="Group 69"/>
          <p:cNvGrpSpPr/>
          <p:nvPr/>
        </p:nvGrpSpPr>
        <p:grpSpPr>
          <a:xfrm>
            <a:off x="5141512" y="8500306"/>
            <a:ext cx="419712" cy="419712"/>
            <a:chOff x="2762594" y="1343553"/>
            <a:chExt cx="177346" cy="177346"/>
          </a:xfrm>
        </p:grpSpPr>
        <p:sp>
          <p:nvSpPr>
            <p:cNvPr id="71" name="Oval 70"/>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78" name="TextBox 77"/>
          <p:cNvSpPr txBox="1"/>
          <p:nvPr/>
        </p:nvSpPr>
        <p:spPr>
          <a:xfrm>
            <a:off x="5506723"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sp>
        <p:nvSpPr>
          <p:cNvPr id="65" name="TextBox 64"/>
          <p:cNvSpPr txBox="1"/>
          <p:nvPr/>
        </p:nvSpPr>
        <p:spPr>
          <a:xfrm>
            <a:off x="377614" y="2499793"/>
            <a:ext cx="2691122" cy="1523494"/>
          </a:xfrm>
          <a:prstGeom prst="rect">
            <a:avLst/>
          </a:prstGeom>
          <a:noFill/>
        </p:spPr>
        <p:txBody>
          <a:bodyPr wrap="square" lIns="0" tIns="0" rIns="0" bIns="0" rtlCol="0">
            <a:spAutoFit/>
          </a:bodyPr>
          <a:lstStyle/>
          <a:p>
            <a:pPr>
              <a:spcAft>
                <a:spcPts val="700"/>
              </a:spcAft>
            </a:pPr>
            <a:r>
              <a:rPr lang="fr-FR" sz="900" dirty="0"/>
              <a:t>Le cours CCNA Cyber Ops présente les compétences et les concepts principaux à maîtriser en matière de sécurité pour surveiller, détecter et analyser la cybercriminalité, le cyberespionnage, les menaces internes, les menaces persistantes avancées, les exigences réglementaires et les autres problématiques liées à la cybersécurité auxquelles sont confrontées les entreprises, tout en donnant les clés pour y répondre. Il met l'accent sur la mise en application des compétences requises pour assurer la disponibilité et la sécurité des réseaux.</a:t>
            </a:r>
          </a:p>
        </p:txBody>
      </p:sp>
      <p:sp>
        <p:nvSpPr>
          <p:cNvPr id="73" name="TextBox 72"/>
          <p:cNvSpPr txBox="1"/>
          <p:nvPr/>
        </p:nvSpPr>
        <p:spPr>
          <a:xfrm>
            <a:off x="380967" y="4457613"/>
            <a:ext cx="2487168" cy="830997"/>
          </a:xfrm>
          <a:prstGeom prst="rect">
            <a:avLst/>
          </a:prstGeom>
          <a:noFill/>
        </p:spPr>
        <p:txBody>
          <a:bodyPr wrap="square" lIns="0" tIns="0" rIns="0" bIns="0" rtlCol="0">
            <a:spAutoFit/>
          </a:bodyPr>
          <a:lstStyle/>
          <a:p>
            <a:pPr>
              <a:spcAft>
                <a:spcPts val="500"/>
              </a:spcAft>
            </a:pPr>
            <a:r>
              <a:rPr lang="fr-FR" sz="900" dirty="0"/>
              <a:t>Les élèves acquièrent des compétences de niveau Associate en cybersécurité, un domaine en pleine croissance, et apprennent à les mettre en application. De plus, cette formation s'aligne sur la certification Cisco CCNA Cybersecurity Operations.</a:t>
            </a:r>
          </a:p>
        </p:txBody>
      </p:sp>
      <p:sp>
        <p:nvSpPr>
          <p:cNvPr id="74" name="TextBox 73"/>
          <p:cNvSpPr txBox="1"/>
          <p:nvPr/>
        </p:nvSpPr>
        <p:spPr>
          <a:xfrm>
            <a:off x="162008" y="5734061"/>
            <a:ext cx="3099666" cy="1951816"/>
          </a:xfrm>
          <a:prstGeom prst="rect">
            <a:avLst/>
          </a:prstGeom>
          <a:noFill/>
        </p:spPr>
        <p:txBody>
          <a:bodyPr wrap="square" lIns="0" tIns="0" rIns="0" bIns="0" numCol="2" spcCol="274320" rtlCol="0">
            <a:spAutoFit/>
          </a:bodyPr>
          <a:lstStyle/>
          <a:p>
            <a:pPr marL="171450" indent="-171450">
              <a:buSzPct val="100000"/>
              <a:buFont typeface="Arial" pitchFamily="34" charset="0"/>
              <a:buChar char="•"/>
            </a:pPr>
            <a:r>
              <a:rPr lang="fr-FR" sz="900" dirty="0"/>
              <a:t>Contenu interactif, examens et questionnaires portant sur les 13 chapitres</a:t>
            </a:r>
          </a:p>
          <a:p>
            <a:pPr marL="171450" lvl="0" indent="-171450">
              <a:buFont typeface="Arial" charset="0"/>
              <a:buChar char="•"/>
            </a:pPr>
            <a:r>
              <a:rPr lang="fr-FR" sz="900" dirty="0"/>
              <a:t>13 quizzlets de mise en application des termes et des concepts appris</a:t>
            </a:r>
            <a:endParaRPr lang="fr-FR" sz="900" dirty="0">
              <a:solidFill>
                <a:schemeClr val="accent1"/>
              </a:solidFill>
            </a:endParaRPr>
          </a:p>
          <a:p>
            <a:pPr marL="171450" lvl="0" indent="-171450">
              <a:buFont typeface="Arial" charset="0"/>
              <a:buChar char="•"/>
            </a:pPr>
            <a:r>
              <a:rPr lang="fr-FR" sz="900" dirty="0"/>
              <a:t>54 activités interactives</a:t>
            </a:r>
          </a:p>
          <a:p>
            <a:pPr marL="171450" lvl="0" indent="-171450">
              <a:buFont typeface="Arial" charset="0"/>
              <a:buChar char="•"/>
            </a:pPr>
            <a:r>
              <a:rPr lang="fr-FR" sz="900" dirty="0"/>
              <a:t>45 ateliers pratiques (dont 27 sur des machines virtuelles)</a:t>
            </a:r>
          </a:p>
          <a:p>
            <a:pPr marL="109728" indent="-109728">
              <a:spcBef>
                <a:spcPts val="400"/>
              </a:spcBef>
              <a:buSzPct val="80000"/>
              <a:buFont typeface="Arial"/>
              <a:buChar char="•"/>
            </a:pPr>
            <a:endParaRPr lang="fr-FR" sz="900" dirty="0"/>
          </a:p>
          <a:p>
            <a:pPr marL="109728" indent="-109728">
              <a:spcBef>
                <a:spcPts val="400"/>
              </a:spcBef>
              <a:buSzPct val="80000"/>
              <a:buFont typeface="Arial"/>
              <a:buChar char="•"/>
            </a:pPr>
            <a:endParaRPr lang="fr-FR" sz="900" dirty="0"/>
          </a:p>
          <a:p>
            <a:pPr marL="171450" lvl="0" indent="-171450">
              <a:buFont typeface="Arial" charset="0"/>
              <a:buChar char="•"/>
            </a:pPr>
            <a:r>
              <a:rPr lang="fr-FR" sz="900" dirty="0"/>
              <a:t>5 exercices sur Packet Tracer</a:t>
            </a:r>
          </a:p>
          <a:p>
            <a:pPr marL="171450" lvl="0" indent="-171450">
              <a:buFont typeface="Arial" charset="0"/>
              <a:buChar char="•"/>
            </a:pPr>
            <a:r>
              <a:rPr lang="fr-FR" sz="900" dirty="0"/>
              <a:t>Modes d'évaluation communs : évaluation des compétences, examen final blanc et examen final</a:t>
            </a:r>
          </a:p>
          <a:p>
            <a:pPr marL="171450" lvl="0" indent="-171450">
              <a:buFont typeface="Arial" charset="0"/>
              <a:buChar char="•"/>
            </a:pPr>
            <a:r>
              <a:rPr lang="fr-FR" sz="900" dirty="0"/>
              <a:t>2 examens blancs de certification</a:t>
            </a:r>
          </a:p>
          <a:p>
            <a:pPr marL="171450"/>
            <a:r>
              <a:rPr lang="fr-FR" sz="900" dirty="0"/>
              <a:t>210-250 SECFND</a:t>
            </a:r>
          </a:p>
          <a:p>
            <a:pPr marL="171450"/>
            <a:r>
              <a:rPr lang="fr-FR" sz="900" dirty="0"/>
              <a:t>210-255 SECOP</a:t>
            </a:r>
          </a:p>
        </p:txBody>
      </p:sp>
      <p:sp>
        <p:nvSpPr>
          <p:cNvPr id="75" name="TextBox 74"/>
          <p:cNvSpPr txBox="1"/>
          <p:nvPr/>
        </p:nvSpPr>
        <p:spPr>
          <a:xfrm>
            <a:off x="336289" y="7504189"/>
            <a:ext cx="2996846" cy="784830"/>
          </a:xfrm>
          <a:prstGeom prst="rect">
            <a:avLst/>
          </a:prstGeom>
          <a:noFill/>
        </p:spPr>
        <p:txBody>
          <a:bodyPr wrap="square" rtlCol="0">
            <a:spAutoFit/>
          </a:bodyPr>
          <a:lstStyle/>
          <a:p>
            <a:pPr>
              <a:spcBef>
                <a:spcPts val="0"/>
              </a:spcBef>
              <a:spcAft>
                <a:spcPts val="300"/>
              </a:spcAft>
            </a:pPr>
            <a:r>
              <a:rPr lang="fr-FR" sz="1000" b="1" dirty="0">
                <a:solidFill>
                  <a:schemeClr val="bg1"/>
                </a:solidFill>
              </a:rPr>
              <a:t>Public cible</a:t>
            </a:r>
            <a:r>
              <a:rPr lang="fr-FR" sz="1000" dirty="0">
                <a:solidFill>
                  <a:schemeClr val="bg1"/>
                </a:solidFill>
              </a:rPr>
              <a:t> : étudiants en cycles universitaires de 2 ou 4 ans et au-delà </a:t>
            </a:r>
          </a:p>
          <a:p>
            <a:pPr>
              <a:spcBef>
                <a:spcPts val="0"/>
              </a:spcBef>
              <a:spcAft>
                <a:spcPts val="300"/>
              </a:spcAft>
            </a:pPr>
            <a:r>
              <a:rPr lang="fr-FR" sz="1000" b="1" dirty="0">
                <a:solidFill>
                  <a:schemeClr val="bg1"/>
                </a:solidFill>
              </a:rPr>
              <a:t>Connaissances préalables requises : </a:t>
            </a:r>
            <a:r>
              <a:rPr lang="fr-FR" sz="1000" dirty="0">
                <a:solidFill>
                  <a:schemeClr val="bg1"/>
                </a:solidFill>
              </a:rPr>
              <a:t>aucune</a:t>
            </a:r>
          </a:p>
          <a:p>
            <a:pPr>
              <a:spcBef>
                <a:spcPts val="0"/>
              </a:spcBef>
              <a:spcAft>
                <a:spcPts val="300"/>
              </a:spcAft>
            </a:pPr>
            <a:r>
              <a:rPr lang="fr-FR" sz="1000" b="1" dirty="0">
                <a:solidFill>
                  <a:schemeClr val="bg1"/>
                </a:solidFill>
              </a:rPr>
              <a:t>Formation requise pour les instructeurs : </a:t>
            </a:r>
            <a:r>
              <a:rPr lang="fr-FR" sz="1000" dirty="0">
                <a:solidFill>
                  <a:schemeClr val="bg1"/>
                </a:solidFill>
              </a:rPr>
              <a:t>oui</a:t>
            </a:r>
          </a:p>
        </p:txBody>
      </p:sp>
      <p:sp>
        <p:nvSpPr>
          <p:cNvPr id="76" name="TextBox 75"/>
          <p:cNvSpPr txBox="1"/>
          <p:nvPr/>
        </p:nvSpPr>
        <p:spPr>
          <a:xfrm>
            <a:off x="3654826" y="7512837"/>
            <a:ext cx="2996846" cy="1131079"/>
          </a:xfrm>
          <a:prstGeom prst="rect">
            <a:avLst/>
          </a:prstGeom>
          <a:noFill/>
        </p:spPr>
        <p:txBody>
          <a:bodyPr wrap="square" rtlCol="0">
            <a:spAutoFit/>
          </a:bodyPr>
          <a:lstStyle/>
          <a:p>
            <a:pPr>
              <a:spcBef>
                <a:spcPts val="0"/>
              </a:spcBef>
              <a:spcAft>
                <a:spcPts val="300"/>
              </a:spcAft>
            </a:pPr>
            <a:r>
              <a:rPr lang="fr-FR" sz="1000" b="1" dirty="0">
                <a:solidFill>
                  <a:schemeClr val="bg1"/>
                </a:solidFill>
              </a:rPr>
              <a:t>Langues : </a:t>
            </a:r>
            <a:r>
              <a:rPr lang="fr-FR" sz="1000" dirty="0">
                <a:solidFill>
                  <a:schemeClr val="bg1"/>
                </a:solidFill>
              </a:rPr>
              <a:t>anglais</a:t>
            </a:r>
          </a:p>
          <a:p>
            <a:pPr>
              <a:spcBef>
                <a:spcPts val="0"/>
              </a:spcBef>
              <a:spcAft>
                <a:spcPts val="300"/>
              </a:spcAft>
            </a:pPr>
            <a:r>
              <a:rPr lang="fr-FR" sz="1000" b="1" dirty="0">
                <a:solidFill>
                  <a:schemeClr val="bg1"/>
                </a:solidFill>
              </a:rPr>
              <a:t>Mode de formation : </a:t>
            </a:r>
            <a:r>
              <a:rPr lang="fr-FR" sz="1000" dirty="0">
                <a:solidFill>
                  <a:schemeClr val="bg1"/>
                </a:solidFill>
              </a:rPr>
              <a:t>dispensée par un instructeur</a:t>
            </a:r>
          </a:p>
          <a:p>
            <a:pPr>
              <a:spcBef>
                <a:spcPts val="0"/>
              </a:spcBef>
              <a:spcAft>
                <a:spcPts val="300"/>
              </a:spcAft>
            </a:pPr>
            <a:r>
              <a:rPr lang="fr-FR" sz="1000" b="1" dirty="0">
                <a:solidFill>
                  <a:schemeClr val="bg1"/>
                </a:solidFill>
              </a:rPr>
              <a:t>Durée totale estimée : </a:t>
            </a:r>
            <a:r>
              <a:rPr lang="fr-FR" sz="1000" dirty="0">
                <a:solidFill>
                  <a:schemeClr val="bg1"/>
                </a:solidFill>
              </a:rPr>
              <a:t>70 heures</a:t>
            </a:r>
          </a:p>
          <a:p>
            <a:pPr>
              <a:spcBef>
                <a:spcPts val="0"/>
              </a:spcBef>
              <a:spcAft>
                <a:spcPts val="300"/>
              </a:spcAft>
            </a:pPr>
            <a:r>
              <a:rPr lang="fr-FR" sz="1000" b="1" dirty="0">
                <a:solidFill>
                  <a:schemeClr val="bg1"/>
                </a:solidFill>
              </a:rPr>
              <a:t>Formation complémentaire recommandée : </a:t>
            </a:r>
            <a:r>
              <a:rPr lang="fr-FR" sz="1000" dirty="0">
                <a:solidFill>
                  <a:schemeClr val="bg1"/>
                </a:solidFill>
              </a:rPr>
              <a:t>CCNA Security</a:t>
            </a:r>
          </a:p>
        </p:txBody>
      </p:sp>
      <p:sp>
        <p:nvSpPr>
          <p:cNvPr id="80" name="TextBox 79"/>
          <p:cNvSpPr txBox="1"/>
          <p:nvPr/>
        </p:nvSpPr>
        <p:spPr>
          <a:xfrm>
            <a:off x="5818360" y="1538365"/>
            <a:ext cx="607859" cy="230832"/>
          </a:xfrm>
          <a:prstGeom prst="rect">
            <a:avLst/>
          </a:prstGeom>
          <a:noFill/>
        </p:spPr>
        <p:txBody>
          <a:bodyPr wrap="none" rtlCol="0">
            <a:spAutoFit/>
          </a:bodyPr>
          <a:lstStyle/>
          <a:p>
            <a:r>
              <a:rPr lang="fr-FR" sz="900" dirty="0">
                <a:solidFill>
                  <a:schemeClr val="bg1"/>
                </a:solidFill>
              </a:rPr>
              <a:t>Sécurité</a:t>
            </a:r>
          </a:p>
        </p:txBody>
      </p:sp>
      <p:grpSp>
        <p:nvGrpSpPr>
          <p:cNvPr id="81" name="Group 80"/>
          <p:cNvGrpSpPr>
            <a:grpSpLocks noChangeAspect="1"/>
          </p:cNvGrpSpPr>
          <p:nvPr/>
        </p:nvGrpSpPr>
        <p:grpSpPr>
          <a:xfrm>
            <a:off x="5835449" y="1033155"/>
            <a:ext cx="557784" cy="551050"/>
            <a:chOff x="281403" y="1738453"/>
            <a:chExt cx="288472" cy="284989"/>
          </a:xfrm>
        </p:grpSpPr>
        <p:grpSp>
          <p:nvGrpSpPr>
            <p:cNvPr id="82" name="Group 81"/>
            <p:cNvGrpSpPr>
              <a:grpSpLocks noChangeAspect="1"/>
            </p:cNvGrpSpPr>
            <p:nvPr/>
          </p:nvGrpSpPr>
          <p:grpSpPr>
            <a:xfrm>
              <a:off x="281403" y="1738453"/>
              <a:ext cx="288472" cy="284989"/>
              <a:chOff x="2632787" y="1629410"/>
              <a:chExt cx="1817884" cy="1795938"/>
            </a:xfrm>
          </p:grpSpPr>
          <p:sp>
            <p:nvSpPr>
              <p:cNvPr id="88" name="Chord 87"/>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Chord 88"/>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3" name="Group 82"/>
            <p:cNvGrpSpPr>
              <a:grpSpLocks noChangeAspect="1"/>
            </p:cNvGrpSpPr>
            <p:nvPr/>
          </p:nvGrpSpPr>
          <p:grpSpPr>
            <a:xfrm>
              <a:off x="366283" y="1791423"/>
              <a:ext cx="127454" cy="182880"/>
              <a:chOff x="-1050925" y="628650"/>
              <a:chExt cx="609600" cy="874712"/>
            </a:xfrm>
          </p:grpSpPr>
          <p:sp>
            <p:nvSpPr>
              <p:cNvPr id="84" name="Freeform 24"/>
              <p:cNvSpPr>
                <a:spLocks/>
              </p:cNvSpPr>
              <p:nvPr/>
            </p:nvSpPr>
            <p:spPr bwMode="auto">
              <a:xfrm>
                <a:off x="-747713" y="628650"/>
                <a:ext cx="306388" cy="874712"/>
              </a:xfrm>
              <a:custGeom>
                <a:avLst/>
                <a:gdLst>
                  <a:gd name="T0" fmla="*/ 149 w 212"/>
                  <a:gd name="T1" fmla="*/ 220 h 609"/>
                  <a:gd name="T2" fmla="*/ 149 w 212"/>
                  <a:gd name="T3" fmla="*/ 149 h 609"/>
                  <a:gd name="T4" fmla="*/ 1 w 212"/>
                  <a:gd name="T5" fmla="*/ 0 h 609"/>
                  <a:gd name="T6" fmla="*/ 0 w 212"/>
                  <a:gd name="T7" fmla="*/ 0 h 609"/>
                  <a:gd name="T8" fmla="*/ 0 w 212"/>
                  <a:gd name="T9" fmla="*/ 47 h 609"/>
                  <a:gd name="T10" fmla="*/ 1 w 212"/>
                  <a:gd name="T11" fmla="*/ 47 h 609"/>
                  <a:gd name="T12" fmla="*/ 103 w 212"/>
                  <a:gd name="T13" fmla="*/ 149 h 609"/>
                  <a:gd name="T14" fmla="*/ 103 w 212"/>
                  <a:gd name="T15" fmla="*/ 220 h 609"/>
                  <a:gd name="T16" fmla="*/ 0 w 212"/>
                  <a:gd name="T17" fmla="*/ 220 h 609"/>
                  <a:gd name="T18" fmla="*/ 0 w 212"/>
                  <a:gd name="T19" fmla="*/ 609 h 609"/>
                  <a:gd name="T20" fmla="*/ 181 w 212"/>
                  <a:gd name="T21" fmla="*/ 609 h 609"/>
                  <a:gd name="T22" fmla="*/ 212 w 212"/>
                  <a:gd name="T23" fmla="*/ 576 h 609"/>
                  <a:gd name="T24" fmla="*/ 212 w 212"/>
                  <a:gd name="T25" fmla="*/ 220 h 609"/>
                  <a:gd name="T26" fmla="*/ 149 w 212"/>
                  <a:gd name="T27"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609">
                    <a:moveTo>
                      <a:pt x="149" y="220"/>
                    </a:moveTo>
                    <a:cubicBezTo>
                      <a:pt x="149" y="149"/>
                      <a:pt x="149" y="149"/>
                      <a:pt x="149" y="149"/>
                    </a:cubicBezTo>
                    <a:cubicBezTo>
                      <a:pt x="149" y="67"/>
                      <a:pt x="83" y="0"/>
                      <a:pt x="1" y="0"/>
                    </a:cubicBezTo>
                    <a:cubicBezTo>
                      <a:pt x="1" y="0"/>
                      <a:pt x="0" y="0"/>
                      <a:pt x="0" y="0"/>
                    </a:cubicBezTo>
                    <a:cubicBezTo>
                      <a:pt x="0" y="47"/>
                      <a:pt x="0" y="47"/>
                      <a:pt x="0" y="47"/>
                    </a:cubicBezTo>
                    <a:cubicBezTo>
                      <a:pt x="0" y="47"/>
                      <a:pt x="1" y="47"/>
                      <a:pt x="1" y="47"/>
                    </a:cubicBezTo>
                    <a:cubicBezTo>
                      <a:pt x="58" y="47"/>
                      <a:pt x="103" y="93"/>
                      <a:pt x="103" y="149"/>
                    </a:cubicBezTo>
                    <a:cubicBezTo>
                      <a:pt x="103" y="220"/>
                      <a:pt x="103" y="220"/>
                      <a:pt x="103" y="220"/>
                    </a:cubicBezTo>
                    <a:cubicBezTo>
                      <a:pt x="0" y="220"/>
                      <a:pt x="0" y="220"/>
                      <a:pt x="0" y="220"/>
                    </a:cubicBezTo>
                    <a:cubicBezTo>
                      <a:pt x="0" y="609"/>
                      <a:pt x="0" y="609"/>
                      <a:pt x="0" y="609"/>
                    </a:cubicBezTo>
                    <a:cubicBezTo>
                      <a:pt x="181" y="609"/>
                      <a:pt x="181" y="609"/>
                      <a:pt x="181" y="609"/>
                    </a:cubicBezTo>
                    <a:cubicBezTo>
                      <a:pt x="199" y="609"/>
                      <a:pt x="212" y="594"/>
                      <a:pt x="212" y="576"/>
                    </a:cubicBezTo>
                    <a:cubicBezTo>
                      <a:pt x="212" y="220"/>
                      <a:pt x="212" y="220"/>
                      <a:pt x="212" y="220"/>
                    </a:cubicBezTo>
                    <a:cubicBezTo>
                      <a:pt x="149" y="220"/>
                      <a:pt x="149" y="220"/>
                      <a:pt x="149" y="22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25"/>
              <p:cNvSpPr>
                <a:spLocks/>
              </p:cNvSpPr>
              <p:nvPr/>
            </p:nvSpPr>
            <p:spPr bwMode="auto">
              <a:xfrm>
                <a:off x="-1050925" y="628650"/>
                <a:ext cx="303213" cy="874712"/>
              </a:xfrm>
              <a:custGeom>
                <a:avLst/>
                <a:gdLst>
                  <a:gd name="T0" fmla="*/ 109 w 210"/>
                  <a:gd name="T1" fmla="*/ 220 h 609"/>
                  <a:gd name="T2" fmla="*/ 109 w 210"/>
                  <a:gd name="T3" fmla="*/ 149 h 609"/>
                  <a:gd name="T4" fmla="*/ 210 w 210"/>
                  <a:gd name="T5" fmla="*/ 47 h 609"/>
                  <a:gd name="T6" fmla="*/ 210 w 210"/>
                  <a:gd name="T7" fmla="*/ 0 h 609"/>
                  <a:gd name="T8" fmla="*/ 63 w 210"/>
                  <a:gd name="T9" fmla="*/ 149 h 609"/>
                  <a:gd name="T10" fmla="*/ 63 w 210"/>
                  <a:gd name="T11" fmla="*/ 220 h 609"/>
                  <a:gd name="T12" fmla="*/ 0 w 210"/>
                  <a:gd name="T13" fmla="*/ 220 h 609"/>
                  <a:gd name="T14" fmla="*/ 0 w 210"/>
                  <a:gd name="T15" fmla="*/ 576 h 609"/>
                  <a:gd name="T16" fmla="*/ 32 w 210"/>
                  <a:gd name="T17" fmla="*/ 609 h 609"/>
                  <a:gd name="T18" fmla="*/ 210 w 210"/>
                  <a:gd name="T19" fmla="*/ 609 h 609"/>
                  <a:gd name="T20" fmla="*/ 210 w 210"/>
                  <a:gd name="T21" fmla="*/ 220 h 609"/>
                  <a:gd name="T22" fmla="*/ 109 w 210"/>
                  <a:gd name="T23"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609">
                    <a:moveTo>
                      <a:pt x="109" y="220"/>
                    </a:moveTo>
                    <a:cubicBezTo>
                      <a:pt x="109" y="149"/>
                      <a:pt x="109" y="149"/>
                      <a:pt x="109" y="149"/>
                    </a:cubicBezTo>
                    <a:cubicBezTo>
                      <a:pt x="109" y="93"/>
                      <a:pt x="154" y="47"/>
                      <a:pt x="210" y="47"/>
                    </a:cubicBezTo>
                    <a:cubicBezTo>
                      <a:pt x="210" y="0"/>
                      <a:pt x="210" y="0"/>
                      <a:pt x="210" y="0"/>
                    </a:cubicBezTo>
                    <a:cubicBezTo>
                      <a:pt x="129" y="1"/>
                      <a:pt x="63" y="67"/>
                      <a:pt x="63" y="149"/>
                    </a:cubicBezTo>
                    <a:cubicBezTo>
                      <a:pt x="63" y="220"/>
                      <a:pt x="63" y="220"/>
                      <a:pt x="63" y="220"/>
                    </a:cubicBezTo>
                    <a:cubicBezTo>
                      <a:pt x="0" y="220"/>
                      <a:pt x="0" y="220"/>
                      <a:pt x="0" y="220"/>
                    </a:cubicBezTo>
                    <a:cubicBezTo>
                      <a:pt x="0" y="576"/>
                      <a:pt x="0" y="576"/>
                      <a:pt x="0" y="576"/>
                    </a:cubicBezTo>
                    <a:cubicBezTo>
                      <a:pt x="0" y="594"/>
                      <a:pt x="15" y="609"/>
                      <a:pt x="32" y="609"/>
                    </a:cubicBezTo>
                    <a:cubicBezTo>
                      <a:pt x="210" y="609"/>
                      <a:pt x="210" y="609"/>
                      <a:pt x="210" y="609"/>
                    </a:cubicBezTo>
                    <a:cubicBezTo>
                      <a:pt x="210" y="220"/>
                      <a:pt x="210" y="220"/>
                      <a:pt x="210" y="220"/>
                    </a:cubicBezTo>
                    <a:cubicBezTo>
                      <a:pt x="109" y="220"/>
                      <a:pt x="109" y="220"/>
                      <a:pt x="109" y="22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26"/>
              <p:cNvSpPr>
                <a:spLocks/>
              </p:cNvSpPr>
              <p:nvPr/>
            </p:nvSpPr>
            <p:spPr bwMode="auto">
              <a:xfrm>
                <a:off x="-747713" y="1074738"/>
                <a:ext cx="84138" cy="298450"/>
              </a:xfrm>
              <a:custGeom>
                <a:avLst/>
                <a:gdLst>
                  <a:gd name="T0" fmla="*/ 2 w 58"/>
                  <a:gd name="T1" fmla="*/ 0 h 207"/>
                  <a:gd name="T2" fmla="*/ 0 w 58"/>
                  <a:gd name="T3" fmla="*/ 0 h 207"/>
                  <a:gd name="T4" fmla="*/ 0 w 58"/>
                  <a:gd name="T5" fmla="*/ 207 h 207"/>
                  <a:gd name="T6" fmla="*/ 2 w 58"/>
                  <a:gd name="T7" fmla="*/ 207 h 207"/>
                  <a:gd name="T8" fmla="*/ 58 w 58"/>
                  <a:gd name="T9" fmla="*/ 207 h 207"/>
                  <a:gd name="T10" fmla="*/ 30 w 58"/>
                  <a:gd name="T11" fmla="*/ 111 h 207"/>
                  <a:gd name="T12" fmla="*/ 28 w 58"/>
                  <a:gd name="T13" fmla="*/ 105 h 207"/>
                  <a:gd name="T14" fmla="*/ 57 w 58"/>
                  <a:gd name="T15" fmla="*/ 56 h 207"/>
                  <a:gd name="T16" fmla="*/ 2 w 58"/>
                  <a:gd name="T1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07">
                    <a:moveTo>
                      <a:pt x="2" y="0"/>
                    </a:moveTo>
                    <a:cubicBezTo>
                      <a:pt x="1" y="0"/>
                      <a:pt x="1" y="0"/>
                      <a:pt x="0" y="0"/>
                    </a:cubicBezTo>
                    <a:cubicBezTo>
                      <a:pt x="0" y="207"/>
                      <a:pt x="0" y="207"/>
                      <a:pt x="0" y="207"/>
                    </a:cubicBezTo>
                    <a:cubicBezTo>
                      <a:pt x="2" y="207"/>
                      <a:pt x="2" y="207"/>
                      <a:pt x="2" y="207"/>
                    </a:cubicBezTo>
                    <a:cubicBezTo>
                      <a:pt x="58" y="207"/>
                      <a:pt x="58" y="207"/>
                      <a:pt x="58" y="207"/>
                    </a:cubicBezTo>
                    <a:cubicBezTo>
                      <a:pt x="30" y="111"/>
                      <a:pt x="30" y="111"/>
                      <a:pt x="30" y="111"/>
                    </a:cubicBezTo>
                    <a:cubicBezTo>
                      <a:pt x="28" y="105"/>
                      <a:pt x="28" y="105"/>
                      <a:pt x="28" y="105"/>
                    </a:cubicBezTo>
                    <a:cubicBezTo>
                      <a:pt x="46" y="95"/>
                      <a:pt x="57" y="77"/>
                      <a:pt x="57" y="56"/>
                    </a:cubicBezTo>
                    <a:cubicBezTo>
                      <a:pt x="57" y="25"/>
                      <a:pt x="32" y="0"/>
                      <a:pt x="2" y="0"/>
                    </a:cubicBezTo>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27"/>
              <p:cNvSpPr>
                <a:spLocks/>
              </p:cNvSpPr>
              <p:nvPr/>
            </p:nvSpPr>
            <p:spPr bwMode="auto">
              <a:xfrm>
                <a:off x="-827088" y="1074738"/>
                <a:ext cx="79375" cy="298450"/>
              </a:xfrm>
              <a:custGeom>
                <a:avLst/>
                <a:gdLst>
                  <a:gd name="T0" fmla="*/ 55 w 55"/>
                  <a:gd name="T1" fmla="*/ 0 h 207"/>
                  <a:gd name="T2" fmla="*/ 1 w 55"/>
                  <a:gd name="T3" fmla="*/ 56 h 207"/>
                  <a:gd name="T4" fmla="*/ 30 w 55"/>
                  <a:gd name="T5" fmla="*/ 105 h 207"/>
                  <a:gd name="T6" fmla="*/ 28 w 55"/>
                  <a:gd name="T7" fmla="*/ 111 h 207"/>
                  <a:gd name="T8" fmla="*/ 0 w 55"/>
                  <a:gd name="T9" fmla="*/ 207 h 207"/>
                  <a:gd name="T10" fmla="*/ 55 w 55"/>
                  <a:gd name="T11" fmla="*/ 207 h 207"/>
                  <a:gd name="T12" fmla="*/ 55 w 55"/>
                  <a:gd name="T13" fmla="*/ 0 h 207"/>
                </a:gdLst>
                <a:ahLst/>
                <a:cxnLst>
                  <a:cxn ang="0">
                    <a:pos x="T0" y="T1"/>
                  </a:cxn>
                  <a:cxn ang="0">
                    <a:pos x="T2" y="T3"/>
                  </a:cxn>
                  <a:cxn ang="0">
                    <a:pos x="T4" y="T5"/>
                  </a:cxn>
                  <a:cxn ang="0">
                    <a:pos x="T6" y="T7"/>
                  </a:cxn>
                  <a:cxn ang="0">
                    <a:pos x="T8" y="T9"/>
                  </a:cxn>
                  <a:cxn ang="0">
                    <a:pos x="T10" y="T11"/>
                  </a:cxn>
                  <a:cxn ang="0">
                    <a:pos x="T12" y="T13"/>
                  </a:cxn>
                </a:cxnLst>
                <a:rect l="0" t="0" r="r" b="b"/>
                <a:pathLst>
                  <a:path w="55" h="207">
                    <a:moveTo>
                      <a:pt x="55" y="0"/>
                    </a:moveTo>
                    <a:cubicBezTo>
                      <a:pt x="25" y="1"/>
                      <a:pt x="1" y="26"/>
                      <a:pt x="1" y="56"/>
                    </a:cubicBezTo>
                    <a:cubicBezTo>
                      <a:pt x="1" y="77"/>
                      <a:pt x="13" y="95"/>
                      <a:pt x="30" y="105"/>
                    </a:cubicBezTo>
                    <a:cubicBezTo>
                      <a:pt x="28" y="111"/>
                      <a:pt x="28" y="111"/>
                      <a:pt x="28" y="111"/>
                    </a:cubicBezTo>
                    <a:cubicBezTo>
                      <a:pt x="0" y="207"/>
                      <a:pt x="0" y="207"/>
                      <a:pt x="0" y="207"/>
                    </a:cubicBezTo>
                    <a:cubicBezTo>
                      <a:pt x="55" y="207"/>
                      <a:pt x="55" y="207"/>
                      <a:pt x="55" y="207"/>
                    </a:cubicBezTo>
                    <a:cubicBezTo>
                      <a:pt x="55" y="0"/>
                      <a:pt x="55" y="0"/>
                      <a:pt x="55" y="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53" name="Picture 5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041653374"/>
      </p:ext>
    </p:extLst>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92240" y="2064979"/>
            <a:ext cx="2922019" cy="4826512"/>
          </a:xfrm>
          <a:prstGeom prst="rect">
            <a:avLst/>
          </a:prstGeom>
        </p:spPr>
      </p:pic>
      <p:sp>
        <p:nvSpPr>
          <p:cNvPr id="4" name="Rectangle 3"/>
          <p:cNvSpPr/>
          <p:nvPr/>
        </p:nvSpPr>
        <p:spPr>
          <a:xfrm>
            <a:off x="1" y="942704"/>
            <a:ext cx="6857999" cy="826654"/>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CCNA Security</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437292"/>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437292"/>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4023045"/>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4089192"/>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4023045"/>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4027514"/>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503439"/>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441760"/>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05" name="Rectangle 304"/>
          <p:cNvSpPr/>
          <p:nvPr/>
        </p:nvSpPr>
        <p:spPr>
          <a:xfrm>
            <a:off x="0" y="7335949"/>
            <a:ext cx="6858000" cy="17906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7" name="Group 6"/>
          <p:cNvGrpSpPr/>
          <p:nvPr/>
        </p:nvGrpSpPr>
        <p:grpSpPr>
          <a:xfrm>
            <a:off x="3015213" y="7000553"/>
            <a:ext cx="677027" cy="668854"/>
            <a:chOff x="3015213" y="7000553"/>
            <a:chExt cx="677027" cy="668854"/>
          </a:xfrm>
        </p:grpSpPr>
        <p:sp>
          <p:nvSpPr>
            <p:cNvPr id="308" name="Chord 307"/>
            <p:cNvSpPr/>
            <p:nvPr/>
          </p:nvSpPr>
          <p:spPr>
            <a:xfrm>
              <a:off x="3024154" y="7001321"/>
              <a:ext cx="668086" cy="668086"/>
            </a:xfrm>
            <a:prstGeom prst="chord">
              <a:avLst>
                <a:gd name="adj1" fmla="val 5467745"/>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Chord 308"/>
            <p:cNvSpPr/>
            <p:nvPr/>
          </p:nvSpPr>
          <p:spPr>
            <a:xfrm rot="10800000">
              <a:off x="3015213" y="7000553"/>
              <a:ext cx="668086" cy="668086"/>
            </a:xfrm>
            <a:prstGeom prst="chord">
              <a:avLst>
                <a:gd name="adj1" fmla="val 5467745"/>
                <a:gd name="adj2" fmla="val 16200000"/>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0" name="Picture 309"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grpSp>
      <p:sp>
        <p:nvSpPr>
          <p:cNvPr id="77" name="TextBox 76"/>
          <p:cNvSpPr txBox="1"/>
          <p:nvPr/>
        </p:nvSpPr>
        <p:spPr>
          <a:xfrm>
            <a:off x="421154" y="1418193"/>
            <a:ext cx="902811" cy="230832"/>
          </a:xfrm>
          <a:prstGeom prst="rect">
            <a:avLst/>
          </a:prstGeom>
          <a:noFill/>
        </p:spPr>
        <p:txBody>
          <a:bodyPr wrap="none" rtlCol="0">
            <a:spAutoFit/>
          </a:bodyPr>
          <a:lstStyle/>
          <a:p>
            <a:r>
              <a:rPr lang="fr-FR" sz="900" dirty="0">
                <a:solidFill>
                  <a:schemeClr val="bg1"/>
                </a:solidFill>
              </a:rPr>
              <a:t>Career Ready</a:t>
            </a:r>
          </a:p>
        </p:txBody>
      </p:sp>
      <p:grpSp>
        <p:nvGrpSpPr>
          <p:cNvPr id="70" name="Group 69"/>
          <p:cNvGrpSpPr/>
          <p:nvPr/>
        </p:nvGrpSpPr>
        <p:grpSpPr>
          <a:xfrm>
            <a:off x="5141512" y="8500306"/>
            <a:ext cx="419712" cy="419712"/>
            <a:chOff x="2762594" y="1343553"/>
            <a:chExt cx="177346" cy="177346"/>
          </a:xfrm>
        </p:grpSpPr>
        <p:sp>
          <p:nvSpPr>
            <p:cNvPr id="71" name="Oval 70"/>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78" name="TextBox 77"/>
          <p:cNvSpPr txBox="1"/>
          <p:nvPr/>
        </p:nvSpPr>
        <p:spPr>
          <a:xfrm>
            <a:off x="5506723"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sp>
        <p:nvSpPr>
          <p:cNvPr id="65" name="TextBox 64"/>
          <p:cNvSpPr txBox="1"/>
          <p:nvPr/>
        </p:nvSpPr>
        <p:spPr>
          <a:xfrm>
            <a:off x="377614" y="2496560"/>
            <a:ext cx="2487168" cy="1474763"/>
          </a:xfrm>
          <a:prstGeom prst="rect">
            <a:avLst/>
          </a:prstGeom>
          <a:noFill/>
        </p:spPr>
        <p:txBody>
          <a:bodyPr wrap="square" lIns="0" tIns="0" rIns="0" bIns="0" rtlCol="0">
            <a:spAutoFit/>
          </a:bodyPr>
          <a:lstStyle/>
          <a:p>
            <a:pPr>
              <a:spcAft>
                <a:spcPts val="600"/>
              </a:spcAft>
            </a:pPr>
            <a:r>
              <a:rPr lang="fr-FR" sz="900" dirty="0"/>
              <a:t>Le cours CCNA Security constitue une introduction aux concepts de sécurité essentiels et aux compétences nécessaires au dépannage et à la surveillance de réseaux informatiques en vue d'assurer l'intégrité des périphériques et des données.</a:t>
            </a:r>
          </a:p>
          <a:p>
            <a:pPr>
              <a:spcAft>
                <a:spcPts val="700"/>
              </a:spcAft>
            </a:pPr>
            <a:r>
              <a:rPr lang="fr-FR" sz="900" dirty="0"/>
              <a:t>Il met l'accent sur l'application pratique des compétences nécessaires pour concevoir, implémenter et gérer les systèmes de sécurité des réseaux.</a:t>
            </a:r>
          </a:p>
        </p:txBody>
      </p:sp>
      <p:sp>
        <p:nvSpPr>
          <p:cNvPr id="73" name="TextBox 72"/>
          <p:cNvSpPr txBox="1"/>
          <p:nvPr/>
        </p:nvSpPr>
        <p:spPr>
          <a:xfrm>
            <a:off x="380967" y="4389879"/>
            <a:ext cx="2487168" cy="969496"/>
          </a:xfrm>
          <a:prstGeom prst="rect">
            <a:avLst/>
          </a:prstGeom>
          <a:noFill/>
        </p:spPr>
        <p:txBody>
          <a:bodyPr wrap="square" lIns="0" tIns="0" rIns="0" bIns="0" rtlCol="0">
            <a:spAutoFit/>
          </a:bodyPr>
          <a:lstStyle/>
          <a:p>
            <a:pPr>
              <a:spcAft>
                <a:spcPts val="700"/>
              </a:spcAft>
            </a:pPr>
            <a:r>
              <a:rPr lang="fr-FR" sz="900" dirty="0"/>
              <a:t>Personnes ayant suivi le cours CCNA R&amp;S intéressées par une expertise dans les domaines de la sécurité des bâtiments et la protection des données en vue de l'obtention de la certification professionnelle Cisco CCNA Security et d'emplois en tant que spécialistes de la sécurité des réseaux.</a:t>
            </a:r>
          </a:p>
        </p:txBody>
      </p:sp>
      <p:sp>
        <p:nvSpPr>
          <p:cNvPr id="74" name="TextBox 73"/>
          <p:cNvSpPr txBox="1"/>
          <p:nvPr/>
        </p:nvSpPr>
        <p:spPr>
          <a:xfrm>
            <a:off x="361418" y="5813084"/>
            <a:ext cx="2751568" cy="1463040"/>
          </a:xfrm>
          <a:prstGeom prst="rect">
            <a:avLst/>
          </a:prstGeom>
          <a:noFill/>
        </p:spPr>
        <p:txBody>
          <a:bodyPr wrap="square" lIns="0" tIns="0" rIns="0" bIns="0" numCol="2" spcCol="274320" rtlCol="0">
            <a:spAutoFit/>
          </a:bodyPr>
          <a:lstStyle/>
          <a:p>
            <a:pPr marL="109728" indent="-109728">
              <a:spcBef>
                <a:spcPts val="400"/>
              </a:spcBef>
              <a:buSzPct val="80000"/>
              <a:buFont typeface="Arial"/>
              <a:buChar char="•"/>
            </a:pPr>
            <a:r>
              <a:rPr lang="fr-FR" sz="900" dirty="0"/>
              <a:t>Examens et questionnaires portant sur les 11 chapitres</a:t>
            </a:r>
          </a:p>
          <a:p>
            <a:pPr marL="109728" indent="-109728">
              <a:spcBef>
                <a:spcPts val="400"/>
              </a:spcBef>
              <a:buSzPct val="80000"/>
              <a:buFont typeface="Arial"/>
              <a:buChar char="•"/>
            </a:pPr>
            <a:r>
              <a:rPr lang="fr-FR" sz="900" dirty="0"/>
              <a:t>13 activités Cisco Packet Tracer et 1 évaluation des compétences sur Packet Tracer</a:t>
            </a:r>
          </a:p>
          <a:p>
            <a:pPr marL="109728" indent="-109728">
              <a:spcBef>
                <a:spcPts val="400"/>
              </a:spcBef>
              <a:buSzPct val="80000"/>
              <a:buFont typeface="Arial"/>
              <a:buChar char="•"/>
            </a:pPr>
            <a:r>
              <a:rPr lang="fr-FR" sz="900" dirty="0"/>
              <a:t>16 ateliers pratiques</a:t>
            </a:r>
          </a:p>
          <a:p>
            <a:pPr marL="109728" indent="-109728">
              <a:spcBef>
                <a:spcPts val="400"/>
              </a:spcBef>
              <a:buSzPct val="80000"/>
              <a:buFont typeface="Arial"/>
              <a:buChar char="•"/>
            </a:pPr>
            <a:r>
              <a:rPr lang="fr-FR" sz="900" dirty="0"/>
              <a:t>Modes d'évaluation communs : test préliminaire, examen blanc de certification, examen final blanc, examen final et évaluation des compétences (SBA)</a:t>
            </a:r>
          </a:p>
        </p:txBody>
      </p:sp>
      <p:sp>
        <p:nvSpPr>
          <p:cNvPr id="75" name="TextBox 74"/>
          <p:cNvSpPr txBox="1"/>
          <p:nvPr/>
        </p:nvSpPr>
        <p:spPr>
          <a:xfrm>
            <a:off x="336289" y="7560634"/>
            <a:ext cx="2996846" cy="1284967"/>
          </a:xfrm>
          <a:prstGeom prst="rect">
            <a:avLst/>
          </a:prstGeom>
          <a:noFill/>
        </p:spPr>
        <p:txBody>
          <a:bodyPr wrap="square" rtlCol="0">
            <a:spAutoFit/>
          </a:bodyPr>
          <a:lstStyle/>
          <a:p>
            <a:pPr>
              <a:spcBef>
                <a:spcPts val="0"/>
              </a:spcBef>
              <a:spcAft>
                <a:spcPts val="300"/>
              </a:spcAft>
            </a:pPr>
            <a:r>
              <a:rPr lang="fr-FR" sz="1000" b="1" dirty="0">
                <a:solidFill>
                  <a:schemeClr val="bg1"/>
                </a:solidFill>
              </a:rPr>
              <a:t>Public cible </a:t>
            </a:r>
            <a:r>
              <a:rPr lang="fr-FR" sz="1000" dirty="0">
                <a:solidFill>
                  <a:schemeClr val="bg1"/>
                </a:solidFill>
              </a:rPr>
              <a:t>: étudiants ayant effectué deux ou quatre années d'université dans le domaine des réseaux ou de l'ingénierie</a:t>
            </a:r>
          </a:p>
          <a:p>
            <a:pPr>
              <a:spcBef>
                <a:spcPts val="0"/>
              </a:spcBef>
              <a:spcAft>
                <a:spcPts val="300"/>
              </a:spcAft>
            </a:pPr>
            <a:r>
              <a:rPr lang="fr-FR" sz="1000" b="1" dirty="0">
                <a:solidFill>
                  <a:schemeClr val="bg1"/>
                </a:solidFill>
              </a:rPr>
              <a:t>Connaissances préalables requises :</a:t>
            </a:r>
            <a:r>
              <a:rPr lang="fr-FR" sz="1000" dirty="0">
                <a:solidFill>
                  <a:schemeClr val="bg1"/>
                </a:solidFill>
              </a:rPr>
              <a:t> CCNA R&amp;S : ITN et RSE (CCENT)</a:t>
            </a:r>
          </a:p>
          <a:p>
            <a:pPr>
              <a:spcBef>
                <a:spcPts val="0"/>
              </a:spcBef>
              <a:spcAft>
                <a:spcPts val="300"/>
              </a:spcAft>
            </a:pPr>
            <a:r>
              <a:rPr lang="fr-FR" sz="1000" b="1" dirty="0">
                <a:solidFill>
                  <a:schemeClr val="bg1"/>
                </a:solidFill>
              </a:rPr>
              <a:t>Formation requise pour les instructeurs :</a:t>
            </a:r>
            <a:r>
              <a:rPr lang="fr-FR" sz="1000" dirty="0">
                <a:solidFill>
                  <a:schemeClr val="bg1"/>
                </a:solidFill>
              </a:rPr>
              <a:t> oui</a:t>
            </a:r>
          </a:p>
          <a:p>
            <a:pPr>
              <a:spcBef>
                <a:spcPts val="0"/>
              </a:spcBef>
              <a:spcAft>
                <a:spcPts val="300"/>
              </a:spcAft>
            </a:pPr>
            <a:r>
              <a:rPr lang="fr-FR" sz="1000" b="1" dirty="0">
                <a:solidFill>
                  <a:schemeClr val="bg1"/>
                </a:solidFill>
              </a:rPr>
              <a:t>Langue</a:t>
            </a:r>
            <a:r>
              <a:rPr lang="fr-FR" sz="1000" dirty="0">
                <a:solidFill>
                  <a:schemeClr val="bg1"/>
                </a:solidFill>
              </a:rPr>
              <a:t> : anglais</a:t>
            </a:r>
          </a:p>
        </p:txBody>
      </p:sp>
      <p:sp>
        <p:nvSpPr>
          <p:cNvPr id="76" name="TextBox 75"/>
          <p:cNvSpPr txBox="1"/>
          <p:nvPr/>
        </p:nvSpPr>
        <p:spPr>
          <a:xfrm>
            <a:off x="3654826" y="7569282"/>
            <a:ext cx="2996846" cy="938719"/>
          </a:xfrm>
          <a:prstGeom prst="rect">
            <a:avLst/>
          </a:prstGeom>
          <a:noFill/>
        </p:spPr>
        <p:txBody>
          <a:bodyPr wrap="square" rtlCol="0">
            <a:spAutoFit/>
          </a:bodyPr>
          <a:lstStyle/>
          <a:p>
            <a:pPr>
              <a:spcBef>
                <a:spcPts val="0"/>
              </a:spcBef>
              <a:spcAft>
                <a:spcPts val="300"/>
              </a:spcAft>
            </a:pPr>
            <a:r>
              <a:rPr lang="fr-FR" sz="1000" b="1" dirty="0">
                <a:solidFill>
                  <a:schemeClr val="bg1"/>
                </a:solidFill>
              </a:rPr>
              <a:t>Mode de formation</a:t>
            </a:r>
            <a:r>
              <a:rPr lang="fr-FR" sz="1000" dirty="0">
                <a:solidFill>
                  <a:schemeClr val="bg1"/>
                </a:solidFill>
              </a:rPr>
              <a:t> : dispensée par un instructeur</a:t>
            </a:r>
          </a:p>
          <a:p>
            <a:pPr>
              <a:spcBef>
                <a:spcPts val="0"/>
              </a:spcBef>
              <a:spcAft>
                <a:spcPts val="300"/>
              </a:spcAft>
            </a:pPr>
            <a:r>
              <a:rPr lang="fr-FR" sz="1000" b="1" dirty="0">
                <a:solidFill>
                  <a:schemeClr val="bg1"/>
                </a:solidFill>
              </a:rPr>
              <a:t>Durée totale estimée : </a:t>
            </a:r>
            <a:r>
              <a:rPr lang="fr-FR" sz="1000" dirty="0">
                <a:solidFill>
                  <a:schemeClr val="bg1"/>
                </a:solidFill>
              </a:rPr>
              <a:t>70 heures</a:t>
            </a:r>
          </a:p>
          <a:p>
            <a:pPr>
              <a:spcBef>
                <a:spcPts val="0"/>
              </a:spcBef>
              <a:spcAft>
                <a:spcPts val="300"/>
              </a:spcAft>
            </a:pPr>
            <a:r>
              <a:rPr lang="fr-FR" sz="1000" b="1" dirty="0">
                <a:solidFill>
                  <a:schemeClr val="bg1"/>
                </a:solidFill>
              </a:rPr>
              <a:t>Cours complémentaire recommandé </a:t>
            </a:r>
            <a:r>
              <a:rPr lang="fr-FR" sz="1000" dirty="0">
                <a:solidFill>
                  <a:schemeClr val="bg1"/>
                </a:solidFill>
              </a:rPr>
              <a:t>: CCNP R&amp;S ROUTE</a:t>
            </a:r>
          </a:p>
        </p:txBody>
      </p:sp>
      <p:sp>
        <p:nvSpPr>
          <p:cNvPr id="80" name="TextBox 79"/>
          <p:cNvSpPr txBox="1"/>
          <p:nvPr/>
        </p:nvSpPr>
        <p:spPr>
          <a:xfrm>
            <a:off x="5818360" y="1538365"/>
            <a:ext cx="607859" cy="230832"/>
          </a:xfrm>
          <a:prstGeom prst="rect">
            <a:avLst/>
          </a:prstGeom>
          <a:noFill/>
        </p:spPr>
        <p:txBody>
          <a:bodyPr wrap="none" rtlCol="0">
            <a:spAutoFit/>
          </a:bodyPr>
          <a:lstStyle/>
          <a:p>
            <a:r>
              <a:rPr lang="fr-FR" sz="900" dirty="0">
                <a:solidFill>
                  <a:schemeClr val="bg1"/>
                </a:solidFill>
              </a:rPr>
              <a:t>Sécurité</a:t>
            </a:r>
          </a:p>
        </p:txBody>
      </p:sp>
      <p:grpSp>
        <p:nvGrpSpPr>
          <p:cNvPr id="81" name="Group 80"/>
          <p:cNvGrpSpPr>
            <a:grpSpLocks noChangeAspect="1"/>
          </p:cNvGrpSpPr>
          <p:nvPr/>
        </p:nvGrpSpPr>
        <p:grpSpPr>
          <a:xfrm>
            <a:off x="5835449" y="1033155"/>
            <a:ext cx="557784" cy="551050"/>
            <a:chOff x="281403" y="1738453"/>
            <a:chExt cx="288472" cy="284989"/>
          </a:xfrm>
        </p:grpSpPr>
        <p:grpSp>
          <p:nvGrpSpPr>
            <p:cNvPr id="82" name="Group 81"/>
            <p:cNvGrpSpPr>
              <a:grpSpLocks noChangeAspect="1"/>
            </p:cNvGrpSpPr>
            <p:nvPr/>
          </p:nvGrpSpPr>
          <p:grpSpPr>
            <a:xfrm>
              <a:off x="281403" y="1738453"/>
              <a:ext cx="288472" cy="284989"/>
              <a:chOff x="2632787" y="1629410"/>
              <a:chExt cx="1817884" cy="1795938"/>
            </a:xfrm>
          </p:grpSpPr>
          <p:sp>
            <p:nvSpPr>
              <p:cNvPr id="88" name="Chord 87"/>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Chord 88"/>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3" name="Group 82"/>
            <p:cNvGrpSpPr>
              <a:grpSpLocks noChangeAspect="1"/>
            </p:cNvGrpSpPr>
            <p:nvPr/>
          </p:nvGrpSpPr>
          <p:grpSpPr>
            <a:xfrm>
              <a:off x="366283" y="1791423"/>
              <a:ext cx="127454" cy="182880"/>
              <a:chOff x="-1050925" y="628650"/>
              <a:chExt cx="609600" cy="874712"/>
            </a:xfrm>
          </p:grpSpPr>
          <p:sp>
            <p:nvSpPr>
              <p:cNvPr id="84" name="Freeform 24"/>
              <p:cNvSpPr>
                <a:spLocks/>
              </p:cNvSpPr>
              <p:nvPr/>
            </p:nvSpPr>
            <p:spPr bwMode="auto">
              <a:xfrm>
                <a:off x="-747713" y="628650"/>
                <a:ext cx="306388" cy="874712"/>
              </a:xfrm>
              <a:custGeom>
                <a:avLst/>
                <a:gdLst>
                  <a:gd name="T0" fmla="*/ 149 w 212"/>
                  <a:gd name="T1" fmla="*/ 220 h 609"/>
                  <a:gd name="T2" fmla="*/ 149 w 212"/>
                  <a:gd name="T3" fmla="*/ 149 h 609"/>
                  <a:gd name="T4" fmla="*/ 1 w 212"/>
                  <a:gd name="T5" fmla="*/ 0 h 609"/>
                  <a:gd name="T6" fmla="*/ 0 w 212"/>
                  <a:gd name="T7" fmla="*/ 0 h 609"/>
                  <a:gd name="T8" fmla="*/ 0 w 212"/>
                  <a:gd name="T9" fmla="*/ 47 h 609"/>
                  <a:gd name="T10" fmla="*/ 1 w 212"/>
                  <a:gd name="T11" fmla="*/ 47 h 609"/>
                  <a:gd name="T12" fmla="*/ 103 w 212"/>
                  <a:gd name="T13" fmla="*/ 149 h 609"/>
                  <a:gd name="T14" fmla="*/ 103 w 212"/>
                  <a:gd name="T15" fmla="*/ 220 h 609"/>
                  <a:gd name="T16" fmla="*/ 0 w 212"/>
                  <a:gd name="T17" fmla="*/ 220 h 609"/>
                  <a:gd name="T18" fmla="*/ 0 w 212"/>
                  <a:gd name="T19" fmla="*/ 609 h 609"/>
                  <a:gd name="T20" fmla="*/ 181 w 212"/>
                  <a:gd name="T21" fmla="*/ 609 h 609"/>
                  <a:gd name="T22" fmla="*/ 212 w 212"/>
                  <a:gd name="T23" fmla="*/ 576 h 609"/>
                  <a:gd name="T24" fmla="*/ 212 w 212"/>
                  <a:gd name="T25" fmla="*/ 220 h 609"/>
                  <a:gd name="T26" fmla="*/ 149 w 212"/>
                  <a:gd name="T27"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2" h="609">
                    <a:moveTo>
                      <a:pt x="149" y="220"/>
                    </a:moveTo>
                    <a:cubicBezTo>
                      <a:pt x="149" y="149"/>
                      <a:pt x="149" y="149"/>
                      <a:pt x="149" y="149"/>
                    </a:cubicBezTo>
                    <a:cubicBezTo>
                      <a:pt x="149" y="67"/>
                      <a:pt x="83" y="0"/>
                      <a:pt x="1" y="0"/>
                    </a:cubicBezTo>
                    <a:cubicBezTo>
                      <a:pt x="1" y="0"/>
                      <a:pt x="0" y="0"/>
                      <a:pt x="0" y="0"/>
                    </a:cubicBezTo>
                    <a:cubicBezTo>
                      <a:pt x="0" y="47"/>
                      <a:pt x="0" y="47"/>
                      <a:pt x="0" y="47"/>
                    </a:cubicBezTo>
                    <a:cubicBezTo>
                      <a:pt x="0" y="47"/>
                      <a:pt x="1" y="47"/>
                      <a:pt x="1" y="47"/>
                    </a:cubicBezTo>
                    <a:cubicBezTo>
                      <a:pt x="58" y="47"/>
                      <a:pt x="103" y="93"/>
                      <a:pt x="103" y="149"/>
                    </a:cubicBezTo>
                    <a:cubicBezTo>
                      <a:pt x="103" y="220"/>
                      <a:pt x="103" y="220"/>
                      <a:pt x="103" y="220"/>
                    </a:cubicBezTo>
                    <a:cubicBezTo>
                      <a:pt x="0" y="220"/>
                      <a:pt x="0" y="220"/>
                      <a:pt x="0" y="220"/>
                    </a:cubicBezTo>
                    <a:cubicBezTo>
                      <a:pt x="0" y="609"/>
                      <a:pt x="0" y="609"/>
                      <a:pt x="0" y="609"/>
                    </a:cubicBezTo>
                    <a:cubicBezTo>
                      <a:pt x="181" y="609"/>
                      <a:pt x="181" y="609"/>
                      <a:pt x="181" y="609"/>
                    </a:cubicBezTo>
                    <a:cubicBezTo>
                      <a:pt x="199" y="609"/>
                      <a:pt x="212" y="594"/>
                      <a:pt x="212" y="576"/>
                    </a:cubicBezTo>
                    <a:cubicBezTo>
                      <a:pt x="212" y="220"/>
                      <a:pt x="212" y="220"/>
                      <a:pt x="212" y="220"/>
                    </a:cubicBezTo>
                    <a:cubicBezTo>
                      <a:pt x="149" y="220"/>
                      <a:pt x="149" y="220"/>
                      <a:pt x="149" y="22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25"/>
              <p:cNvSpPr>
                <a:spLocks/>
              </p:cNvSpPr>
              <p:nvPr/>
            </p:nvSpPr>
            <p:spPr bwMode="auto">
              <a:xfrm>
                <a:off x="-1050925" y="628650"/>
                <a:ext cx="303213" cy="874712"/>
              </a:xfrm>
              <a:custGeom>
                <a:avLst/>
                <a:gdLst>
                  <a:gd name="T0" fmla="*/ 109 w 210"/>
                  <a:gd name="T1" fmla="*/ 220 h 609"/>
                  <a:gd name="T2" fmla="*/ 109 w 210"/>
                  <a:gd name="T3" fmla="*/ 149 h 609"/>
                  <a:gd name="T4" fmla="*/ 210 w 210"/>
                  <a:gd name="T5" fmla="*/ 47 h 609"/>
                  <a:gd name="T6" fmla="*/ 210 w 210"/>
                  <a:gd name="T7" fmla="*/ 0 h 609"/>
                  <a:gd name="T8" fmla="*/ 63 w 210"/>
                  <a:gd name="T9" fmla="*/ 149 h 609"/>
                  <a:gd name="T10" fmla="*/ 63 w 210"/>
                  <a:gd name="T11" fmla="*/ 220 h 609"/>
                  <a:gd name="T12" fmla="*/ 0 w 210"/>
                  <a:gd name="T13" fmla="*/ 220 h 609"/>
                  <a:gd name="T14" fmla="*/ 0 w 210"/>
                  <a:gd name="T15" fmla="*/ 576 h 609"/>
                  <a:gd name="T16" fmla="*/ 32 w 210"/>
                  <a:gd name="T17" fmla="*/ 609 h 609"/>
                  <a:gd name="T18" fmla="*/ 210 w 210"/>
                  <a:gd name="T19" fmla="*/ 609 h 609"/>
                  <a:gd name="T20" fmla="*/ 210 w 210"/>
                  <a:gd name="T21" fmla="*/ 220 h 609"/>
                  <a:gd name="T22" fmla="*/ 109 w 210"/>
                  <a:gd name="T23" fmla="*/ 220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0" h="609">
                    <a:moveTo>
                      <a:pt x="109" y="220"/>
                    </a:moveTo>
                    <a:cubicBezTo>
                      <a:pt x="109" y="149"/>
                      <a:pt x="109" y="149"/>
                      <a:pt x="109" y="149"/>
                    </a:cubicBezTo>
                    <a:cubicBezTo>
                      <a:pt x="109" y="93"/>
                      <a:pt x="154" y="47"/>
                      <a:pt x="210" y="47"/>
                    </a:cubicBezTo>
                    <a:cubicBezTo>
                      <a:pt x="210" y="0"/>
                      <a:pt x="210" y="0"/>
                      <a:pt x="210" y="0"/>
                    </a:cubicBezTo>
                    <a:cubicBezTo>
                      <a:pt x="129" y="1"/>
                      <a:pt x="63" y="67"/>
                      <a:pt x="63" y="149"/>
                    </a:cubicBezTo>
                    <a:cubicBezTo>
                      <a:pt x="63" y="220"/>
                      <a:pt x="63" y="220"/>
                      <a:pt x="63" y="220"/>
                    </a:cubicBezTo>
                    <a:cubicBezTo>
                      <a:pt x="0" y="220"/>
                      <a:pt x="0" y="220"/>
                      <a:pt x="0" y="220"/>
                    </a:cubicBezTo>
                    <a:cubicBezTo>
                      <a:pt x="0" y="576"/>
                      <a:pt x="0" y="576"/>
                      <a:pt x="0" y="576"/>
                    </a:cubicBezTo>
                    <a:cubicBezTo>
                      <a:pt x="0" y="594"/>
                      <a:pt x="15" y="609"/>
                      <a:pt x="32" y="609"/>
                    </a:cubicBezTo>
                    <a:cubicBezTo>
                      <a:pt x="210" y="609"/>
                      <a:pt x="210" y="609"/>
                      <a:pt x="210" y="609"/>
                    </a:cubicBezTo>
                    <a:cubicBezTo>
                      <a:pt x="210" y="220"/>
                      <a:pt x="210" y="220"/>
                      <a:pt x="210" y="220"/>
                    </a:cubicBezTo>
                    <a:cubicBezTo>
                      <a:pt x="109" y="220"/>
                      <a:pt x="109" y="220"/>
                      <a:pt x="109" y="22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26"/>
              <p:cNvSpPr>
                <a:spLocks/>
              </p:cNvSpPr>
              <p:nvPr/>
            </p:nvSpPr>
            <p:spPr bwMode="auto">
              <a:xfrm>
                <a:off x="-747713" y="1074738"/>
                <a:ext cx="84138" cy="298450"/>
              </a:xfrm>
              <a:custGeom>
                <a:avLst/>
                <a:gdLst>
                  <a:gd name="T0" fmla="*/ 2 w 58"/>
                  <a:gd name="T1" fmla="*/ 0 h 207"/>
                  <a:gd name="T2" fmla="*/ 0 w 58"/>
                  <a:gd name="T3" fmla="*/ 0 h 207"/>
                  <a:gd name="T4" fmla="*/ 0 w 58"/>
                  <a:gd name="T5" fmla="*/ 207 h 207"/>
                  <a:gd name="T6" fmla="*/ 2 w 58"/>
                  <a:gd name="T7" fmla="*/ 207 h 207"/>
                  <a:gd name="T8" fmla="*/ 58 w 58"/>
                  <a:gd name="T9" fmla="*/ 207 h 207"/>
                  <a:gd name="T10" fmla="*/ 30 w 58"/>
                  <a:gd name="T11" fmla="*/ 111 h 207"/>
                  <a:gd name="T12" fmla="*/ 28 w 58"/>
                  <a:gd name="T13" fmla="*/ 105 h 207"/>
                  <a:gd name="T14" fmla="*/ 57 w 58"/>
                  <a:gd name="T15" fmla="*/ 56 h 207"/>
                  <a:gd name="T16" fmla="*/ 2 w 58"/>
                  <a:gd name="T17" fmla="*/ 0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207">
                    <a:moveTo>
                      <a:pt x="2" y="0"/>
                    </a:moveTo>
                    <a:cubicBezTo>
                      <a:pt x="1" y="0"/>
                      <a:pt x="1" y="0"/>
                      <a:pt x="0" y="0"/>
                    </a:cubicBezTo>
                    <a:cubicBezTo>
                      <a:pt x="0" y="207"/>
                      <a:pt x="0" y="207"/>
                      <a:pt x="0" y="207"/>
                    </a:cubicBezTo>
                    <a:cubicBezTo>
                      <a:pt x="2" y="207"/>
                      <a:pt x="2" y="207"/>
                      <a:pt x="2" y="207"/>
                    </a:cubicBezTo>
                    <a:cubicBezTo>
                      <a:pt x="58" y="207"/>
                      <a:pt x="58" y="207"/>
                      <a:pt x="58" y="207"/>
                    </a:cubicBezTo>
                    <a:cubicBezTo>
                      <a:pt x="30" y="111"/>
                      <a:pt x="30" y="111"/>
                      <a:pt x="30" y="111"/>
                    </a:cubicBezTo>
                    <a:cubicBezTo>
                      <a:pt x="28" y="105"/>
                      <a:pt x="28" y="105"/>
                      <a:pt x="28" y="105"/>
                    </a:cubicBezTo>
                    <a:cubicBezTo>
                      <a:pt x="46" y="95"/>
                      <a:pt x="57" y="77"/>
                      <a:pt x="57" y="56"/>
                    </a:cubicBezTo>
                    <a:cubicBezTo>
                      <a:pt x="57" y="25"/>
                      <a:pt x="32" y="0"/>
                      <a:pt x="2" y="0"/>
                    </a:cubicBezTo>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27"/>
              <p:cNvSpPr>
                <a:spLocks/>
              </p:cNvSpPr>
              <p:nvPr/>
            </p:nvSpPr>
            <p:spPr bwMode="auto">
              <a:xfrm>
                <a:off x="-827088" y="1074738"/>
                <a:ext cx="79375" cy="298450"/>
              </a:xfrm>
              <a:custGeom>
                <a:avLst/>
                <a:gdLst>
                  <a:gd name="T0" fmla="*/ 55 w 55"/>
                  <a:gd name="T1" fmla="*/ 0 h 207"/>
                  <a:gd name="T2" fmla="*/ 1 w 55"/>
                  <a:gd name="T3" fmla="*/ 56 h 207"/>
                  <a:gd name="T4" fmla="*/ 30 w 55"/>
                  <a:gd name="T5" fmla="*/ 105 h 207"/>
                  <a:gd name="T6" fmla="*/ 28 w 55"/>
                  <a:gd name="T7" fmla="*/ 111 h 207"/>
                  <a:gd name="T8" fmla="*/ 0 w 55"/>
                  <a:gd name="T9" fmla="*/ 207 h 207"/>
                  <a:gd name="T10" fmla="*/ 55 w 55"/>
                  <a:gd name="T11" fmla="*/ 207 h 207"/>
                  <a:gd name="T12" fmla="*/ 55 w 55"/>
                  <a:gd name="T13" fmla="*/ 0 h 207"/>
                </a:gdLst>
                <a:ahLst/>
                <a:cxnLst>
                  <a:cxn ang="0">
                    <a:pos x="T0" y="T1"/>
                  </a:cxn>
                  <a:cxn ang="0">
                    <a:pos x="T2" y="T3"/>
                  </a:cxn>
                  <a:cxn ang="0">
                    <a:pos x="T4" y="T5"/>
                  </a:cxn>
                  <a:cxn ang="0">
                    <a:pos x="T6" y="T7"/>
                  </a:cxn>
                  <a:cxn ang="0">
                    <a:pos x="T8" y="T9"/>
                  </a:cxn>
                  <a:cxn ang="0">
                    <a:pos x="T10" y="T11"/>
                  </a:cxn>
                  <a:cxn ang="0">
                    <a:pos x="T12" y="T13"/>
                  </a:cxn>
                </a:cxnLst>
                <a:rect l="0" t="0" r="r" b="b"/>
                <a:pathLst>
                  <a:path w="55" h="207">
                    <a:moveTo>
                      <a:pt x="55" y="0"/>
                    </a:moveTo>
                    <a:cubicBezTo>
                      <a:pt x="25" y="1"/>
                      <a:pt x="1" y="26"/>
                      <a:pt x="1" y="56"/>
                    </a:cubicBezTo>
                    <a:cubicBezTo>
                      <a:pt x="1" y="77"/>
                      <a:pt x="13" y="95"/>
                      <a:pt x="30" y="105"/>
                    </a:cubicBezTo>
                    <a:cubicBezTo>
                      <a:pt x="28" y="111"/>
                      <a:pt x="28" y="111"/>
                      <a:pt x="28" y="111"/>
                    </a:cubicBezTo>
                    <a:cubicBezTo>
                      <a:pt x="0" y="207"/>
                      <a:pt x="0" y="207"/>
                      <a:pt x="0" y="207"/>
                    </a:cubicBezTo>
                    <a:cubicBezTo>
                      <a:pt x="55" y="207"/>
                      <a:pt x="55" y="207"/>
                      <a:pt x="55" y="207"/>
                    </a:cubicBezTo>
                    <a:cubicBezTo>
                      <a:pt x="55" y="0"/>
                      <a:pt x="55" y="0"/>
                      <a:pt x="55" y="0"/>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90" name="Picture 89"/>
          <p:cNvPicPr>
            <a:picLocks noChangeAspect="1"/>
          </p:cNvPicPr>
          <p:nvPr/>
        </p:nvPicPr>
        <p:blipFill rotWithShape="1">
          <a:blip r:embed="rId5" cstate="print">
            <a:extLst>
              <a:ext uri="{28A0092B-C50C-407E-A947-70E740481C1C}">
                <a14:useLocalDpi xmlns:a14="http://schemas.microsoft.com/office/drawing/2010/main"/>
              </a:ext>
            </a:extLst>
          </a:blip>
          <a:srcRect t="-197"/>
          <a:stretch/>
        </p:blipFill>
        <p:spPr>
          <a:xfrm>
            <a:off x="3708434" y="2034878"/>
            <a:ext cx="2905825" cy="4974288"/>
          </a:xfrm>
          <a:prstGeom prst="rect">
            <a:avLst/>
          </a:prstGeom>
        </p:spPr>
      </p:pic>
      <p:pic>
        <p:nvPicPr>
          <p:cNvPr id="53" name="Picture 5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2040355855"/>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cstate="print">
            <a:extLst>
              <a:ext uri="{28A0092B-C50C-407E-A947-70E740481C1C}">
                <a14:useLocalDpi xmlns:a14="http://schemas.microsoft.com/office/drawing/2010/main"/>
              </a:ext>
            </a:extLst>
          </a:blip>
          <a:stretch>
            <a:fillRect/>
          </a:stretch>
        </p:blipFill>
        <p:spPr>
          <a:xfrm>
            <a:off x="1" y="-8164"/>
            <a:ext cx="6858000" cy="526442"/>
          </a:xfrm>
          <a:prstGeom prst="rect">
            <a:avLst/>
          </a:prstGeom>
        </p:spPr>
      </p:pic>
      <p:sp>
        <p:nvSpPr>
          <p:cNvPr id="3" name="Rectangle 2"/>
          <p:cNvSpPr/>
          <p:nvPr/>
        </p:nvSpPr>
        <p:spPr>
          <a:xfrm>
            <a:off x="0" y="1579244"/>
            <a:ext cx="6858000" cy="2403932"/>
          </a:xfrm>
          <a:prstGeom prst="rect">
            <a:avLst/>
          </a:prstGeom>
          <a:solidFill>
            <a:srgbClr val="0050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Rectangle 4"/>
          <p:cNvSpPr/>
          <p:nvPr/>
        </p:nvSpPr>
        <p:spPr>
          <a:xfrm>
            <a:off x="342900" y="1677708"/>
            <a:ext cx="6172200" cy="2242665"/>
          </a:xfrm>
          <a:prstGeom prst="rect">
            <a:avLst/>
          </a:prstGeom>
        </p:spPr>
        <p:txBody>
          <a:bodyPr wrap="square">
            <a:spAutoFit/>
          </a:bodyPr>
          <a:lstStyle/>
          <a:p>
            <a:pPr>
              <a:lnSpc>
                <a:spcPct val="115000"/>
              </a:lnSpc>
              <a:spcBef>
                <a:spcPts val="500"/>
              </a:spcBef>
            </a:pPr>
            <a:r>
              <a:rPr lang="fr-FR" sz="1150" dirty="0">
                <a:solidFill>
                  <a:srgbClr val="FFFFFF"/>
                </a:solidFill>
                <a:effectLst/>
              </a:rPr>
              <a:t>Cisco Networking Academy est un programme d'acquisition de compétences IT et de développement professionnel destiné à des établissements d'enseignement et à des particuliers dans le monde entier.</a:t>
            </a:r>
            <a:endParaRPr lang="fr-FR" sz="1150" dirty="0">
              <a:effectLst/>
              <a:latin typeface="Calibri" charset="0"/>
              <a:ea typeface="Calibri" charset="0"/>
              <a:cs typeface="Calibri" charset="0"/>
            </a:endParaRPr>
          </a:p>
          <a:p>
            <a:pPr marR="63500">
              <a:lnSpc>
                <a:spcPct val="115000"/>
              </a:lnSpc>
              <a:spcBef>
                <a:spcPts val="500"/>
              </a:spcBef>
            </a:pPr>
            <a:r>
              <a:rPr lang="fr-FR" sz="1150" dirty="0">
                <a:solidFill>
                  <a:srgbClr val="FFFFFF"/>
                </a:solidFill>
                <a:effectLst/>
              </a:rPr>
              <a:t>Depuis 1997, plus de 7,8 millions de personnes ont rejoint la Cisco Networking Academy et sont devenues un réel facteur de changement dans</a:t>
            </a:r>
            <a:r>
              <a:rPr lang="fr-FR" sz="1150" dirty="0"/>
              <a:t> </a:t>
            </a:r>
            <a:r>
              <a:rPr lang="fr-FR" sz="1150" dirty="0">
                <a:solidFill>
                  <a:srgbClr val="FFFFFF"/>
                </a:solidFill>
                <a:effectLst/>
              </a:rPr>
              <a:t>l'économie mondiale.</a:t>
            </a:r>
            <a:endParaRPr lang="fr-FR" sz="1150" dirty="0">
              <a:effectLst/>
              <a:latin typeface="Calibri" charset="0"/>
              <a:ea typeface="Calibri" charset="0"/>
              <a:cs typeface="Calibri" charset="0"/>
            </a:endParaRPr>
          </a:p>
          <a:p>
            <a:pPr marR="64135">
              <a:lnSpc>
                <a:spcPct val="115000"/>
              </a:lnSpc>
              <a:spcBef>
                <a:spcPts val="500"/>
              </a:spcBef>
            </a:pPr>
            <a:r>
              <a:rPr lang="fr-FR" sz="1150" dirty="0">
                <a:solidFill>
                  <a:srgbClr val="FFFFFF"/>
                </a:solidFill>
                <a:effectLst/>
              </a:rPr>
              <a:t>La Cisco Networking Academy est l'un des piliers de la politique de responsabilité sociale de Cisco. Elle propose des cours magistraux, des supports de formation en ligne, des outils interactifs et des ateliers pratiques à des élèves de tous les milieux socio-économiques, afin qu'ils acquièrent les connaissances et les compétences nécessaires pour réussir dans un marché axé sur la technologie.</a:t>
            </a:r>
            <a:endParaRPr lang="fr-FR" sz="1150" dirty="0">
              <a:effectLst/>
              <a:latin typeface="Calibri" charset="0"/>
              <a:ea typeface="Calibri" charset="0"/>
              <a:cs typeface="Calibri" charset="0"/>
            </a:endParaRPr>
          </a:p>
        </p:txBody>
      </p:sp>
      <p:sp>
        <p:nvSpPr>
          <p:cNvPr id="6" name="Rectangle 5"/>
          <p:cNvSpPr/>
          <p:nvPr/>
        </p:nvSpPr>
        <p:spPr>
          <a:xfrm>
            <a:off x="121920" y="864095"/>
            <a:ext cx="6736080" cy="461665"/>
          </a:xfrm>
          <a:prstGeom prst="rect">
            <a:avLst/>
          </a:prstGeom>
        </p:spPr>
        <p:txBody>
          <a:bodyPr wrap="square">
            <a:spAutoFit/>
          </a:bodyPr>
          <a:lstStyle/>
          <a:p>
            <a:r>
              <a:rPr lang="fr-FR" sz="2400" dirty="0">
                <a:solidFill>
                  <a:srgbClr val="005073"/>
                </a:solidFill>
                <a:effectLst/>
              </a:rPr>
              <a:t>Cisco Networking Academy</a:t>
            </a:r>
            <a:endParaRPr lang="fr-FR" sz="2400" dirty="0"/>
          </a:p>
        </p:txBody>
      </p:sp>
      <p:sp>
        <p:nvSpPr>
          <p:cNvPr id="7" name="Chord 6"/>
          <p:cNvSpPr/>
          <p:nvPr/>
        </p:nvSpPr>
        <p:spPr>
          <a:xfrm>
            <a:off x="1139078" y="4945354"/>
            <a:ext cx="1010923" cy="1010923"/>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hord 7"/>
          <p:cNvSpPr/>
          <p:nvPr/>
        </p:nvSpPr>
        <p:spPr>
          <a:xfrm rot="10800000">
            <a:off x="1117290" y="4943483"/>
            <a:ext cx="1010923" cy="1010923"/>
          </a:xfrm>
          <a:prstGeom prst="chord">
            <a:avLst>
              <a:gd name="adj1" fmla="val 5467745"/>
              <a:gd name="adj2" fmla="val 16200000"/>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hord 8"/>
          <p:cNvSpPr/>
          <p:nvPr/>
        </p:nvSpPr>
        <p:spPr>
          <a:xfrm>
            <a:off x="3021051" y="4950663"/>
            <a:ext cx="1010923" cy="1010923"/>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Chord 9"/>
          <p:cNvSpPr/>
          <p:nvPr/>
        </p:nvSpPr>
        <p:spPr>
          <a:xfrm rot="10800000">
            <a:off x="2999262" y="4948792"/>
            <a:ext cx="1010923" cy="1010923"/>
          </a:xfrm>
          <a:prstGeom prst="chord">
            <a:avLst>
              <a:gd name="adj1" fmla="val 5467745"/>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Chord 10"/>
          <p:cNvSpPr/>
          <p:nvPr/>
        </p:nvSpPr>
        <p:spPr>
          <a:xfrm>
            <a:off x="4888246" y="4955972"/>
            <a:ext cx="1010923" cy="1010923"/>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Chord 11"/>
          <p:cNvSpPr/>
          <p:nvPr/>
        </p:nvSpPr>
        <p:spPr>
          <a:xfrm rot="10800000">
            <a:off x="4866457" y="4954102"/>
            <a:ext cx="1010923" cy="1010923"/>
          </a:xfrm>
          <a:prstGeom prst="chord">
            <a:avLst>
              <a:gd name="adj1" fmla="val 5467745"/>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615397" y="5993250"/>
            <a:ext cx="1992415" cy="738664"/>
          </a:xfrm>
          <a:prstGeom prst="rect">
            <a:avLst/>
          </a:prstGeom>
        </p:spPr>
        <p:txBody>
          <a:bodyPr wrap="square">
            <a:spAutoFit/>
          </a:bodyPr>
          <a:lstStyle/>
          <a:p>
            <a:pPr algn="ctr"/>
            <a:r>
              <a:rPr lang="fr-FR" sz="1400" dirty="0">
                <a:solidFill>
                  <a:srgbClr val="004C69"/>
                </a:solidFill>
              </a:rPr>
              <a:t>Innovez comme des experts technologiques</a:t>
            </a:r>
          </a:p>
        </p:txBody>
      </p:sp>
      <p:sp>
        <p:nvSpPr>
          <p:cNvPr id="14" name="Rectangle 13"/>
          <p:cNvSpPr/>
          <p:nvPr/>
        </p:nvSpPr>
        <p:spPr>
          <a:xfrm>
            <a:off x="2606713" y="5993251"/>
            <a:ext cx="1811286" cy="738664"/>
          </a:xfrm>
          <a:prstGeom prst="rect">
            <a:avLst/>
          </a:prstGeom>
        </p:spPr>
        <p:txBody>
          <a:bodyPr wrap="square">
            <a:spAutoFit/>
          </a:bodyPr>
          <a:lstStyle/>
          <a:p>
            <a:pPr algn="ctr"/>
            <a:r>
              <a:rPr lang="fr-FR" sz="1400" dirty="0">
                <a:solidFill>
                  <a:srgbClr val="004C69"/>
                </a:solidFill>
              </a:rPr>
              <a:t>Réfléchissez comme des entrepreneurs</a:t>
            </a:r>
          </a:p>
        </p:txBody>
      </p:sp>
      <p:pic>
        <p:nvPicPr>
          <p:cNvPr id="15" name="Picture 14"/>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221135" y="5169030"/>
            <a:ext cx="574188" cy="574189"/>
          </a:xfrm>
          <a:prstGeom prst="rect">
            <a:avLst/>
          </a:prstGeom>
        </p:spPr>
      </p:pic>
      <p:sp>
        <p:nvSpPr>
          <p:cNvPr id="16" name="Rectangle 15"/>
          <p:cNvSpPr/>
          <p:nvPr/>
        </p:nvSpPr>
        <p:spPr>
          <a:xfrm>
            <a:off x="4390733" y="6005950"/>
            <a:ext cx="1992415" cy="954107"/>
          </a:xfrm>
          <a:prstGeom prst="rect">
            <a:avLst/>
          </a:prstGeom>
        </p:spPr>
        <p:txBody>
          <a:bodyPr wrap="square">
            <a:spAutoFit/>
          </a:bodyPr>
          <a:lstStyle/>
          <a:p>
            <a:pPr algn="ctr"/>
            <a:r>
              <a:rPr lang="fr-FR" sz="1400" dirty="0">
                <a:solidFill>
                  <a:srgbClr val="004C69"/>
                </a:solidFill>
              </a:rPr>
              <a:t>Devenez des acteurs </a:t>
            </a:r>
            <a:r>
              <a:rPr lang="fr-FR" sz="1400" dirty="0"/>
              <a:t/>
            </a:r>
            <a:br>
              <a:rPr lang="fr-FR" sz="1400" dirty="0"/>
            </a:br>
            <a:r>
              <a:rPr lang="fr-FR" sz="1400" dirty="0">
                <a:solidFill>
                  <a:srgbClr val="004C69"/>
                </a:solidFill>
              </a:rPr>
              <a:t>du changement de la société</a:t>
            </a:r>
          </a:p>
        </p:txBody>
      </p:sp>
      <p:pic>
        <p:nvPicPr>
          <p:cNvPr id="17" name="Picture 16"/>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426884" y="5133232"/>
            <a:ext cx="422474" cy="645782"/>
          </a:xfrm>
          <a:prstGeom prst="rect">
            <a:avLst/>
          </a:prstGeom>
        </p:spPr>
      </p:pic>
      <p:pic>
        <p:nvPicPr>
          <p:cNvPr id="18" name="Picture 17" descr="icons-23.pn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5126896" y="5187339"/>
            <a:ext cx="626590" cy="514464"/>
          </a:xfrm>
          <a:prstGeom prst="rect">
            <a:avLst/>
          </a:prstGeom>
        </p:spPr>
      </p:pic>
      <p:sp>
        <p:nvSpPr>
          <p:cNvPr id="20" name="Rectangle 19"/>
          <p:cNvSpPr/>
          <p:nvPr/>
        </p:nvSpPr>
        <p:spPr>
          <a:xfrm>
            <a:off x="934" y="6712042"/>
            <a:ext cx="6858000" cy="64008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fr-FR" dirty="0">
                <a:solidFill>
                  <a:schemeClr val="bg1"/>
                </a:solidFill>
              </a:rPr>
              <a:t>Une expérience éducative orientée métier</a:t>
            </a:r>
          </a:p>
        </p:txBody>
      </p:sp>
      <p:sp>
        <p:nvSpPr>
          <p:cNvPr id="25" name="Isosceles Triangle 33"/>
          <p:cNvSpPr/>
          <p:nvPr/>
        </p:nvSpPr>
        <p:spPr>
          <a:xfrm>
            <a:off x="3367515" y="7239234"/>
            <a:ext cx="199488" cy="112886"/>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2" name="Rectangle 21"/>
          <p:cNvSpPr/>
          <p:nvPr/>
        </p:nvSpPr>
        <p:spPr>
          <a:xfrm>
            <a:off x="0" y="7450562"/>
            <a:ext cx="6848856" cy="638813"/>
          </a:xfrm>
          <a:prstGeom prst="rect">
            <a:avLst/>
          </a:prstGeom>
          <a:solidFill>
            <a:srgbClr val="70C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fr-FR" dirty="0">
                <a:solidFill>
                  <a:schemeClr val="bg1"/>
                </a:solidFill>
              </a:rPr>
              <a:t>Un écosystème sur lequel vous pouvez compter</a:t>
            </a:r>
          </a:p>
        </p:txBody>
      </p:sp>
      <p:sp>
        <p:nvSpPr>
          <p:cNvPr id="30" name="Isosceles Triangle 33"/>
          <p:cNvSpPr/>
          <p:nvPr/>
        </p:nvSpPr>
        <p:spPr>
          <a:xfrm>
            <a:off x="3367484" y="7977979"/>
            <a:ext cx="199486" cy="112663"/>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nvGrpSpPr>
          <p:cNvPr id="32" name="Group 31"/>
          <p:cNvGrpSpPr/>
          <p:nvPr/>
        </p:nvGrpSpPr>
        <p:grpSpPr>
          <a:xfrm>
            <a:off x="1" y="8189082"/>
            <a:ext cx="6847987" cy="640080"/>
            <a:chOff x="1" y="7275729"/>
            <a:chExt cx="6847987" cy="392787"/>
          </a:xfrm>
        </p:grpSpPr>
        <p:sp>
          <p:nvSpPr>
            <p:cNvPr id="24" name="Rectangle 23"/>
            <p:cNvSpPr/>
            <p:nvPr/>
          </p:nvSpPr>
          <p:spPr>
            <a:xfrm>
              <a:off x="1" y="7275729"/>
              <a:ext cx="6847987" cy="392787"/>
            </a:xfrm>
            <a:prstGeom prst="rect">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fr-FR" dirty="0">
                  <a:solidFill>
                    <a:schemeClr val="bg1"/>
                  </a:solidFill>
                </a:rPr>
                <a:t>Une plate-forme mondiale</a:t>
              </a:r>
            </a:p>
          </p:txBody>
        </p:sp>
        <p:sp>
          <p:nvSpPr>
            <p:cNvPr id="31" name="Isosceles Triangle 33"/>
            <p:cNvSpPr/>
            <p:nvPr/>
          </p:nvSpPr>
          <p:spPr>
            <a:xfrm>
              <a:off x="3367057" y="7596725"/>
              <a:ext cx="199461" cy="69273"/>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grpSp>
      <p:sp>
        <p:nvSpPr>
          <p:cNvPr id="35" name="TextBox 34"/>
          <p:cNvSpPr txBox="1"/>
          <p:nvPr/>
        </p:nvSpPr>
        <p:spPr>
          <a:xfrm>
            <a:off x="342900" y="6829199"/>
            <a:ext cx="312906" cy="369332"/>
          </a:xfrm>
          <a:prstGeom prst="rect">
            <a:avLst/>
          </a:prstGeom>
          <a:noFill/>
        </p:spPr>
        <p:txBody>
          <a:bodyPr wrap="none" rtlCol="0">
            <a:spAutoFit/>
          </a:bodyPr>
          <a:lstStyle/>
          <a:p>
            <a:r>
              <a:rPr lang="fr-FR" dirty="0">
                <a:solidFill>
                  <a:schemeClr val="bg1"/>
                </a:solidFill>
              </a:rPr>
              <a:t>1</a:t>
            </a:r>
          </a:p>
        </p:txBody>
      </p:sp>
      <p:sp>
        <p:nvSpPr>
          <p:cNvPr id="36" name="Oval 35"/>
          <p:cNvSpPr/>
          <p:nvPr/>
        </p:nvSpPr>
        <p:spPr>
          <a:xfrm>
            <a:off x="342900" y="6862365"/>
            <a:ext cx="312906" cy="312906"/>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p:cNvSpPr txBox="1"/>
          <p:nvPr/>
        </p:nvSpPr>
        <p:spPr>
          <a:xfrm>
            <a:off x="342900" y="7582334"/>
            <a:ext cx="312906" cy="369332"/>
          </a:xfrm>
          <a:prstGeom prst="rect">
            <a:avLst/>
          </a:prstGeom>
          <a:noFill/>
        </p:spPr>
        <p:txBody>
          <a:bodyPr wrap="none" rtlCol="0">
            <a:spAutoFit/>
          </a:bodyPr>
          <a:lstStyle/>
          <a:p>
            <a:r>
              <a:rPr lang="fr-FR" dirty="0">
                <a:solidFill>
                  <a:schemeClr val="bg1"/>
                </a:solidFill>
              </a:rPr>
              <a:t>2</a:t>
            </a:r>
          </a:p>
        </p:txBody>
      </p:sp>
      <p:sp>
        <p:nvSpPr>
          <p:cNvPr id="38" name="Oval 37"/>
          <p:cNvSpPr/>
          <p:nvPr/>
        </p:nvSpPr>
        <p:spPr>
          <a:xfrm>
            <a:off x="342900" y="7615500"/>
            <a:ext cx="312906" cy="312906"/>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TextBox 38"/>
          <p:cNvSpPr txBox="1"/>
          <p:nvPr/>
        </p:nvSpPr>
        <p:spPr>
          <a:xfrm>
            <a:off x="342900" y="8335469"/>
            <a:ext cx="312906" cy="369332"/>
          </a:xfrm>
          <a:prstGeom prst="rect">
            <a:avLst/>
          </a:prstGeom>
          <a:noFill/>
        </p:spPr>
        <p:txBody>
          <a:bodyPr wrap="none" rtlCol="0">
            <a:spAutoFit/>
          </a:bodyPr>
          <a:lstStyle/>
          <a:p>
            <a:r>
              <a:rPr lang="fr-FR" dirty="0">
                <a:solidFill>
                  <a:schemeClr val="bg1"/>
                </a:solidFill>
              </a:rPr>
              <a:t>3</a:t>
            </a:r>
          </a:p>
        </p:txBody>
      </p:sp>
      <p:sp>
        <p:nvSpPr>
          <p:cNvPr id="40" name="Oval 39"/>
          <p:cNvSpPr/>
          <p:nvPr/>
        </p:nvSpPr>
        <p:spPr>
          <a:xfrm>
            <a:off x="342900" y="8368635"/>
            <a:ext cx="312906" cy="312906"/>
          </a:xfrm>
          <a:prstGeom prst="ellipse">
            <a:avLst/>
          </a:prstGeom>
          <a:no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a:off x="0" y="4212516"/>
            <a:ext cx="6858000" cy="526884"/>
          </a:xfrm>
          <a:prstGeom prst="rect">
            <a:avLst/>
          </a:prstGeom>
          <a:solidFill>
            <a:schemeClr val="tx1">
              <a:lumMod val="50000"/>
              <a:alpha val="8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fr-FR" sz="1600" dirty="0">
                <a:solidFill>
                  <a:schemeClr val="bg1"/>
                </a:solidFill>
              </a:rPr>
              <a:t>Créer une nouvelle génération de « solutionneurs de problèmes » </a:t>
            </a:r>
            <a:br>
              <a:rPr lang="fr-FR" sz="1600" dirty="0">
                <a:solidFill>
                  <a:schemeClr val="bg1"/>
                </a:solidFill>
              </a:rPr>
            </a:br>
            <a:r>
              <a:rPr lang="fr-FR" sz="1600" dirty="0">
                <a:solidFill>
                  <a:schemeClr val="bg1"/>
                </a:solidFill>
              </a:rPr>
              <a:t>à l'échelle mondiale</a:t>
            </a:r>
          </a:p>
        </p:txBody>
      </p:sp>
      <p:sp>
        <p:nvSpPr>
          <p:cNvPr id="43" name="Isosceles Triangle 33"/>
          <p:cNvSpPr/>
          <p:nvPr/>
        </p:nvSpPr>
        <p:spPr>
          <a:xfrm flipV="1">
            <a:off x="3329256" y="4212859"/>
            <a:ext cx="199488" cy="112886"/>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Tree>
    <p:extLst>
      <p:ext uri="{BB962C8B-B14F-4D97-AF65-F5344CB8AC3E}">
        <p14:creationId xmlns:p14="http://schemas.microsoft.com/office/powerpoint/2010/main" val="754662480"/>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818" y="2804923"/>
            <a:ext cx="6863498" cy="2701601"/>
            <a:chOff x="9940" y="2804923"/>
            <a:chExt cx="6863498" cy="2701601"/>
          </a:xfrm>
        </p:grpSpPr>
        <p:pic>
          <p:nvPicPr>
            <p:cNvPr id="32" name="Picture 31"/>
            <p:cNvPicPr/>
            <p:nvPr/>
          </p:nvPicPr>
          <p:blipFill rotWithShape="1">
            <a:blip r:embed="rId3" cstate="print">
              <a:extLst>
                <a:ext uri="{28A0092B-C50C-407E-A947-70E740481C1C}">
                  <a14:useLocalDpi xmlns:a14="http://schemas.microsoft.com/office/drawing/2010/main"/>
                </a:ext>
              </a:extLst>
            </a:blip>
            <a:srcRect/>
            <a:stretch/>
          </p:blipFill>
          <p:spPr>
            <a:xfrm>
              <a:off x="9940" y="2804923"/>
              <a:ext cx="6863498" cy="2701601"/>
            </a:xfrm>
            <a:prstGeom prst="rect">
              <a:avLst/>
            </a:prstGeom>
          </p:spPr>
        </p:pic>
        <p:pic>
          <p:nvPicPr>
            <p:cNvPr id="33" name="Picture 32"/>
            <p:cNvPicPr/>
            <p:nvPr/>
          </p:nvPicPr>
          <p:blipFill rotWithShape="1">
            <a:blip r:embed="rId4" cstate="print">
              <a:extLst>
                <a:ext uri="{28A0092B-C50C-407E-A947-70E740481C1C}">
                  <a14:useLocalDpi xmlns:a14="http://schemas.microsoft.com/office/drawing/2010/main"/>
                </a:ext>
              </a:extLst>
            </a:blip>
            <a:srcRect/>
            <a:stretch/>
          </p:blipFill>
          <p:spPr>
            <a:xfrm>
              <a:off x="5036794" y="3218204"/>
              <a:ext cx="1827398" cy="2262490"/>
            </a:xfrm>
            <a:prstGeom prst="rect">
              <a:avLst/>
            </a:prstGeom>
          </p:spPr>
        </p:pic>
      </p:grpSp>
      <p:sp>
        <p:nvSpPr>
          <p:cNvPr id="18" name="TextBox 17"/>
          <p:cNvSpPr txBox="1"/>
          <p:nvPr/>
        </p:nvSpPr>
        <p:spPr>
          <a:xfrm>
            <a:off x="1578094" y="3532425"/>
            <a:ext cx="3911881" cy="646331"/>
          </a:xfrm>
          <a:prstGeom prst="rect">
            <a:avLst/>
          </a:prstGeom>
          <a:noFill/>
        </p:spPr>
        <p:txBody>
          <a:bodyPr wrap="square" rtlCol="0">
            <a:noAutofit/>
          </a:bodyPr>
          <a:lstStyle/>
          <a:p>
            <a:pPr algn="ctr"/>
            <a:r>
              <a:rPr lang="fr-FR" sz="3600" dirty="0">
                <a:solidFill>
                  <a:schemeClr val="bg1"/>
                </a:solidFill>
              </a:rPr>
              <a:t>Cours sur l'Internet des objets</a:t>
            </a:r>
          </a:p>
        </p:txBody>
      </p:sp>
      <p:grpSp>
        <p:nvGrpSpPr>
          <p:cNvPr id="35" name="Group 34"/>
          <p:cNvGrpSpPr>
            <a:grpSpLocks noChangeAspect="1"/>
          </p:cNvGrpSpPr>
          <p:nvPr/>
        </p:nvGrpSpPr>
        <p:grpSpPr>
          <a:xfrm>
            <a:off x="2825853" y="2201619"/>
            <a:ext cx="1316736" cy="1191557"/>
            <a:chOff x="307155" y="6770535"/>
            <a:chExt cx="202093" cy="199653"/>
          </a:xfrm>
        </p:grpSpPr>
        <p:grpSp>
          <p:nvGrpSpPr>
            <p:cNvPr id="36" name="Group 35"/>
            <p:cNvGrpSpPr>
              <a:grpSpLocks noChangeAspect="1"/>
            </p:cNvGrpSpPr>
            <p:nvPr/>
          </p:nvGrpSpPr>
          <p:grpSpPr>
            <a:xfrm>
              <a:off x="307155" y="6770535"/>
              <a:ext cx="202093" cy="199653"/>
              <a:chOff x="2632787" y="1629410"/>
              <a:chExt cx="1817884" cy="1795938"/>
            </a:xfrm>
          </p:grpSpPr>
          <p:sp>
            <p:nvSpPr>
              <p:cNvPr id="48" name="Chord 47"/>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49" name="Chord 48"/>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37" name="Group 36"/>
            <p:cNvGrpSpPr>
              <a:grpSpLocks noChangeAspect="1"/>
            </p:cNvGrpSpPr>
            <p:nvPr/>
          </p:nvGrpSpPr>
          <p:grpSpPr>
            <a:xfrm>
              <a:off x="350096" y="6815447"/>
              <a:ext cx="116346" cy="128119"/>
              <a:chOff x="6067426" y="5260975"/>
              <a:chExt cx="533399" cy="587376"/>
            </a:xfrm>
          </p:grpSpPr>
          <p:sp>
            <p:nvSpPr>
              <p:cNvPr id="38" name="Freeform 27"/>
              <p:cNvSpPr>
                <a:spLocks/>
              </p:cNvSpPr>
              <p:nvPr/>
            </p:nvSpPr>
            <p:spPr bwMode="auto">
              <a:xfrm>
                <a:off x="6142038" y="5478463"/>
                <a:ext cx="458787" cy="369888"/>
              </a:xfrm>
              <a:custGeom>
                <a:avLst/>
                <a:gdLst>
                  <a:gd name="T0" fmla="*/ 0 w 1659"/>
                  <a:gd name="T1" fmla="*/ 799 h 1337"/>
                  <a:gd name="T2" fmla="*/ 1469 w 1659"/>
                  <a:gd name="T3" fmla="*/ 392 h 1337"/>
                  <a:gd name="T4" fmla="*/ 1659 w 1659"/>
                  <a:gd name="T5" fmla="*/ 494 h 1337"/>
                  <a:gd name="T6" fmla="*/ 1469 w 1659"/>
                  <a:gd name="T7" fmla="*/ 0 h 1337"/>
                  <a:gd name="T8" fmla="*/ 955 w 1659"/>
                  <a:gd name="T9" fmla="*/ 145 h 1337"/>
                  <a:gd name="T10" fmla="*/ 1175 w 1659"/>
                  <a:gd name="T11" fmla="*/ 247 h 1337"/>
                  <a:gd name="T12" fmla="*/ 0 w 1659"/>
                  <a:gd name="T13" fmla="*/ 799 h 1337"/>
                </a:gdLst>
                <a:ahLst/>
                <a:cxnLst>
                  <a:cxn ang="0">
                    <a:pos x="T0" y="T1"/>
                  </a:cxn>
                  <a:cxn ang="0">
                    <a:pos x="T2" y="T3"/>
                  </a:cxn>
                  <a:cxn ang="0">
                    <a:pos x="T4" y="T5"/>
                  </a:cxn>
                  <a:cxn ang="0">
                    <a:pos x="T6" y="T7"/>
                  </a:cxn>
                  <a:cxn ang="0">
                    <a:pos x="T8" y="T9"/>
                  </a:cxn>
                  <a:cxn ang="0">
                    <a:pos x="T10" y="T11"/>
                  </a:cxn>
                  <a:cxn ang="0">
                    <a:pos x="T12" y="T13"/>
                  </a:cxn>
                </a:cxnLst>
                <a:rect l="0" t="0" r="r" b="b"/>
                <a:pathLst>
                  <a:path w="1659" h="1337">
                    <a:moveTo>
                      <a:pt x="0" y="799"/>
                    </a:moveTo>
                    <a:cubicBezTo>
                      <a:pt x="734" y="1337"/>
                      <a:pt x="1366" y="785"/>
                      <a:pt x="1469" y="392"/>
                    </a:cubicBezTo>
                    <a:cubicBezTo>
                      <a:pt x="1527" y="421"/>
                      <a:pt x="1659" y="494"/>
                      <a:pt x="1659" y="494"/>
                    </a:cubicBezTo>
                    <a:cubicBezTo>
                      <a:pt x="1469" y="0"/>
                      <a:pt x="1469" y="0"/>
                      <a:pt x="1469" y="0"/>
                    </a:cubicBezTo>
                    <a:cubicBezTo>
                      <a:pt x="955" y="145"/>
                      <a:pt x="955" y="145"/>
                      <a:pt x="955" y="145"/>
                    </a:cubicBezTo>
                    <a:cubicBezTo>
                      <a:pt x="1175" y="247"/>
                      <a:pt x="1175" y="247"/>
                      <a:pt x="1175" y="247"/>
                    </a:cubicBezTo>
                    <a:cubicBezTo>
                      <a:pt x="1175" y="247"/>
                      <a:pt x="999" y="1075"/>
                      <a:pt x="0" y="799"/>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100"/>
              </a:p>
            </p:txBody>
          </p:sp>
          <p:grpSp>
            <p:nvGrpSpPr>
              <p:cNvPr id="39" name="Group 38"/>
              <p:cNvGrpSpPr/>
              <p:nvPr/>
            </p:nvGrpSpPr>
            <p:grpSpPr>
              <a:xfrm>
                <a:off x="6067426" y="5260975"/>
                <a:ext cx="493712" cy="430213"/>
                <a:chOff x="6067426" y="5260975"/>
                <a:chExt cx="493712" cy="430213"/>
              </a:xfrm>
            </p:grpSpPr>
            <p:sp>
              <p:nvSpPr>
                <p:cNvPr id="40" name="Freeform 26"/>
                <p:cNvSpPr>
                  <a:spLocks noEditPoints="1"/>
                </p:cNvSpPr>
                <p:nvPr/>
              </p:nvSpPr>
              <p:spPr bwMode="auto">
                <a:xfrm>
                  <a:off x="6067426" y="5260975"/>
                  <a:ext cx="493712" cy="430213"/>
                </a:xfrm>
                <a:custGeom>
                  <a:avLst/>
                  <a:gdLst>
                    <a:gd name="T0" fmla="*/ 1361 w 1786"/>
                    <a:gd name="T1" fmla="*/ 437 h 1557"/>
                    <a:gd name="T2" fmla="*/ 1376 w 1786"/>
                    <a:gd name="T3" fmla="*/ 800 h 1557"/>
                    <a:gd name="T4" fmla="*/ 1713 w 1786"/>
                    <a:gd name="T5" fmla="*/ 495 h 1557"/>
                    <a:gd name="T6" fmla="*/ 747 w 1786"/>
                    <a:gd name="T7" fmla="*/ 509 h 1557"/>
                    <a:gd name="T8" fmla="*/ 1186 w 1786"/>
                    <a:gd name="T9" fmla="*/ 335 h 1557"/>
                    <a:gd name="T10" fmla="*/ 717 w 1786"/>
                    <a:gd name="T11" fmla="*/ 466 h 1557"/>
                    <a:gd name="T12" fmla="*/ 1332 w 1786"/>
                    <a:gd name="T13" fmla="*/ 800 h 1557"/>
                    <a:gd name="T14" fmla="*/ 1244 w 1786"/>
                    <a:gd name="T15" fmla="*/ 539 h 1557"/>
                    <a:gd name="T16" fmla="*/ 761 w 1786"/>
                    <a:gd name="T17" fmla="*/ 553 h 1557"/>
                    <a:gd name="T18" fmla="*/ 659 w 1786"/>
                    <a:gd name="T19" fmla="*/ 684 h 1557"/>
                    <a:gd name="T20" fmla="*/ 630 w 1786"/>
                    <a:gd name="T21" fmla="*/ 1106 h 1557"/>
                    <a:gd name="T22" fmla="*/ 732 w 1786"/>
                    <a:gd name="T23" fmla="*/ 1222 h 1557"/>
                    <a:gd name="T24" fmla="*/ 1215 w 1786"/>
                    <a:gd name="T25" fmla="*/ 1295 h 1557"/>
                    <a:gd name="T26" fmla="*/ 981 w 1786"/>
                    <a:gd name="T27" fmla="*/ 902 h 1557"/>
                    <a:gd name="T28" fmla="*/ 1332 w 1786"/>
                    <a:gd name="T29" fmla="*/ 800 h 1557"/>
                    <a:gd name="T30" fmla="*/ 761 w 1786"/>
                    <a:gd name="T31" fmla="*/ 1542 h 1557"/>
                    <a:gd name="T32" fmla="*/ 717 w 1786"/>
                    <a:gd name="T33" fmla="*/ 1266 h 1557"/>
                    <a:gd name="T34" fmla="*/ 586 w 1786"/>
                    <a:gd name="T35" fmla="*/ 640 h 1557"/>
                    <a:gd name="T36" fmla="*/ 293 w 1786"/>
                    <a:gd name="T37" fmla="*/ 931 h 1557"/>
                    <a:gd name="T38" fmla="*/ 542 w 1786"/>
                    <a:gd name="T39" fmla="*/ 1150 h 1557"/>
                    <a:gd name="T40" fmla="*/ 615 w 1786"/>
                    <a:gd name="T41" fmla="*/ 670 h 1557"/>
                    <a:gd name="T42" fmla="*/ 88 w 1786"/>
                    <a:gd name="T43" fmla="*/ 931 h 1557"/>
                    <a:gd name="T44" fmla="*/ 15 w 1786"/>
                    <a:gd name="T45" fmla="*/ 786 h 1557"/>
                    <a:gd name="T46" fmla="*/ 102 w 1786"/>
                    <a:gd name="T47" fmla="*/ 1004 h 1557"/>
                    <a:gd name="T48" fmla="*/ 1244 w 1786"/>
                    <a:gd name="T49" fmla="*/ 306 h 1557"/>
                    <a:gd name="T50" fmla="*/ 1684 w 1786"/>
                    <a:gd name="T51" fmla="*/ 437 h 1557"/>
                    <a:gd name="T52" fmla="*/ 1025 w 1786"/>
                    <a:gd name="T53" fmla="*/ 15 h 1557"/>
                    <a:gd name="T54" fmla="*/ 1244 w 1786"/>
                    <a:gd name="T55" fmla="*/ 306 h 1557"/>
                    <a:gd name="T56" fmla="*/ 512 w 1786"/>
                    <a:gd name="T57" fmla="*/ 1208 h 1557"/>
                    <a:gd name="T58" fmla="*/ 249 w 1786"/>
                    <a:gd name="T59" fmla="*/ 1019 h 1557"/>
                    <a:gd name="T60" fmla="*/ 132 w 1786"/>
                    <a:gd name="T61" fmla="*/ 1033 h 1557"/>
                    <a:gd name="T62" fmla="*/ 190 w 1786"/>
                    <a:gd name="T63" fmla="*/ 1441 h 1557"/>
                    <a:gd name="T64" fmla="*/ 717 w 1786"/>
                    <a:gd name="T65" fmla="*/ 1557 h 1557"/>
                    <a:gd name="T66" fmla="*/ 630 w 1786"/>
                    <a:gd name="T67" fmla="*/ 1310 h 1557"/>
                    <a:gd name="T68" fmla="*/ 249 w 1786"/>
                    <a:gd name="T69" fmla="*/ 844 h 1557"/>
                    <a:gd name="T70" fmla="*/ 556 w 1786"/>
                    <a:gd name="T71" fmla="*/ 568 h 1557"/>
                    <a:gd name="T72" fmla="*/ 673 w 1786"/>
                    <a:gd name="T73" fmla="*/ 466 h 1557"/>
                    <a:gd name="T74" fmla="*/ 922 w 1786"/>
                    <a:gd name="T75" fmla="*/ 0 h 1557"/>
                    <a:gd name="T76" fmla="*/ 29 w 1786"/>
                    <a:gd name="T77" fmla="*/ 728 h 1557"/>
                    <a:gd name="T78" fmla="*/ 190 w 1786"/>
                    <a:gd name="T79" fmla="*/ 830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86" h="1557">
                      <a:moveTo>
                        <a:pt x="1713" y="495"/>
                      </a:moveTo>
                      <a:cubicBezTo>
                        <a:pt x="1596" y="466"/>
                        <a:pt x="1479" y="451"/>
                        <a:pt x="1361" y="437"/>
                      </a:cubicBezTo>
                      <a:cubicBezTo>
                        <a:pt x="1347" y="480"/>
                        <a:pt x="1332" y="495"/>
                        <a:pt x="1303" y="509"/>
                      </a:cubicBezTo>
                      <a:cubicBezTo>
                        <a:pt x="1332" y="611"/>
                        <a:pt x="1361" y="699"/>
                        <a:pt x="1376" y="800"/>
                      </a:cubicBezTo>
                      <a:cubicBezTo>
                        <a:pt x="1786" y="684"/>
                        <a:pt x="1786" y="684"/>
                        <a:pt x="1786" y="684"/>
                      </a:cubicBezTo>
                      <a:cubicBezTo>
                        <a:pt x="1771" y="611"/>
                        <a:pt x="1742" y="553"/>
                        <a:pt x="1713" y="495"/>
                      </a:cubicBezTo>
                      <a:moveTo>
                        <a:pt x="717" y="480"/>
                      </a:moveTo>
                      <a:cubicBezTo>
                        <a:pt x="732" y="480"/>
                        <a:pt x="747" y="495"/>
                        <a:pt x="747" y="509"/>
                      </a:cubicBezTo>
                      <a:cubicBezTo>
                        <a:pt x="878" y="466"/>
                        <a:pt x="996" y="422"/>
                        <a:pt x="1127" y="408"/>
                      </a:cubicBezTo>
                      <a:cubicBezTo>
                        <a:pt x="1142" y="379"/>
                        <a:pt x="1157" y="349"/>
                        <a:pt x="1186" y="335"/>
                      </a:cubicBezTo>
                      <a:cubicBezTo>
                        <a:pt x="1127" y="219"/>
                        <a:pt x="1054" y="117"/>
                        <a:pt x="966" y="15"/>
                      </a:cubicBezTo>
                      <a:cubicBezTo>
                        <a:pt x="864" y="146"/>
                        <a:pt x="776" y="306"/>
                        <a:pt x="717" y="466"/>
                      </a:cubicBezTo>
                      <a:cubicBezTo>
                        <a:pt x="717" y="466"/>
                        <a:pt x="717" y="466"/>
                        <a:pt x="717" y="480"/>
                      </a:cubicBezTo>
                      <a:moveTo>
                        <a:pt x="1332" y="800"/>
                      </a:moveTo>
                      <a:cubicBezTo>
                        <a:pt x="1318" y="713"/>
                        <a:pt x="1303" y="626"/>
                        <a:pt x="1274" y="539"/>
                      </a:cubicBezTo>
                      <a:cubicBezTo>
                        <a:pt x="1259" y="539"/>
                        <a:pt x="1259" y="539"/>
                        <a:pt x="1244" y="539"/>
                      </a:cubicBezTo>
                      <a:cubicBezTo>
                        <a:pt x="1200" y="539"/>
                        <a:pt x="1157" y="495"/>
                        <a:pt x="1142" y="451"/>
                      </a:cubicBezTo>
                      <a:cubicBezTo>
                        <a:pt x="1010" y="466"/>
                        <a:pt x="893" y="509"/>
                        <a:pt x="761" y="553"/>
                      </a:cubicBezTo>
                      <a:cubicBezTo>
                        <a:pt x="776" y="553"/>
                        <a:pt x="776" y="568"/>
                        <a:pt x="776" y="568"/>
                      </a:cubicBezTo>
                      <a:cubicBezTo>
                        <a:pt x="776" y="626"/>
                        <a:pt x="717" y="684"/>
                        <a:pt x="659" y="684"/>
                      </a:cubicBezTo>
                      <a:cubicBezTo>
                        <a:pt x="659" y="684"/>
                        <a:pt x="659" y="684"/>
                        <a:pt x="659" y="684"/>
                      </a:cubicBezTo>
                      <a:cubicBezTo>
                        <a:pt x="630" y="815"/>
                        <a:pt x="630" y="960"/>
                        <a:pt x="630" y="1106"/>
                      </a:cubicBezTo>
                      <a:cubicBezTo>
                        <a:pt x="688" y="1106"/>
                        <a:pt x="732" y="1150"/>
                        <a:pt x="732" y="1208"/>
                      </a:cubicBezTo>
                      <a:cubicBezTo>
                        <a:pt x="732" y="1222"/>
                        <a:pt x="732" y="1222"/>
                        <a:pt x="732" y="1222"/>
                      </a:cubicBezTo>
                      <a:cubicBezTo>
                        <a:pt x="878" y="1266"/>
                        <a:pt x="1039" y="1295"/>
                        <a:pt x="1200" y="1295"/>
                      </a:cubicBezTo>
                      <a:cubicBezTo>
                        <a:pt x="1215" y="1295"/>
                        <a:pt x="1215" y="1295"/>
                        <a:pt x="1215" y="1295"/>
                      </a:cubicBezTo>
                      <a:cubicBezTo>
                        <a:pt x="1288" y="1222"/>
                        <a:pt x="1318" y="1135"/>
                        <a:pt x="1347" y="1077"/>
                      </a:cubicBezTo>
                      <a:cubicBezTo>
                        <a:pt x="981" y="902"/>
                        <a:pt x="981" y="902"/>
                        <a:pt x="981" y="902"/>
                      </a:cubicBezTo>
                      <a:cubicBezTo>
                        <a:pt x="1332" y="800"/>
                        <a:pt x="1332" y="800"/>
                        <a:pt x="1332" y="800"/>
                      </a:cubicBezTo>
                      <a:cubicBezTo>
                        <a:pt x="1332" y="800"/>
                        <a:pt x="1332" y="800"/>
                        <a:pt x="1332" y="800"/>
                      </a:cubicBezTo>
                      <a:close/>
                      <a:moveTo>
                        <a:pt x="673" y="1295"/>
                      </a:moveTo>
                      <a:cubicBezTo>
                        <a:pt x="703" y="1397"/>
                        <a:pt x="732" y="1484"/>
                        <a:pt x="761" y="1542"/>
                      </a:cubicBezTo>
                      <a:cubicBezTo>
                        <a:pt x="966" y="1528"/>
                        <a:pt x="1098" y="1441"/>
                        <a:pt x="1186" y="1339"/>
                      </a:cubicBezTo>
                      <a:cubicBezTo>
                        <a:pt x="966" y="1339"/>
                        <a:pt x="805" y="1295"/>
                        <a:pt x="717" y="1266"/>
                      </a:cubicBezTo>
                      <a:cubicBezTo>
                        <a:pt x="703" y="1281"/>
                        <a:pt x="688" y="1295"/>
                        <a:pt x="673" y="1295"/>
                      </a:cubicBezTo>
                      <a:moveTo>
                        <a:pt x="586" y="640"/>
                      </a:moveTo>
                      <a:cubicBezTo>
                        <a:pt x="468" y="699"/>
                        <a:pt x="366" y="786"/>
                        <a:pt x="278" y="873"/>
                      </a:cubicBezTo>
                      <a:cubicBezTo>
                        <a:pt x="293" y="888"/>
                        <a:pt x="293" y="917"/>
                        <a:pt x="293" y="931"/>
                      </a:cubicBezTo>
                      <a:cubicBezTo>
                        <a:pt x="293" y="960"/>
                        <a:pt x="293" y="975"/>
                        <a:pt x="278" y="990"/>
                      </a:cubicBezTo>
                      <a:cubicBezTo>
                        <a:pt x="366" y="1048"/>
                        <a:pt x="454" y="1106"/>
                        <a:pt x="542" y="1150"/>
                      </a:cubicBezTo>
                      <a:cubicBezTo>
                        <a:pt x="556" y="1121"/>
                        <a:pt x="571" y="1106"/>
                        <a:pt x="586" y="1106"/>
                      </a:cubicBezTo>
                      <a:cubicBezTo>
                        <a:pt x="571" y="960"/>
                        <a:pt x="586" y="815"/>
                        <a:pt x="615" y="670"/>
                      </a:cubicBezTo>
                      <a:cubicBezTo>
                        <a:pt x="600" y="655"/>
                        <a:pt x="586" y="655"/>
                        <a:pt x="586" y="640"/>
                      </a:cubicBezTo>
                      <a:moveTo>
                        <a:pt x="88" y="931"/>
                      </a:moveTo>
                      <a:cubicBezTo>
                        <a:pt x="88" y="917"/>
                        <a:pt x="88" y="902"/>
                        <a:pt x="102" y="888"/>
                      </a:cubicBezTo>
                      <a:cubicBezTo>
                        <a:pt x="73" y="859"/>
                        <a:pt x="44" y="830"/>
                        <a:pt x="15" y="786"/>
                      </a:cubicBezTo>
                      <a:cubicBezTo>
                        <a:pt x="0" y="902"/>
                        <a:pt x="0" y="1004"/>
                        <a:pt x="29" y="1106"/>
                      </a:cubicBezTo>
                      <a:cubicBezTo>
                        <a:pt x="59" y="1062"/>
                        <a:pt x="73" y="1033"/>
                        <a:pt x="102" y="1004"/>
                      </a:cubicBezTo>
                      <a:cubicBezTo>
                        <a:pt x="88" y="975"/>
                        <a:pt x="88" y="960"/>
                        <a:pt x="88" y="931"/>
                      </a:cubicBezTo>
                      <a:moveTo>
                        <a:pt x="1244" y="306"/>
                      </a:moveTo>
                      <a:cubicBezTo>
                        <a:pt x="1303" y="306"/>
                        <a:pt x="1347" y="349"/>
                        <a:pt x="1347" y="393"/>
                      </a:cubicBezTo>
                      <a:cubicBezTo>
                        <a:pt x="1464" y="408"/>
                        <a:pt x="1581" y="422"/>
                        <a:pt x="1684" y="437"/>
                      </a:cubicBezTo>
                      <a:cubicBezTo>
                        <a:pt x="1581" y="262"/>
                        <a:pt x="1420" y="131"/>
                        <a:pt x="1215" y="58"/>
                      </a:cubicBezTo>
                      <a:cubicBezTo>
                        <a:pt x="1142" y="29"/>
                        <a:pt x="1083" y="15"/>
                        <a:pt x="1025" y="15"/>
                      </a:cubicBezTo>
                      <a:cubicBezTo>
                        <a:pt x="1098" y="102"/>
                        <a:pt x="1171" y="204"/>
                        <a:pt x="1230" y="320"/>
                      </a:cubicBezTo>
                      <a:cubicBezTo>
                        <a:pt x="1244" y="306"/>
                        <a:pt x="1244" y="306"/>
                        <a:pt x="1244" y="306"/>
                      </a:cubicBezTo>
                      <a:moveTo>
                        <a:pt x="630" y="1310"/>
                      </a:moveTo>
                      <a:cubicBezTo>
                        <a:pt x="571" y="1310"/>
                        <a:pt x="512" y="1266"/>
                        <a:pt x="512" y="1208"/>
                      </a:cubicBezTo>
                      <a:cubicBezTo>
                        <a:pt x="512" y="1193"/>
                        <a:pt x="527" y="1193"/>
                        <a:pt x="527" y="1179"/>
                      </a:cubicBezTo>
                      <a:cubicBezTo>
                        <a:pt x="425" y="1135"/>
                        <a:pt x="337" y="1091"/>
                        <a:pt x="249" y="1019"/>
                      </a:cubicBezTo>
                      <a:cubicBezTo>
                        <a:pt x="234" y="1033"/>
                        <a:pt x="220" y="1048"/>
                        <a:pt x="190" y="1048"/>
                      </a:cubicBezTo>
                      <a:cubicBezTo>
                        <a:pt x="176" y="1048"/>
                        <a:pt x="146" y="1033"/>
                        <a:pt x="132" y="1033"/>
                      </a:cubicBezTo>
                      <a:cubicBezTo>
                        <a:pt x="102" y="1062"/>
                        <a:pt x="73" y="1106"/>
                        <a:pt x="44" y="1164"/>
                      </a:cubicBezTo>
                      <a:cubicBezTo>
                        <a:pt x="73" y="1251"/>
                        <a:pt x="117" y="1353"/>
                        <a:pt x="190" y="1441"/>
                      </a:cubicBezTo>
                      <a:cubicBezTo>
                        <a:pt x="366" y="1528"/>
                        <a:pt x="556" y="1557"/>
                        <a:pt x="644" y="1557"/>
                      </a:cubicBezTo>
                      <a:cubicBezTo>
                        <a:pt x="673" y="1557"/>
                        <a:pt x="703" y="1557"/>
                        <a:pt x="717" y="1557"/>
                      </a:cubicBezTo>
                      <a:cubicBezTo>
                        <a:pt x="688" y="1470"/>
                        <a:pt x="659" y="1382"/>
                        <a:pt x="630" y="1310"/>
                      </a:cubicBezTo>
                      <a:cubicBezTo>
                        <a:pt x="630" y="1310"/>
                        <a:pt x="630" y="1310"/>
                        <a:pt x="630" y="1310"/>
                      </a:cubicBezTo>
                      <a:moveTo>
                        <a:pt x="190" y="830"/>
                      </a:moveTo>
                      <a:cubicBezTo>
                        <a:pt x="205" y="830"/>
                        <a:pt x="234" y="830"/>
                        <a:pt x="249" y="844"/>
                      </a:cubicBezTo>
                      <a:cubicBezTo>
                        <a:pt x="337" y="742"/>
                        <a:pt x="439" y="670"/>
                        <a:pt x="556" y="597"/>
                      </a:cubicBezTo>
                      <a:cubicBezTo>
                        <a:pt x="556" y="597"/>
                        <a:pt x="556" y="582"/>
                        <a:pt x="556" y="568"/>
                      </a:cubicBezTo>
                      <a:cubicBezTo>
                        <a:pt x="556" y="509"/>
                        <a:pt x="600" y="466"/>
                        <a:pt x="659" y="466"/>
                      </a:cubicBezTo>
                      <a:cubicBezTo>
                        <a:pt x="673" y="466"/>
                        <a:pt x="673" y="466"/>
                        <a:pt x="673" y="466"/>
                      </a:cubicBezTo>
                      <a:cubicBezTo>
                        <a:pt x="673" y="451"/>
                        <a:pt x="673" y="451"/>
                        <a:pt x="673" y="451"/>
                      </a:cubicBezTo>
                      <a:cubicBezTo>
                        <a:pt x="732" y="291"/>
                        <a:pt x="820" y="131"/>
                        <a:pt x="922" y="0"/>
                      </a:cubicBezTo>
                      <a:cubicBezTo>
                        <a:pt x="542" y="0"/>
                        <a:pt x="190" y="233"/>
                        <a:pt x="59" y="597"/>
                      </a:cubicBezTo>
                      <a:cubicBezTo>
                        <a:pt x="44" y="640"/>
                        <a:pt x="29" y="684"/>
                        <a:pt x="29" y="728"/>
                      </a:cubicBezTo>
                      <a:cubicBezTo>
                        <a:pt x="59" y="771"/>
                        <a:pt x="88" y="815"/>
                        <a:pt x="132" y="844"/>
                      </a:cubicBezTo>
                      <a:cubicBezTo>
                        <a:pt x="146" y="830"/>
                        <a:pt x="161" y="830"/>
                        <a:pt x="190" y="83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41" name="Freeform 28"/>
                <p:cNvSpPr>
                  <a:spLocks/>
                </p:cNvSpPr>
                <p:nvPr/>
              </p:nvSpPr>
              <p:spPr bwMode="auto">
                <a:xfrm>
                  <a:off x="6143625" y="5437188"/>
                  <a:ext cx="93662" cy="141288"/>
                </a:xfrm>
                <a:custGeom>
                  <a:avLst/>
                  <a:gdLst>
                    <a:gd name="T0" fmla="*/ 308 w 337"/>
                    <a:gd name="T1" fmla="*/ 0 h 510"/>
                    <a:gd name="T2" fmla="*/ 0 w 337"/>
                    <a:gd name="T3" fmla="*/ 233 h 510"/>
                    <a:gd name="T4" fmla="*/ 15 w 337"/>
                    <a:gd name="T5" fmla="*/ 291 h 510"/>
                    <a:gd name="T6" fmla="*/ 0 w 337"/>
                    <a:gd name="T7" fmla="*/ 350 h 510"/>
                    <a:gd name="T8" fmla="*/ 264 w 337"/>
                    <a:gd name="T9" fmla="*/ 510 h 510"/>
                    <a:gd name="T10" fmla="*/ 308 w 337"/>
                    <a:gd name="T11" fmla="*/ 466 h 510"/>
                    <a:gd name="T12" fmla="*/ 337 w 337"/>
                    <a:gd name="T13" fmla="*/ 30 h 510"/>
                    <a:gd name="T14" fmla="*/ 308 w 337"/>
                    <a:gd name="T15" fmla="*/ 0 h 5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510">
                      <a:moveTo>
                        <a:pt x="308" y="0"/>
                      </a:moveTo>
                      <a:cubicBezTo>
                        <a:pt x="190" y="59"/>
                        <a:pt x="88" y="146"/>
                        <a:pt x="0" y="233"/>
                      </a:cubicBezTo>
                      <a:cubicBezTo>
                        <a:pt x="15" y="248"/>
                        <a:pt x="15" y="277"/>
                        <a:pt x="15" y="291"/>
                      </a:cubicBezTo>
                      <a:cubicBezTo>
                        <a:pt x="15" y="320"/>
                        <a:pt x="15" y="335"/>
                        <a:pt x="0" y="350"/>
                      </a:cubicBezTo>
                      <a:cubicBezTo>
                        <a:pt x="88" y="408"/>
                        <a:pt x="176" y="466"/>
                        <a:pt x="264" y="510"/>
                      </a:cubicBezTo>
                      <a:cubicBezTo>
                        <a:pt x="278" y="481"/>
                        <a:pt x="293" y="466"/>
                        <a:pt x="308" y="466"/>
                      </a:cubicBezTo>
                      <a:cubicBezTo>
                        <a:pt x="293" y="320"/>
                        <a:pt x="308" y="175"/>
                        <a:pt x="337" y="30"/>
                      </a:cubicBezTo>
                      <a:cubicBezTo>
                        <a:pt x="322" y="15"/>
                        <a:pt x="308" y="15"/>
                        <a:pt x="308"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42" name="Freeform 29"/>
                <p:cNvSpPr>
                  <a:spLocks/>
                </p:cNvSpPr>
                <p:nvPr/>
              </p:nvSpPr>
              <p:spPr bwMode="auto">
                <a:xfrm>
                  <a:off x="6075363" y="5260975"/>
                  <a:ext cx="244475" cy="233363"/>
                </a:xfrm>
                <a:custGeom>
                  <a:avLst/>
                  <a:gdLst>
                    <a:gd name="T0" fmla="*/ 102 w 885"/>
                    <a:gd name="T1" fmla="*/ 844 h 844"/>
                    <a:gd name="T2" fmla="*/ 160 w 885"/>
                    <a:gd name="T3" fmla="*/ 830 h 844"/>
                    <a:gd name="T4" fmla="*/ 218 w 885"/>
                    <a:gd name="T5" fmla="*/ 844 h 844"/>
                    <a:gd name="T6" fmla="*/ 525 w 885"/>
                    <a:gd name="T7" fmla="*/ 597 h 844"/>
                    <a:gd name="T8" fmla="*/ 525 w 885"/>
                    <a:gd name="T9" fmla="*/ 568 h 844"/>
                    <a:gd name="T10" fmla="*/ 629 w 885"/>
                    <a:gd name="T11" fmla="*/ 466 h 844"/>
                    <a:gd name="T12" fmla="*/ 645 w 885"/>
                    <a:gd name="T13" fmla="*/ 466 h 844"/>
                    <a:gd name="T14" fmla="*/ 645 w 885"/>
                    <a:gd name="T15" fmla="*/ 451 h 844"/>
                    <a:gd name="T16" fmla="*/ 885 w 885"/>
                    <a:gd name="T17" fmla="*/ 12 h 844"/>
                    <a:gd name="T18" fmla="*/ 885 w 885"/>
                    <a:gd name="T19" fmla="*/ 0 h 844"/>
                    <a:gd name="T20" fmla="*/ 29 w 885"/>
                    <a:gd name="T21" fmla="*/ 597 h 844"/>
                    <a:gd name="T22" fmla="*/ 0 w 885"/>
                    <a:gd name="T23" fmla="*/ 728 h 844"/>
                    <a:gd name="T24" fmla="*/ 102 w 885"/>
                    <a:gd name="T25" fmla="*/ 844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5" h="844">
                      <a:moveTo>
                        <a:pt x="102" y="844"/>
                      </a:moveTo>
                      <a:cubicBezTo>
                        <a:pt x="116" y="830"/>
                        <a:pt x="131" y="830"/>
                        <a:pt x="160" y="830"/>
                      </a:cubicBezTo>
                      <a:cubicBezTo>
                        <a:pt x="175" y="830"/>
                        <a:pt x="204" y="830"/>
                        <a:pt x="218" y="844"/>
                      </a:cubicBezTo>
                      <a:cubicBezTo>
                        <a:pt x="306" y="742"/>
                        <a:pt x="409" y="670"/>
                        <a:pt x="525" y="597"/>
                      </a:cubicBezTo>
                      <a:cubicBezTo>
                        <a:pt x="525" y="597"/>
                        <a:pt x="525" y="582"/>
                        <a:pt x="525" y="568"/>
                      </a:cubicBezTo>
                      <a:cubicBezTo>
                        <a:pt x="525" y="509"/>
                        <a:pt x="570" y="466"/>
                        <a:pt x="629" y="466"/>
                      </a:cubicBezTo>
                      <a:cubicBezTo>
                        <a:pt x="645" y="466"/>
                        <a:pt x="645" y="466"/>
                        <a:pt x="645" y="466"/>
                      </a:cubicBezTo>
                      <a:cubicBezTo>
                        <a:pt x="645" y="451"/>
                        <a:pt x="645" y="451"/>
                        <a:pt x="645" y="451"/>
                      </a:cubicBezTo>
                      <a:cubicBezTo>
                        <a:pt x="701" y="296"/>
                        <a:pt x="785" y="141"/>
                        <a:pt x="885" y="12"/>
                      </a:cubicBezTo>
                      <a:cubicBezTo>
                        <a:pt x="885" y="0"/>
                        <a:pt x="885" y="0"/>
                        <a:pt x="885" y="0"/>
                      </a:cubicBezTo>
                      <a:cubicBezTo>
                        <a:pt x="505" y="4"/>
                        <a:pt x="160" y="236"/>
                        <a:pt x="29" y="597"/>
                      </a:cubicBezTo>
                      <a:cubicBezTo>
                        <a:pt x="15" y="640"/>
                        <a:pt x="0" y="684"/>
                        <a:pt x="0" y="728"/>
                      </a:cubicBezTo>
                      <a:cubicBezTo>
                        <a:pt x="29" y="771"/>
                        <a:pt x="58" y="815"/>
                        <a:pt x="102" y="84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43" name="Freeform 30"/>
                <p:cNvSpPr>
                  <a:spLocks/>
                </p:cNvSpPr>
                <p:nvPr/>
              </p:nvSpPr>
              <p:spPr bwMode="auto">
                <a:xfrm>
                  <a:off x="6265863" y="5284788"/>
                  <a:ext cx="53975" cy="117475"/>
                </a:xfrm>
                <a:custGeom>
                  <a:avLst/>
                  <a:gdLst>
                    <a:gd name="T0" fmla="*/ 0 w 196"/>
                    <a:gd name="T1" fmla="*/ 393 h 422"/>
                    <a:gd name="T2" fmla="*/ 29 w 196"/>
                    <a:gd name="T3" fmla="*/ 422 h 422"/>
                    <a:gd name="T4" fmla="*/ 196 w 196"/>
                    <a:gd name="T5" fmla="*/ 368 h 422"/>
                    <a:gd name="T6" fmla="*/ 196 w 196"/>
                    <a:gd name="T7" fmla="*/ 0 h 422"/>
                    <a:gd name="T8" fmla="*/ 0 w 196"/>
                    <a:gd name="T9" fmla="*/ 379 h 422"/>
                    <a:gd name="T10" fmla="*/ 0 w 196"/>
                    <a:gd name="T11" fmla="*/ 393 h 422"/>
                  </a:gdLst>
                  <a:ahLst/>
                  <a:cxnLst>
                    <a:cxn ang="0">
                      <a:pos x="T0" y="T1"/>
                    </a:cxn>
                    <a:cxn ang="0">
                      <a:pos x="T2" y="T3"/>
                    </a:cxn>
                    <a:cxn ang="0">
                      <a:pos x="T4" y="T5"/>
                    </a:cxn>
                    <a:cxn ang="0">
                      <a:pos x="T6" y="T7"/>
                    </a:cxn>
                    <a:cxn ang="0">
                      <a:pos x="T8" y="T9"/>
                    </a:cxn>
                    <a:cxn ang="0">
                      <a:pos x="T10" y="T11"/>
                    </a:cxn>
                  </a:cxnLst>
                  <a:rect l="0" t="0" r="r" b="b"/>
                  <a:pathLst>
                    <a:path w="196" h="422">
                      <a:moveTo>
                        <a:pt x="0" y="393"/>
                      </a:moveTo>
                      <a:cubicBezTo>
                        <a:pt x="12" y="393"/>
                        <a:pt x="29" y="408"/>
                        <a:pt x="29" y="422"/>
                      </a:cubicBezTo>
                      <a:cubicBezTo>
                        <a:pt x="87" y="403"/>
                        <a:pt x="140" y="384"/>
                        <a:pt x="196" y="368"/>
                      </a:cubicBezTo>
                      <a:cubicBezTo>
                        <a:pt x="196" y="0"/>
                        <a:pt x="196" y="0"/>
                        <a:pt x="196" y="0"/>
                      </a:cubicBezTo>
                      <a:cubicBezTo>
                        <a:pt x="116" y="115"/>
                        <a:pt x="48" y="247"/>
                        <a:pt x="0" y="379"/>
                      </a:cubicBezTo>
                      <a:cubicBezTo>
                        <a:pt x="0" y="379"/>
                        <a:pt x="0" y="379"/>
                        <a:pt x="0" y="39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44" name="Freeform 31"/>
                <p:cNvSpPr>
                  <a:spLocks/>
                </p:cNvSpPr>
                <p:nvPr/>
              </p:nvSpPr>
              <p:spPr bwMode="auto">
                <a:xfrm>
                  <a:off x="6240463" y="5400675"/>
                  <a:ext cx="79375" cy="211138"/>
                </a:xfrm>
                <a:custGeom>
                  <a:avLst/>
                  <a:gdLst>
                    <a:gd name="T0" fmla="*/ 286 w 286"/>
                    <a:gd name="T1" fmla="*/ 764 h 764"/>
                    <a:gd name="T2" fmla="*/ 286 w 286"/>
                    <a:gd name="T3" fmla="*/ 0 h 764"/>
                    <a:gd name="T4" fmla="*/ 133 w 286"/>
                    <a:gd name="T5" fmla="*/ 50 h 764"/>
                    <a:gd name="T6" fmla="*/ 147 w 286"/>
                    <a:gd name="T7" fmla="*/ 65 h 764"/>
                    <a:gd name="T8" fmla="*/ 30 w 286"/>
                    <a:gd name="T9" fmla="*/ 181 h 764"/>
                    <a:gd name="T10" fmla="*/ 0 w 286"/>
                    <a:gd name="T11" fmla="*/ 603 h 764"/>
                    <a:gd name="T12" fmla="*/ 102 w 286"/>
                    <a:gd name="T13" fmla="*/ 705 h 764"/>
                    <a:gd name="T14" fmla="*/ 102 w 286"/>
                    <a:gd name="T15" fmla="*/ 719 h 764"/>
                    <a:gd name="T16" fmla="*/ 286 w 286"/>
                    <a:gd name="T17" fmla="*/ 76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764">
                      <a:moveTo>
                        <a:pt x="286" y="764"/>
                      </a:moveTo>
                      <a:cubicBezTo>
                        <a:pt x="286" y="0"/>
                        <a:pt x="286" y="0"/>
                        <a:pt x="286" y="0"/>
                      </a:cubicBezTo>
                      <a:cubicBezTo>
                        <a:pt x="234" y="15"/>
                        <a:pt x="185" y="33"/>
                        <a:pt x="133" y="50"/>
                      </a:cubicBezTo>
                      <a:cubicBezTo>
                        <a:pt x="148" y="50"/>
                        <a:pt x="147" y="65"/>
                        <a:pt x="147" y="65"/>
                      </a:cubicBezTo>
                      <a:cubicBezTo>
                        <a:pt x="147" y="123"/>
                        <a:pt x="89" y="181"/>
                        <a:pt x="30" y="181"/>
                      </a:cubicBezTo>
                      <a:cubicBezTo>
                        <a:pt x="1" y="312"/>
                        <a:pt x="0" y="457"/>
                        <a:pt x="0" y="603"/>
                      </a:cubicBezTo>
                      <a:cubicBezTo>
                        <a:pt x="59" y="603"/>
                        <a:pt x="102" y="647"/>
                        <a:pt x="102" y="705"/>
                      </a:cubicBezTo>
                      <a:cubicBezTo>
                        <a:pt x="102" y="719"/>
                        <a:pt x="102" y="719"/>
                        <a:pt x="102" y="719"/>
                      </a:cubicBezTo>
                      <a:cubicBezTo>
                        <a:pt x="162" y="737"/>
                        <a:pt x="222" y="752"/>
                        <a:pt x="286" y="76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45" name="Freeform 32"/>
                <p:cNvSpPr>
                  <a:spLocks/>
                </p:cNvSpPr>
                <p:nvPr/>
              </p:nvSpPr>
              <p:spPr bwMode="auto">
                <a:xfrm>
                  <a:off x="6067426" y="5478463"/>
                  <a:ext cx="28575" cy="88900"/>
                </a:xfrm>
                <a:custGeom>
                  <a:avLst/>
                  <a:gdLst>
                    <a:gd name="T0" fmla="*/ 88 w 102"/>
                    <a:gd name="T1" fmla="*/ 145 h 320"/>
                    <a:gd name="T2" fmla="*/ 102 w 102"/>
                    <a:gd name="T3" fmla="*/ 102 h 320"/>
                    <a:gd name="T4" fmla="*/ 15 w 102"/>
                    <a:gd name="T5" fmla="*/ 0 h 320"/>
                    <a:gd name="T6" fmla="*/ 29 w 102"/>
                    <a:gd name="T7" fmla="*/ 320 h 320"/>
                    <a:gd name="T8" fmla="*/ 102 w 102"/>
                    <a:gd name="T9" fmla="*/ 218 h 320"/>
                    <a:gd name="T10" fmla="*/ 88 w 102"/>
                    <a:gd name="T11" fmla="*/ 145 h 320"/>
                  </a:gdLst>
                  <a:ahLst/>
                  <a:cxnLst>
                    <a:cxn ang="0">
                      <a:pos x="T0" y="T1"/>
                    </a:cxn>
                    <a:cxn ang="0">
                      <a:pos x="T2" y="T3"/>
                    </a:cxn>
                    <a:cxn ang="0">
                      <a:pos x="T4" y="T5"/>
                    </a:cxn>
                    <a:cxn ang="0">
                      <a:pos x="T6" y="T7"/>
                    </a:cxn>
                    <a:cxn ang="0">
                      <a:pos x="T8" y="T9"/>
                    </a:cxn>
                    <a:cxn ang="0">
                      <a:pos x="T10" y="T11"/>
                    </a:cxn>
                  </a:cxnLst>
                  <a:rect l="0" t="0" r="r" b="b"/>
                  <a:pathLst>
                    <a:path w="102" h="320">
                      <a:moveTo>
                        <a:pt x="88" y="145"/>
                      </a:moveTo>
                      <a:cubicBezTo>
                        <a:pt x="88" y="131"/>
                        <a:pt x="88" y="116"/>
                        <a:pt x="102" y="102"/>
                      </a:cubicBezTo>
                      <a:cubicBezTo>
                        <a:pt x="73" y="73"/>
                        <a:pt x="44" y="44"/>
                        <a:pt x="15" y="0"/>
                      </a:cubicBezTo>
                      <a:cubicBezTo>
                        <a:pt x="0" y="116"/>
                        <a:pt x="0" y="218"/>
                        <a:pt x="29" y="320"/>
                      </a:cubicBezTo>
                      <a:cubicBezTo>
                        <a:pt x="59" y="276"/>
                        <a:pt x="73" y="247"/>
                        <a:pt x="102" y="218"/>
                      </a:cubicBezTo>
                      <a:cubicBezTo>
                        <a:pt x="88" y="189"/>
                        <a:pt x="88" y="174"/>
                        <a:pt x="88" y="14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46" name="Freeform 33"/>
                <p:cNvSpPr>
                  <a:spLocks/>
                </p:cNvSpPr>
                <p:nvPr/>
              </p:nvSpPr>
              <p:spPr bwMode="auto">
                <a:xfrm>
                  <a:off x="6253163" y="5610225"/>
                  <a:ext cx="66675" cy="76200"/>
                </a:xfrm>
                <a:custGeom>
                  <a:avLst/>
                  <a:gdLst>
                    <a:gd name="T0" fmla="*/ 241 w 241"/>
                    <a:gd name="T1" fmla="*/ 49 h 276"/>
                    <a:gd name="T2" fmla="*/ 44 w 241"/>
                    <a:gd name="T3" fmla="*/ 0 h 276"/>
                    <a:gd name="T4" fmla="*/ 0 w 241"/>
                    <a:gd name="T5" fmla="*/ 29 h 276"/>
                    <a:gd name="T6" fmla="*/ 88 w 241"/>
                    <a:gd name="T7" fmla="*/ 276 h 276"/>
                    <a:gd name="T8" fmla="*/ 241 w 241"/>
                    <a:gd name="T9" fmla="*/ 249 h 276"/>
                    <a:gd name="T10" fmla="*/ 241 w 241"/>
                    <a:gd name="T11" fmla="*/ 49 h 276"/>
                  </a:gdLst>
                  <a:ahLst/>
                  <a:cxnLst>
                    <a:cxn ang="0">
                      <a:pos x="T0" y="T1"/>
                    </a:cxn>
                    <a:cxn ang="0">
                      <a:pos x="T2" y="T3"/>
                    </a:cxn>
                    <a:cxn ang="0">
                      <a:pos x="T4" y="T5"/>
                    </a:cxn>
                    <a:cxn ang="0">
                      <a:pos x="T6" y="T7"/>
                    </a:cxn>
                    <a:cxn ang="0">
                      <a:pos x="T8" y="T9"/>
                    </a:cxn>
                    <a:cxn ang="0">
                      <a:pos x="T10" y="T11"/>
                    </a:cxn>
                  </a:cxnLst>
                  <a:rect l="0" t="0" r="r" b="b"/>
                  <a:pathLst>
                    <a:path w="241" h="276">
                      <a:moveTo>
                        <a:pt x="241" y="49"/>
                      </a:moveTo>
                      <a:cubicBezTo>
                        <a:pt x="157" y="34"/>
                        <a:pt x="90" y="15"/>
                        <a:pt x="44" y="0"/>
                      </a:cubicBezTo>
                      <a:cubicBezTo>
                        <a:pt x="29" y="15"/>
                        <a:pt x="14" y="29"/>
                        <a:pt x="0" y="29"/>
                      </a:cubicBezTo>
                      <a:cubicBezTo>
                        <a:pt x="29" y="131"/>
                        <a:pt x="59" y="218"/>
                        <a:pt x="88" y="276"/>
                      </a:cubicBezTo>
                      <a:cubicBezTo>
                        <a:pt x="144" y="272"/>
                        <a:pt x="193" y="263"/>
                        <a:pt x="241" y="249"/>
                      </a:cubicBezTo>
                      <a:lnTo>
                        <a:pt x="241" y="4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47" name="Freeform 34"/>
                <p:cNvSpPr>
                  <a:spLocks/>
                </p:cNvSpPr>
                <p:nvPr/>
              </p:nvSpPr>
              <p:spPr bwMode="auto">
                <a:xfrm>
                  <a:off x="6080125" y="5541963"/>
                  <a:ext cx="185737" cy="149225"/>
                </a:xfrm>
                <a:custGeom>
                  <a:avLst/>
                  <a:gdLst>
                    <a:gd name="T0" fmla="*/ 468 w 673"/>
                    <a:gd name="T1" fmla="*/ 189 h 539"/>
                    <a:gd name="T2" fmla="*/ 483 w 673"/>
                    <a:gd name="T3" fmla="*/ 160 h 539"/>
                    <a:gd name="T4" fmla="*/ 205 w 673"/>
                    <a:gd name="T5" fmla="*/ 0 h 539"/>
                    <a:gd name="T6" fmla="*/ 146 w 673"/>
                    <a:gd name="T7" fmla="*/ 29 h 539"/>
                    <a:gd name="T8" fmla="*/ 88 w 673"/>
                    <a:gd name="T9" fmla="*/ 14 h 539"/>
                    <a:gd name="T10" fmla="*/ 0 w 673"/>
                    <a:gd name="T11" fmla="*/ 145 h 539"/>
                    <a:gd name="T12" fmla="*/ 146 w 673"/>
                    <a:gd name="T13" fmla="*/ 422 h 539"/>
                    <a:gd name="T14" fmla="*/ 600 w 673"/>
                    <a:gd name="T15" fmla="*/ 539 h 539"/>
                    <a:gd name="T16" fmla="*/ 673 w 673"/>
                    <a:gd name="T17" fmla="*/ 539 h 539"/>
                    <a:gd name="T18" fmla="*/ 586 w 673"/>
                    <a:gd name="T19" fmla="*/ 291 h 539"/>
                    <a:gd name="T20" fmla="*/ 468 w 673"/>
                    <a:gd name="T21" fmla="*/ 18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539">
                      <a:moveTo>
                        <a:pt x="468" y="189"/>
                      </a:moveTo>
                      <a:cubicBezTo>
                        <a:pt x="468" y="174"/>
                        <a:pt x="483" y="174"/>
                        <a:pt x="483" y="160"/>
                      </a:cubicBezTo>
                      <a:cubicBezTo>
                        <a:pt x="381" y="116"/>
                        <a:pt x="293" y="72"/>
                        <a:pt x="205" y="0"/>
                      </a:cubicBezTo>
                      <a:cubicBezTo>
                        <a:pt x="190" y="14"/>
                        <a:pt x="176" y="29"/>
                        <a:pt x="146" y="29"/>
                      </a:cubicBezTo>
                      <a:cubicBezTo>
                        <a:pt x="132" y="29"/>
                        <a:pt x="102" y="14"/>
                        <a:pt x="88" y="14"/>
                      </a:cubicBezTo>
                      <a:cubicBezTo>
                        <a:pt x="58" y="43"/>
                        <a:pt x="29" y="87"/>
                        <a:pt x="0" y="145"/>
                      </a:cubicBezTo>
                      <a:cubicBezTo>
                        <a:pt x="29" y="232"/>
                        <a:pt x="73" y="335"/>
                        <a:pt x="146" y="422"/>
                      </a:cubicBezTo>
                      <a:cubicBezTo>
                        <a:pt x="322" y="509"/>
                        <a:pt x="512" y="539"/>
                        <a:pt x="600" y="539"/>
                      </a:cubicBezTo>
                      <a:cubicBezTo>
                        <a:pt x="629" y="539"/>
                        <a:pt x="659" y="539"/>
                        <a:pt x="673" y="539"/>
                      </a:cubicBezTo>
                      <a:cubicBezTo>
                        <a:pt x="644" y="451"/>
                        <a:pt x="615" y="364"/>
                        <a:pt x="586" y="291"/>
                      </a:cubicBezTo>
                      <a:cubicBezTo>
                        <a:pt x="527" y="291"/>
                        <a:pt x="468" y="247"/>
                        <a:pt x="468" y="18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grpSp>
        </p:grpSp>
      </p:grpSp>
      <p:pic>
        <p:nvPicPr>
          <p:cNvPr id="22" name="Picture 21"/>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59070451"/>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Rectangle 311"/>
          <p:cNvSpPr/>
          <p:nvPr/>
        </p:nvSpPr>
        <p:spPr>
          <a:xfrm>
            <a:off x="0" y="7346459"/>
            <a:ext cx="6858000" cy="1790646"/>
          </a:xfrm>
          <a:prstGeom prst="rect">
            <a:avLst/>
          </a:prstGeom>
          <a:solidFill>
            <a:srgbClr val="70C3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rgbClr val="70C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rgbClr val="70AA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pic>
        <p:nvPicPr>
          <p:cNvPr id="242" name="Picture 241"/>
          <p:cNvPicPr/>
          <p:nvPr/>
        </p:nvPicPr>
        <p:blipFill rotWithShape="1">
          <a:blip r:embed="rId4" cstate="print">
            <a:extLst>
              <a:ext uri="{28A0092B-C50C-407E-A947-70E740481C1C}">
                <a14:useLocalDpi xmlns:a14="http://schemas.microsoft.com/office/drawing/2010/main"/>
              </a:ext>
            </a:extLst>
          </a:blip>
          <a:srcRect/>
          <a:stretch/>
        </p:blipFill>
        <p:spPr bwMode="auto">
          <a:xfrm>
            <a:off x="3692240" y="2050815"/>
            <a:ext cx="2931795" cy="4971862"/>
          </a:xfrm>
          <a:prstGeom prst="rect">
            <a:avLst/>
          </a:prstGeom>
          <a:ln>
            <a:noFill/>
          </a:ln>
          <a:extLst>
            <a:ext uri="{53640926-AAD7-44D8-BBD7-CCE9431645EC}">
              <a14:shadowObscured xmlns:a14="http://schemas.microsoft.com/office/drawing/2010/main"/>
            </a:ext>
          </a:extLst>
        </p:spPr>
      </p:pic>
      <p:sp>
        <p:nvSpPr>
          <p:cNvPr id="4" name="Rectangle 3"/>
          <p:cNvSpPr/>
          <p:nvPr/>
        </p:nvSpPr>
        <p:spPr>
          <a:xfrm>
            <a:off x="1" y="942704"/>
            <a:ext cx="6857999" cy="826654"/>
          </a:xfrm>
          <a:prstGeom prst="rect">
            <a:avLst/>
          </a:prstGeom>
          <a:solidFill>
            <a:srgbClr val="70C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Introduction to Internet of Things</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912775" y="1538365"/>
            <a:ext cx="351378" cy="230832"/>
          </a:xfrm>
          <a:prstGeom prst="rect">
            <a:avLst/>
          </a:prstGeom>
          <a:noFill/>
        </p:spPr>
        <p:txBody>
          <a:bodyPr wrap="none" rtlCol="0">
            <a:spAutoFit/>
          </a:bodyPr>
          <a:lstStyle/>
          <a:p>
            <a:r>
              <a:rPr lang="fr-FR" sz="900" dirty="0">
                <a:solidFill>
                  <a:schemeClr val="bg1"/>
                </a:solidFill>
              </a:rPr>
              <a:t>IoT</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4985732"/>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4985732"/>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7" name="TextBox 276"/>
          <p:cNvSpPr txBox="1"/>
          <p:nvPr/>
        </p:nvSpPr>
        <p:spPr>
          <a:xfrm>
            <a:off x="344196" y="2509630"/>
            <a:ext cx="2488862" cy="1231106"/>
          </a:xfrm>
          <a:prstGeom prst="rect">
            <a:avLst/>
          </a:prstGeom>
          <a:noFill/>
        </p:spPr>
        <p:txBody>
          <a:bodyPr wrap="square" lIns="0" tIns="0" rIns="0" bIns="0" rtlCol="0">
            <a:spAutoFit/>
          </a:bodyPr>
          <a:lstStyle/>
          <a:p>
            <a:pPr>
              <a:spcAft>
                <a:spcPts val="700"/>
              </a:spcAft>
            </a:pPr>
            <a:r>
              <a:rPr lang="fr-FR" sz="1000" dirty="0"/>
              <a:t>Le cours « Introduction to IoT » (Internet of Things) présente les technologies sur lesquelles s'appuie l'IoT, l'Internet des objets, ainsi que les nouvelles opportunités sociales et professionnelles liées au nombre croissant de connexions entre les personnes, les processus, les données et les objets.</a:t>
            </a:r>
          </a:p>
        </p:txBody>
      </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0" name="TextBox 279"/>
          <p:cNvSpPr txBox="1"/>
          <p:nvPr/>
        </p:nvSpPr>
        <p:spPr>
          <a:xfrm>
            <a:off x="347549" y="4253833"/>
            <a:ext cx="2257106" cy="615553"/>
          </a:xfrm>
          <a:prstGeom prst="rect">
            <a:avLst/>
          </a:prstGeom>
          <a:noFill/>
        </p:spPr>
        <p:txBody>
          <a:bodyPr wrap="square" lIns="0" tIns="0" rIns="0" bIns="0" rtlCol="0">
            <a:spAutoFit/>
          </a:bodyPr>
          <a:lstStyle/>
          <a:p>
            <a:pPr>
              <a:spcAft>
                <a:spcPts val="700"/>
              </a:spcAft>
            </a:pPr>
            <a:r>
              <a:rPr lang="fr-FR" sz="1000" dirty="0"/>
              <a:t>Pour les élèves souhaitant disposer d'une vue d'ensemble sur les tendances, technologies et opportunités de carrière liées à l'Internet of Things.</a:t>
            </a:r>
          </a:p>
        </p:txBody>
      </p:sp>
      <p:sp>
        <p:nvSpPr>
          <p:cNvPr id="281" name="Rectangle 280"/>
          <p:cNvSpPr/>
          <p:nvPr/>
        </p:nvSpPr>
        <p:spPr>
          <a:xfrm>
            <a:off x="165361" y="3853710"/>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919857"/>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853710"/>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858179"/>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7" name="TextBox 286"/>
          <p:cNvSpPr txBox="1"/>
          <p:nvPr/>
        </p:nvSpPr>
        <p:spPr>
          <a:xfrm>
            <a:off x="328001" y="5385854"/>
            <a:ext cx="2511492" cy="1025922"/>
          </a:xfrm>
          <a:prstGeom prst="rect">
            <a:avLst/>
          </a:prstGeom>
          <a:noFill/>
        </p:spPr>
        <p:txBody>
          <a:bodyPr wrap="square" lIns="0" tIns="0" rIns="0" bIns="0" rtlCol="0">
            <a:spAutoFit/>
          </a:bodyPr>
          <a:lstStyle/>
          <a:p>
            <a:pPr marL="109728" indent="-109728">
              <a:spcBef>
                <a:spcPts val="400"/>
              </a:spcBef>
              <a:buSzPct val="80000"/>
              <a:buFont typeface="Arial"/>
              <a:buChar char="•"/>
            </a:pPr>
            <a:r>
              <a:rPr lang="fr-FR" sz="1000" dirty="0"/>
              <a:t>5 modules interactifs dans lesquels interviennent des experts de l'IoT</a:t>
            </a:r>
          </a:p>
          <a:p>
            <a:pPr marL="109728" indent="-109728">
              <a:spcBef>
                <a:spcPts val="400"/>
              </a:spcBef>
              <a:buSzPct val="80000"/>
              <a:buFont typeface="Arial"/>
              <a:buChar char="•"/>
            </a:pPr>
            <a:r>
              <a:rPr lang="fr-FR" sz="1000" dirty="0"/>
              <a:t>Activités, vidéos et simulations visant à améliorer l'expérience d'apprentissage</a:t>
            </a:r>
          </a:p>
          <a:p>
            <a:pPr marL="109728" indent="-109728">
              <a:spcBef>
                <a:spcPts val="400"/>
              </a:spcBef>
              <a:buSzPct val="80000"/>
              <a:buFont typeface="Arial"/>
              <a:buChar char="•"/>
            </a:pPr>
            <a:r>
              <a:rPr lang="fr-FR" sz="1000" dirty="0"/>
              <a:t>Test préliminaire, questionnaires sur chaque module et examen final</a:t>
            </a:r>
          </a:p>
        </p:txBody>
      </p:sp>
      <p:sp>
        <p:nvSpPr>
          <p:cNvPr id="288" name="Isosceles Triangle 40"/>
          <p:cNvSpPr/>
          <p:nvPr/>
        </p:nvSpPr>
        <p:spPr>
          <a:xfrm rot="5400000">
            <a:off x="43818" y="5051879"/>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4990200"/>
            <a:ext cx="1944763" cy="307777"/>
          </a:xfrm>
          <a:prstGeom prst="rect">
            <a:avLst/>
          </a:prstGeom>
          <a:noFill/>
        </p:spPr>
        <p:txBody>
          <a:bodyPr wrap="none" rtlCol="0" anchor="ctr">
            <a:spAutoFit/>
          </a:bodyPr>
          <a:lstStyle/>
          <a:p>
            <a:r>
              <a:rPr lang="fr-FR" sz="1400" dirty="0">
                <a:solidFill>
                  <a:srgbClr val="FFFFFF"/>
                </a:solidFill>
              </a:rPr>
              <a:t>Supports de formation</a:t>
            </a:r>
          </a:p>
        </p:txBody>
      </p:sp>
      <p:grpSp>
        <p:nvGrpSpPr>
          <p:cNvPr id="9" name="Group 8"/>
          <p:cNvGrpSpPr>
            <a:grpSpLocks noChangeAspect="1"/>
          </p:cNvGrpSpPr>
          <p:nvPr/>
        </p:nvGrpSpPr>
        <p:grpSpPr>
          <a:xfrm>
            <a:off x="5826277" y="1043691"/>
            <a:ext cx="548640" cy="496482"/>
            <a:chOff x="307155" y="6770535"/>
            <a:chExt cx="202093" cy="199653"/>
          </a:xfrm>
        </p:grpSpPr>
        <p:grpSp>
          <p:nvGrpSpPr>
            <p:cNvPr id="290" name="Group 289"/>
            <p:cNvGrpSpPr>
              <a:grpSpLocks noChangeAspect="1"/>
            </p:cNvGrpSpPr>
            <p:nvPr/>
          </p:nvGrpSpPr>
          <p:grpSpPr>
            <a:xfrm>
              <a:off x="307155" y="6770535"/>
              <a:ext cx="202093" cy="199653"/>
              <a:chOff x="2632787" y="1629410"/>
              <a:chExt cx="1817884" cy="1795938"/>
            </a:xfrm>
          </p:grpSpPr>
          <p:sp>
            <p:nvSpPr>
              <p:cNvPr id="291" name="Chord 290"/>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292" name="Chord 291"/>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293" name="Group 292"/>
            <p:cNvGrpSpPr>
              <a:grpSpLocks noChangeAspect="1"/>
            </p:cNvGrpSpPr>
            <p:nvPr/>
          </p:nvGrpSpPr>
          <p:grpSpPr>
            <a:xfrm>
              <a:off x="350096" y="6815447"/>
              <a:ext cx="116346" cy="128119"/>
              <a:chOff x="6067426" y="5260975"/>
              <a:chExt cx="533399" cy="587376"/>
            </a:xfrm>
          </p:grpSpPr>
          <p:sp>
            <p:nvSpPr>
              <p:cNvPr id="294" name="Freeform 27"/>
              <p:cNvSpPr>
                <a:spLocks/>
              </p:cNvSpPr>
              <p:nvPr/>
            </p:nvSpPr>
            <p:spPr bwMode="auto">
              <a:xfrm>
                <a:off x="6142038" y="5478463"/>
                <a:ext cx="458787" cy="369888"/>
              </a:xfrm>
              <a:custGeom>
                <a:avLst/>
                <a:gdLst>
                  <a:gd name="T0" fmla="*/ 0 w 1659"/>
                  <a:gd name="T1" fmla="*/ 799 h 1337"/>
                  <a:gd name="T2" fmla="*/ 1469 w 1659"/>
                  <a:gd name="T3" fmla="*/ 392 h 1337"/>
                  <a:gd name="T4" fmla="*/ 1659 w 1659"/>
                  <a:gd name="T5" fmla="*/ 494 h 1337"/>
                  <a:gd name="T6" fmla="*/ 1469 w 1659"/>
                  <a:gd name="T7" fmla="*/ 0 h 1337"/>
                  <a:gd name="T8" fmla="*/ 955 w 1659"/>
                  <a:gd name="T9" fmla="*/ 145 h 1337"/>
                  <a:gd name="T10" fmla="*/ 1175 w 1659"/>
                  <a:gd name="T11" fmla="*/ 247 h 1337"/>
                  <a:gd name="T12" fmla="*/ 0 w 1659"/>
                  <a:gd name="T13" fmla="*/ 799 h 1337"/>
                </a:gdLst>
                <a:ahLst/>
                <a:cxnLst>
                  <a:cxn ang="0">
                    <a:pos x="T0" y="T1"/>
                  </a:cxn>
                  <a:cxn ang="0">
                    <a:pos x="T2" y="T3"/>
                  </a:cxn>
                  <a:cxn ang="0">
                    <a:pos x="T4" y="T5"/>
                  </a:cxn>
                  <a:cxn ang="0">
                    <a:pos x="T6" y="T7"/>
                  </a:cxn>
                  <a:cxn ang="0">
                    <a:pos x="T8" y="T9"/>
                  </a:cxn>
                  <a:cxn ang="0">
                    <a:pos x="T10" y="T11"/>
                  </a:cxn>
                  <a:cxn ang="0">
                    <a:pos x="T12" y="T13"/>
                  </a:cxn>
                </a:cxnLst>
                <a:rect l="0" t="0" r="r" b="b"/>
                <a:pathLst>
                  <a:path w="1659" h="1337">
                    <a:moveTo>
                      <a:pt x="0" y="799"/>
                    </a:moveTo>
                    <a:cubicBezTo>
                      <a:pt x="734" y="1337"/>
                      <a:pt x="1366" y="785"/>
                      <a:pt x="1469" y="392"/>
                    </a:cubicBezTo>
                    <a:cubicBezTo>
                      <a:pt x="1527" y="421"/>
                      <a:pt x="1659" y="494"/>
                      <a:pt x="1659" y="494"/>
                    </a:cubicBezTo>
                    <a:cubicBezTo>
                      <a:pt x="1469" y="0"/>
                      <a:pt x="1469" y="0"/>
                      <a:pt x="1469" y="0"/>
                    </a:cubicBezTo>
                    <a:cubicBezTo>
                      <a:pt x="955" y="145"/>
                      <a:pt x="955" y="145"/>
                      <a:pt x="955" y="145"/>
                    </a:cubicBezTo>
                    <a:cubicBezTo>
                      <a:pt x="1175" y="247"/>
                      <a:pt x="1175" y="247"/>
                      <a:pt x="1175" y="247"/>
                    </a:cubicBezTo>
                    <a:cubicBezTo>
                      <a:pt x="1175" y="247"/>
                      <a:pt x="999" y="1075"/>
                      <a:pt x="0" y="799"/>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100"/>
              </a:p>
            </p:txBody>
          </p:sp>
          <p:grpSp>
            <p:nvGrpSpPr>
              <p:cNvPr id="295" name="Group 294"/>
              <p:cNvGrpSpPr/>
              <p:nvPr/>
            </p:nvGrpSpPr>
            <p:grpSpPr>
              <a:xfrm>
                <a:off x="6067426" y="5260975"/>
                <a:ext cx="493712" cy="430213"/>
                <a:chOff x="6067426" y="5260975"/>
                <a:chExt cx="493712" cy="430213"/>
              </a:xfrm>
            </p:grpSpPr>
            <p:sp>
              <p:nvSpPr>
                <p:cNvPr id="296" name="Freeform 26"/>
                <p:cNvSpPr>
                  <a:spLocks noEditPoints="1"/>
                </p:cNvSpPr>
                <p:nvPr/>
              </p:nvSpPr>
              <p:spPr bwMode="auto">
                <a:xfrm>
                  <a:off x="6067426" y="5260975"/>
                  <a:ext cx="493712" cy="430213"/>
                </a:xfrm>
                <a:custGeom>
                  <a:avLst/>
                  <a:gdLst>
                    <a:gd name="T0" fmla="*/ 1361 w 1786"/>
                    <a:gd name="T1" fmla="*/ 437 h 1557"/>
                    <a:gd name="T2" fmla="*/ 1376 w 1786"/>
                    <a:gd name="T3" fmla="*/ 800 h 1557"/>
                    <a:gd name="T4" fmla="*/ 1713 w 1786"/>
                    <a:gd name="T5" fmla="*/ 495 h 1557"/>
                    <a:gd name="T6" fmla="*/ 747 w 1786"/>
                    <a:gd name="T7" fmla="*/ 509 h 1557"/>
                    <a:gd name="T8" fmla="*/ 1186 w 1786"/>
                    <a:gd name="T9" fmla="*/ 335 h 1557"/>
                    <a:gd name="T10" fmla="*/ 717 w 1786"/>
                    <a:gd name="T11" fmla="*/ 466 h 1557"/>
                    <a:gd name="T12" fmla="*/ 1332 w 1786"/>
                    <a:gd name="T13" fmla="*/ 800 h 1557"/>
                    <a:gd name="T14" fmla="*/ 1244 w 1786"/>
                    <a:gd name="T15" fmla="*/ 539 h 1557"/>
                    <a:gd name="T16" fmla="*/ 761 w 1786"/>
                    <a:gd name="T17" fmla="*/ 553 h 1557"/>
                    <a:gd name="T18" fmla="*/ 659 w 1786"/>
                    <a:gd name="T19" fmla="*/ 684 h 1557"/>
                    <a:gd name="T20" fmla="*/ 630 w 1786"/>
                    <a:gd name="T21" fmla="*/ 1106 h 1557"/>
                    <a:gd name="T22" fmla="*/ 732 w 1786"/>
                    <a:gd name="T23" fmla="*/ 1222 h 1557"/>
                    <a:gd name="T24" fmla="*/ 1215 w 1786"/>
                    <a:gd name="T25" fmla="*/ 1295 h 1557"/>
                    <a:gd name="T26" fmla="*/ 981 w 1786"/>
                    <a:gd name="T27" fmla="*/ 902 h 1557"/>
                    <a:gd name="T28" fmla="*/ 1332 w 1786"/>
                    <a:gd name="T29" fmla="*/ 800 h 1557"/>
                    <a:gd name="T30" fmla="*/ 761 w 1786"/>
                    <a:gd name="T31" fmla="*/ 1542 h 1557"/>
                    <a:gd name="T32" fmla="*/ 717 w 1786"/>
                    <a:gd name="T33" fmla="*/ 1266 h 1557"/>
                    <a:gd name="T34" fmla="*/ 586 w 1786"/>
                    <a:gd name="T35" fmla="*/ 640 h 1557"/>
                    <a:gd name="T36" fmla="*/ 293 w 1786"/>
                    <a:gd name="T37" fmla="*/ 931 h 1557"/>
                    <a:gd name="T38" fmla="*/ 542 w 1786"/>
                    <a:gd name="T39" fmla="*/ 1150 h 1557"/>
                    <a:gd name="T40" fmla="*/ 615 w 1786"/>
                    <a:gd name="T41" fmla="*/ 670 h 1557"/>
                    <a:gd name="T42" fmla="*/ 88 w 1786"/>
                    <a:gd name="T43" fmla="*/ 931 h 1557"/>
                    <a:gd name="T44" fmla="*/ 15 w 1786"/>
                    <a:gd name="T45" fmla="*/ 786 h 1557"/>
                    <a:gd name="T46" fmla="*/ 102 w 1786"/>
                    <a:gd name="T47" fmla="*/ 1004 h 1557"/>
                    <a:gd name="T48" fmla="*/ 1244 w 1786"/>
                    <a:gd name="T49" fmla="*/ 306 h 1557"/>
                    <a:gd name="T50" fmla="*/ 1684 w 1786"/>
                    <a:gd name="T51" fmla="*/ 437 h 1557"/>
                    <a:gd name="T52" fmla="*/ 1025 w 1786"/>
                    <a:gd name="T53" fmla="*/ 15 h 1557"/>
                    <a:gd name="T54" fmla="*/ 1244 w 1786"/>
                    <a:gd name="T55" fmla="*/ 306 h 1557"/>
                    <a:gd name="T56" fmla="*/ 512 w 1786"/>
                    <a:gd name="T57" fmla="*/ 1208 h 1557"/>
                    <a:gd name="T58" fmla="*/ 249 w 1786"/>
                    <a:gd name="T59" fmla="*/ 1019 h 1557"/>
                    <a:gd name="T60" fmla="*/ 132 w 1786"/>
                    <a:gd name="T61" fmla="*/ 1033 h 1557"/>
                    <a:gd name="T62" fmla="*/ 190 w 1786"/>
                    <a:gd name="T63" fmla="*/ 1441 h 1557"/>
                    <a:gd name="T64" fmla="*/ 717 w 1786"/>
                    <a:gd name="T65" fmla="*/ 1557 h 1557"/>
                    <a:gd name="T66" fmla="*/ 630 w 1786"/>
                    <a:gd name="T67" fmla="*/ 1310 h 1557"/>
                    <a:gd name="T68" fmla="*/ 249 w 1786"/>
                    <a:gd name="T69" fmla="*/ 844 h 1557"/>
                    <a:gd name="T70" fmla="*/ 556 w 1786"/>
                    <a:gd name="T71" fmla="*/ 568 h 1557"/>
                    <a:gd name="T72" fmla="*/ 673 w 1786"/>
                    <a:gd name="T73" fmla="*/ 466 h 1557"/>
                    <a:gd name="T74" fmla="*/ 922 w 1786"/>
                    <a:gd name="T75" fmla="*/ 0 h 1557"/>
                    <a:gd name="T76" fmla="*/ 29 w 1786"/>
                    <a:gd name="T77" fmla="*/ 728 h 1557"/>
                    <a:gd name="T78" fmla="*/ 190 w 1786"/>
                    <a:gd name="T79" fmla="*/ 830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86" h="1557">
                      <a:moveTo>
                        <a:pt x="1713" y="495"/>
                      </a:moveTo>
                      <a:cubicBezTo>
                        <a:pt x="1596" y="466"/>
                        <a:pt x="1479" y="451"/>
                        <a:pt x="1361" y="437"/>
                      </a:cubicBezTo>
                      <a:cubicBezTo>
                        <a:pt x="1347" y="480"/>
                        <a:pt x="1332" y="495"/>
                        <a:pt x="1303" y="509"/>
                      </a:cubicBezTo>
                      <a:cubicBezTo>
                        <a:pt x="1332" y="611"/>
                        <a:pt x="1361" y="699"/>
                        <a:pt x="1376" y="800"/>
                      </a:cubicBezTo>
                      <a:cubicBezTo>
                        <a:pt x="1786" y="684"/>
                        <a:pt x="1786" y="684"/>
                        <a:pt x="1786" y="684"/>
                      </a:cubicBezTo>
                      <a:cubicBezTo>
                        <a:pt x="1771" y="611"/>
                        <a:pt x="1742" y="553"/>
                        <a:pt x="1713" y="495"/>
                      </a:cubicBezTo>
                      <a:moveTo>
                        <a:pt x="717" y="480"/>
                      </a:moveTo>
                      <a:cubicBezTo>
                        <a:pt x="732" y="480"/>
                        <a:pt x="747" y="495"/>
                        <a:pt x="747" y="509"/>
                      </a:cubicBezTo>
                      <a:cubicBezTo>
                        <a:pt x="878" y="466"/>
                        <a:pt x="996" y="422"/>
                        <a:pt x="1127" y="408"/>
                      </a:cubicBezTo>
                      <a:cubicBezTo>
                        <a:pt x="1142" y="379"/>
                        <a:pt x="1157" y="349"/>
                        <a:pt x="1186" y="335"/>
                      </a:cubicBezTo>
                      <a:cubicBezTo>
                        <a:pt x="1127" y="219"/>
                        <a:pt x="1054" y="117"/>
                        <a:pt x="966" y="15"/>
                      </a:cubicBezTo>
                      <a:cubicBezTo>
                        <a:pt x="864" y="146"/>
                        <a:pt x="776" y="306"/>
                        <a:pt x="717" y="466"/>
                      </a:cubicBezTo>
                      <a:cubicBezTo>
                        <a:pt x="717" y="466"/>
                        <a:pt x="717" y="466"/>
                        <a:pt x="717" y="480"/>
                      </a:cubicBezTo>
                      <a:moveTo>
                        <a:pt x="1332" y="800"/>
                      </a:moveTo>
                      <a:cubicBezTo>
                        <a:pt x="1318" y="713"/>
                        <a:pt x="1303" y="626"/>
                        <a:pt x="1274" y="539"/>
                      </a:cubicBezTo>
                      <a:cubicBezTo>
                        <a:pt x="1259" y="539"/>
                        <a:pt x="1259" y="539"/>
                        <a:pt x="1244" y="539"/>
                      </a:cubicBezTo>
                      <a:cubicBezTo>
                        <a:pt x="1200" y="539"/>
                        <a:pt x="1157" y="495"/>
                        <a:pt x="1142" y="451"/>
                      </a:cubicBezTo>
                      <a:cubicBezTo>
                        <a:pt x="1010" y="466"/>
                        <a:pt x="893" y="509"/>
                        <a:pt x="761" y="553"/>
                      </a:cubicBezTo>
                      <a:cubicBezTo>
                        <a:pt x="776" y="553"/>
                        <a:pt x="776" y="568"/>
                        <a:pt x="776" y="568"/>
                      </a:cubicBezTo>
                      <a:cubicBezTo>
                        <a:pt x="776" y="626"/>
                        <a:pt x="717" y="684"/>
                        <a:pt x="659" y="684"/>
                      </a:cubicBezTo>
                      <a:cubicBezTo>
                        <a:pt x="659" y="684"/>
                        <a:pt x="659" y="684"/>
                        <a:pt x="659" y="684"/>
                      </a:cubicBezTo>
                      <a:cubicBezTo>
                        <a:pt x="630" y="815"/>
                        <a:pt x="630" y="960"/>
                        <a:pt x="630" y="1106"/>
                      </a:cubicBezTo>
                      <a:cubicBezTo>
                        <a:pt x="688" y="1106"/>
                        <a:pt x="732" y="1150"/>
                        <a:pt x="732" y="1208"/>
                      </a:cubicBezTo>
                      <a:cubicBezTo>
                        <a:pt x="732" y="1222"/>
                        <a:pt x="732" y="1222"/>
                        <a:pt x="732" y="1222"/>
                      </a:cubicBezTo>
                      <a:cubicBezTo>
                        <a:pt x="878" y="1266"/>
                        <a:pt x="1039" y="1295"/>
                        <a:pt x="1200" y="1295"/>
                      </a:cubicBezTo>
                      <a:cubicBezTo>
                        <a:pt x="1215" y="1295"/>
                        <a:pt x="1215" y="1295"/>
                        <a:pt x="1215" y="1295"/>
                      </a:cubicBezTo>
                      <a:cubicBezTo>
                        <a:pt x="1288" y="1222"/>
                        <a:pt x="1318" y="1135"/>
                        <a:pt x="1347" y="1077"/>
                      </a:cubicBezTo>
                      <a:cubicBezTo>
                        <a:pt x="981" y="902"/>
                        <a:pt x="981" y="902"/>
                        <a:pt x="981" y="902"/>
                      </a:cubicBezTo>
                      <a:cubicBezTo>
                        <a:pt x="1332" y="800"/>
                        <a:pt x="1332" y="800"/>
                        <a:pt x="1332" y="800"/>
                      </a:cubicBezTo>
                      <a:cubicBezTo>
                        <a:pt x="1332" y="800"/>
                        <a:pt x="1332" y="800"/>
                        <a:pt x="1332" y="800"/>
                      </a:cubicBezTo>
                      <a:close/>
                      <a:moveTo>
                        <a:pt x="673" y="1295"/>
                      </a:moveTo>
                      <a:cubicBezTo>
                        <a:pt x="703" y="1397"/>
                        <a:pt x="732" y="1484"/>
                        <a:pt x="761" y="1542"/>
                      </a:cubicBezTo>
                      <a:cubicBezTo>
                        <a:pt x="966" y="1528"/>
                        <a:pt x="1098" y="1441"/>
                        <a:pt x="1186" y="1339"/>
                      </a:cubicBezTo>
                      <a:cubicBezTo>
                        <a:pt x="966" y="1339"/>
                        <a:pt x="805" y="1295"/>
                        <a:pt x="717" y="1266"/>
                      </a:cubicBezTo>
                      <a:cubicBezTo>
                        <a:pt x="703" y="1281"/>
                        <a:pt x="688" y="1295"/>
                        <a:pt x="673" y="1295"/>
                      </a:cubicBezTo>
                      <a:moveTo>
                        <a:pt x="586" y="640"/>
                      </a:moveTo>
                      <a:cubicBezTo>
                        <a:pt x="468" y="699"/>
                        <a:pt x="366" y="786"/>
                        <a:pt x="278" y="873"/>
                      </a:cubicBezTo>
                      <a:cubicBezTo>
                        <a:pt x="293" y="888"/>
                        <a:pt x="293" y="917"/>
                        <a:pt x="293" y="931"/>
                      </a:cubicBezTo>
                      <a:cubicBezTo>
                        <a:pt x="293" y="960"/>
                        <a:pt x="293" y="975"/>
                        <a:pt x="278" y="990"/>
                      </a:cubicBezTo>
                      <a:cubicBezTo>
                        <a:pt x="366" y="1048"/>
                        <a:pt x="454" y="1106"/>
                        <a:pt x="542" y="1150"/>
                      </a:cubicBezTo>
                      <a:cubicBezTo>
                        <a:pt x="556" y="1121"/>
                        <a:pt x="571" y="1106"/>
                        <a:pt x="586" y="1106"/>
                      </a:cubicBezTo>
                      <a:cubicBezTo>
                        <a:pt x="571" y="960"/>
                        <a:pt x="586" y="815"/>
                        <a:pt x="615" y="670"/>
                      </a:cubicBezTo>
                      <a:cubicBezTo>
                        <a:pt x="600" y="655"/>
                        <a:pt x="586" y="655"/>
                        <a:pt x="586" y="640"/>
                      </a:cubicBezTo>
                      <a:moveTo>
                        <a:pt x="88" y="931"/>
                      </a:moveTo>
                      <a:cubicBezTo>
                        <a:pt x="88" y="917"/>
                        <a:pt x="88" y="902"/>
                        <a:pt x="102" y="888"/>
                      </a:cubicBezTo>
                      <a:cubicBezTo>
                        <a:pt x="73" y="859"/>
                        <a:pt x="44" y="830"/>
                        <a:pt x="15" y="786"/>
                      </a:cubicBezTo>
                      <a:cubicBezTo>
                        <a:pt x="0" y="902"/>
                        <a:pt x="0" y="1004"/>
                        <a:pt x="29" y="1106"/>
                      </a:cubicBezTo>
                      <a:cubicBezTo>
                        <a:pt x="59" y="1062"/>
                        <a:pt x="73" y="1033"/>
                        <a:pt x="102" y="1004"/>
                      </a:cubicBezTo>
                      <a:cubicBezTo>
                        <a:pt x="88" y="975"/>
                        <a:pt x="88" y="960"/>
                        <a:pt x="88" y="931"/>
                      </a:cubicBezTo>
                      <a:moveTo>
                        <a:pt x="1244" y="306"/>
                      </a:moveTo>
                      <a:cubicBezTo>
                        <a:pt x="1303" y="306"/>
                        <a:pt x="1347" y="349"/>
                        <a:pt x="1347" y="393"/>
                      </a:cubicBezTo>
                      <a:cubicBezTo>
                        <a:pt x="1464" y="408"/>
                        <a:pt x="1581" y="422"/>
                        <a:pt x="1684" y="437"/>
                      </a:cubicBezTo>
                      <a:cubicBezTo>
                        <a:pt x="1581" y="262"/>
                        <a:pt x="1420" y="131"/>
                        <a:pt x="1215" y="58"/>
                      </a:cubicBezTo>
                      <a:cubicBezTo>
                        <a:pt x="1142" y="29"/>
                        <a:pt x="1083" y="15"/>
                        <a:pt x="1025" y="15"/>
                      </a:cubicBezTo>
                      <a:cubicBezTo>
                        <a:pt x="1098" y="102"/>
                        <a:pt x="1171" y="204"/>
                        <a:pt x="1230" y="320"/>
                      </a:cubicBezTo>
                      <a:cubicBezTo>
                        <a:pt x="1244" y="306"/>
                        <a:pt x="1244" y="306"/>
                        <a:pt x="1244" y="306"/>
                      </a:cubicBezTo>
                      <a:moveTo>
                        <a:pt x="630" y="1310"/>
                      </a:moveTo>
                      <a:cubicBezTo>
                        <a:pt x="571" y="1310"/>
                        <a:pt x="512" y="1266"/>
                        <a:pt x="512" y="1208"/>
                      </a:cubicBezTo>
                      <a:cubicBezTo>
                        <a:pt x="512" y="1193"/>
                        <a:pt x="527" y="1193"/>
                        <a:pt x="527" y="1179"/>
                      </a:cubicBezTo>
                      <a:cubicBezTo>
                        <a:pt x="425" y="1135"/>
                        <a:pt x="337" y="1091"/>
                        <a:pt x="249" y="1019"/>
                      </a:cubicBezTo>
                      <a:cubicBezTo>
                        <a:pt x="234" y="1033"/>
                        <a:pt x="220" y="1048"/>
                        <a:pt x="190" y="1048"/>
                      </a:cubicBezTo>
                      <a:cubicBezTo>
                        <a:pt x="176" y="1048"/>
                        <a:pt x="146" y="1033"/>
                        <a:pt x="132" y="1033"/>
                      </a:cubicBezTo>
                      <a:cubicBezTo>
                        <a:pt x="102" y="1062"/>
                        <a:pt x="73" y="1106"/>
                        <a:pt x="44" y="1164"/>
                      </a:cubicBezTo>
                      <a:cubicBezTo>
                        <a:pt x="73" y="1251"/>
                        <a:pt x="117" y="1353"/>
                        <a:pt x="190" y="1441"/>
                      </a:cubicBezTo>
                      <a:cubicBezTo>
                        <a:pt x="366" y="1528"/>
                        <a:pt x="556" y="1557"/>
                        <a:pt x="644" y="1557"/>
                      </a:cubicBezTo>
                      <a:cubicBezTo>
                        <a:pt x="673" y="1557"/>
                        <a:pt x="703" y="1557"/>
                        <a:pt x="717" y="1557"/>
                      </a:cubicBezTo>
                      <a:cubicBezTo>
                        <a:pt x="688" y="1470"/>
                        <a:pt x="659" y="1382"/>
                        <a:pt x="630" y="1310"/>
                      </a:cubicBezTo>
                      <a:cubicBezTo>
                        <a:pt x="630" y="1310"/>
                        <a:pt x="630" y="1310"/>
                        <a:pt x="630" y="1310"/>
                      </a:cubicBezTo>
                      <a:moveTo>
                        <a:pt x="190" y="830"/>
                      </a:moveTo>
                      <a:cubicBezTo>
                        <a:pt x="205" y="830"/>
                        <a:pt x="234" y="830"/>
                        <a:pt x="249" y="844"/>
                      </a:cubicBezTo>
                      <a:cubicBezTo>
                        <a:pt x="337" y="742"/>
                        <a:pt x="439" y="670"/>
                        <a:pt x="556" y="597"/>
                      </a:cubicBezTo>
                      <a:cubicBezTo>
                        <a:pt x="556" y="597"/>
                        <a:pt x="556" y="582"/>
                        <a:pt x="556" y="568"/>
                      </a:cubicBezTo>
                      <a:cubicBezTo>
                        <a:pt x="556" y="509"/>
                        <a:pt x="600" y="466"/>
                        <a:pt x="659" y="466"/>
                      </a:cubicBezTo>
                      <a:cubicBezTo>
                        <a:pt x="673" y="466"/>
                        <a:pt x="673" y="466"/>
                        <a:pt x="673" y="466"/>
                      </a:cubicBezTo>
                      <a:cubicBezTo>
                        <a:pt x="673" y="451"/>
                        <a:pt x="673" y="451"/>
                        <a:pt x="673" y="451"/>
                      </a:cubicBezTo>
                      <a:cubicBezTo>
                        <a:pt x="732" y="291"/>
                        <a:pt x="820" y="131"/>
                        <a:pt x="922" y="0"/>
                      </a:cubicBezTo>
                      <a:cubicBezTo>
                        <a:pt x="542" y="0"/>
                        <a:pt x="190" y="233"/>
                        <a:pt x="59" y="597"/>
                      </a:cubicBezTo>
                      <a:cubicBezTo>
                        <a:pt x="44" y="640"/>
                        <a:pt x="29" y="684"/>
                        <a:pt x="29" y="728"/>
                      </a:cubicBezTo>
                      <a:cubicBezTo>
                        <a:pt x="59" y="771"/>
                        <a:pt x="88" y="815"/>
                        <a:pt x="132" y="844"/>
                      </a:cubicBezTo>
                      <a:cubicBezTo>
                        <a:pt x="146" y="830"/>
                        <a:pt x="161" y="830"/>
                        <a:pt x="190" y="83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297" name="Freeform 28"/>
                <p:cNvSpPr>
                  <a:spLocks/>
                </p:cNvSpPr>
                <p:nvPr/>
              </p:nvSpPr>
              <p:spPr bwMode="auto">
                <a:xfrm>
                  <a:off x="6143625" y="5437188"/>
                  <a:ext cx="93662" cy="141288"/>
                </a:xfrm>
                <a:custGeom>
                  <a:avLst/>
                  <a:gdLst>
                    <a:gd name="T0" fmla="*/ 308 w 337"/>
                    <a:gd name="T1" fmla="*/ 0 h 510"/>
                    <a:gd name="T2" fmla="*/ 0 w 337"/>
                    <a:gd name="T3" fmla="*/ 233 h 510"/>
                    <a:gd name="T4" fmla="*/ 15 w 337"/>
                    <a:gd name="T5" fmla="*/ 291 h 510"/>
                    <a:gd name="T6" fmla="*/ 0 w 337"/>
                    <a:gd name="T7" fmla="*/ 350 h 510"/>
                    <a:gd name="T8" fmla="*/ 264 w 337"/>
                    <a:gd name="T9" fmla="*/ 510 h 510"/>
                    <a:gd name="T10" fmla="*/ 308 w 337"/>
                    <a:gd name="T11" fmla="*/ 466 h 510"/>
                    <a:gd name="T12" fmla="*/ 337 w 337"/>
                    <a:gd name="T13" fmla="*/ 30 h 510"/>
                    <a:gd name="T14" fmla="*/ 308 w 337"/>
                    <a:gd name="T15" fmla="*/ 0 h 5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510">
                      <a:moveTo>
                        <a:pt x="308" y="0"/>
                      </a:moveTo>
                      <a:cubicBezTo>
                        <a:pt x="190" y="59"/>
                        <a:pt x="88" y="146"/>
                        <a:pt x="0" y="233"/>
                      </a:cubicBezTo>
                      <a:cubicBezTo>
                        <a:pt x="15" y="248"/>
                        <a:pt x="15" y="277"/>
                        <a:pt x="15" y="291"/>
                      </a:cubicBezTo>
                      <a:cubicBezTo>
                        <a:pt x="15" y="320"/>
                        <a:pt x="15" y="335"/>
                        <a:pt x="0" y="350"/>
                      </a:cubicBezTo>
                      <a:cubicBezTo>
                        <a:pt x="88" y="408"/>
                        <a:pt x="176" y="466"/>
                        <a:pt x="264" y="510"/>
                      </a:cubicBezTo>
                      <a:cubicBezTo>
                        <a:pt x="278" y="481"/>
                        <a:pt x="293" y="466"/>
                        <a:pt x="308" y="466"/>
                      </a:cubicBezTo>
                      <a:cubicBezTo>
                        <a:pt x="293" y="320"/>
                        <a:pt x="308" y="175"/>
                        <a:pt x="337" y="30"/>
                      </a:cubicBezTo>
                      <a:cubicBezTo>
                        <a:pt x="322" y="15"/>
                        <a:pt x="308" y="15"/>
                        <a:pt x="308"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298" name="Freeform 29"/>
                <p:cNvSpPr>
                  <a:spLocks/>
                </p:cNvSpPr>
                <p:nvPr/>
              </p:nvSpPr>
              <p:spPr bwMode="auto">
                <a:xfrm>
                  <a:off x="6075363" y="5260975"/>
                  <a:ext cx="244475" cy="233363"/>
                </a:xfrm>
                <a:custGeom>
                  <a:avLst/>
                  <a:gdLst>
                    <a:gd name="T0" fmla="*/ 102 w 885"/>
                    <a:gd name="T1" fmla="*/ 844 h 844"/>
                    <a:gd name="T2" fmla="*/ 160 w 885"/>
                    <a:gd name="T3" fmla="*/ 830 h 844"/>
                    <a:gd name="T4" fmla="*/ 218 w 885"/>
                    <a:gd name="T5" fmla="*/ 844 h 844"/>
                    <a:gd name="T6" fmla="*/ 525 w 885"/>
                    <a:gd name="T7" fmla="*/ 597 h 844"/>
                    <a:gd name="T8" fmla="*/ 525 w 885"/>
                    <a:gd name="T9" fmla="*/ 568 h 844"/>
                    <a:gd name="T10" fmla="*/ 629 w 885"/>
                    <a:gd name="T11" fmla="*/ 466 h 844"/>
                    <a:gd name="T12" fmla="*/ 645 w 885"/>
                    <a:gd name="T13" fmla="*/ 466 h 844"/>
                    <a:gd name="T14" fmla="*/ 645 w 885"/>
                    <a:gd name="T15" fmla="*/ 451 h 844"/>
                    <a:gd name="T16" fmla="*/ 885 w 885"/>
                    <a:gd name="T17" fmla="*/ 12 h 844"/>
                    <a:gd name="T18" fmla="*/ 885 w 885"/>
                    <a:gd name="T19" fmla="*/ 0 h 844"/>
                    <a:gd name="T20" fmla="*/ 29 w 885"/>
                    <a:gd name="T21" fmla="*/ 597 h 844"/>
                    <a:gd name="T22" fmla="*/ 0 w 885"/>
                    <a:gd name="T23" fmla="*/ 728 h 844"/>
                    <a:gd name="T24" fmla="*/ 102 w 885"/>
                    <a:gd name="T25" fmla="*/ 844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5" h="844">
                      <a:moveTo>
                        <a:pt x="102" y="844"/>
                      </a:moveTo>
                      <a:cubicBezTo>
                        <a:pt x="116" y="830"/>
                        <a:pt x="131" y="830"/>
                        <a:pt x="160" y="830"/>
                      </a:cubicBezTo>
                      <a:cubicBezTo>
                        <a:pt x="175" y="830"/>
                        <a:pt x="204" y="830"/>
                        <a:pt x="218" y="844"/>
                      </a:cubicBezTo>
                      <a:cubicBezTo>
                        <a:pt x="306" y="742"/>
                        <a:pt x="409" y="670"/>
                        <a:pt x="525" y="597"/>
                      </a:cubicBezTo>
                      <a:cubicBezTo>
                        <a:pt x="525" y="597"/>
                        <a:pt x="525" y="582"/>
                        <a:pt x="525" y="568"/>
                      </a:cubicBezTo>
                      <a:cubicBezTo>
                        <a:pt x="525" y="509"/>
                        <a:pt x="570" y="466"/>
                        <a:pt x="629" y="466"/>
                      </a:cubicBezTo>
                      <a:cubicBezTo>
                        <a:pt x="645" y="466"/>
                        <a:pt x="645" y="466"/>
                        <a:pt x="645" y="466"/>
                      </a:cubicBezTo>
                      <a:cubicBezTo>
                        <a:pt x="645" y="451"/>
                        <a:pt x="645" y="451"/>
                        <a:pt x="645" y="451"/>
                      </a:cubicBezTo>
                      <a:cubicBezTo>
                        <a:pt x="701" y="296"/>
                        <a:pt x="785" y="141"/>
                        <a:pt x="885" y="12"/>
                      </a:cubicBezTo>
                      <a:cubicBezTo>
                        <a:pt x="885" y="0"/>
                        <a:pt x="885" y="0"/>
                        <a:pt x="885" y="0"/>
                      </a:cubicBezTo>
                      <a:cubicBezTo>
                        <a:pt x="505" y="4"/>
                        <a:pt x="160" y="236"/>
                        <a:pt x="29" y="597"/>
                      </a:cubicBezTo>
                      <a:cubicBezTo>
                        <a:pt x="15" y="640"/>
                        <a:pt x="0" y="684"/>
                        <a:pt x="0" y="728"/>
                      </a:cubicBezTo>
                      <a:cubicBezTo>
                        <a:pt x="29" y="771"/>
                        <a:pt x="58" y="815"/>
                        <a:pt x="102" y="84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299" name="Freeform 30"/>
                <p:cNvSpPr>
                  <a:spLocks/>
                </p:cNvSpPr>
                <p:nvPr/>
              </p:nvSpPr>
              <p:spPr bwMode="auto">
                <a:xfrm>
                  <a:off x="6265863" y="5284788"/>
                  <a:ext cx="53975" cy="117475"/>
                </a:xfrm>
                <a:custGeom>
                  <a:avLst/>
                  <a:gdLst>
                    <a:gd name="T0" fmla="*/ 0 w 196"/>
                    <a:gd name="T1" fmla="*/ 393 h 422"/>
                    <a:gd name="T2" fmla="*/ 29 w 196"/>
                    <a:gd name="T3" fmla="*/ 422 h 422"/>
                    <a:gd name="T4" fmla="*/ 196 w 196"/>
                    <a:gd name="T5" fmla="*/ 368 h 422"/>
                    <a:gd name="T6" fmla="*/ 196 w 196"/>
                    <a:gd name="T7" fmla="*/ 0 h 422"/>
                    <a:gd name="T8" fmla="*/ 0 w 196"/>
                    <a:gd name="T9" fmla="*/ 379 h 422"/>
                    <a:gd name="T10" fmla="*/ 0 w 196"/>
                    <a:gd name="T11" fmla="*/ 393 h 422"/>
                  </a:gdLst>
                  <a:ahLst/>
                  <a:cxnLst>
                    <a:cxn ang="0">
                      <a:pos x="T0" y="T1"/>
                    </a:cxn>
                    <a:cxn ang="0">
                      <a:pos x="T2" y="T3"/>
                    </a:cxn>
                    <a:cxn ang="0">
                      <a:pos x="T4" y="T5"/>
                    </a:cxn>
                    <a:cxn ang="0">
                      <a:pos x="T6" y="T7"/>
                    </a:cxn>
                    <a:cxn ang="0">
                      <a:pos x="T8" y="T9"/>
                    </a:cxn>
                    <a:cxn ang="0">
                      <a:pos x="T10" y="T11"/>
                    </a:cxn>
                  </a:cxnLst>
                  <a:rect l="0" t="0" r="r" b="b"/>
                  <a:pathLst>
                    <a:path w="196" h="422">
                      <a:moveTo>
                        <a:pt x="0" y="393"/>
                      </a:moveTo>
                      <a:cubicBezTo>
                        <a:pt x="12" y="393"/>
                        <a:pt x="29" y="408"/>
                        <a:pt x="29" y="422"/>
                      </a:cubicBezTo>
                      <a:cubicBezTo>
                        <a:pt x="87" y="403"/>
                        <a:pt x="140" y="384"/>
                        <a:pt x="196" y="368"/>
                      </a:cubicBezTo>
                      <a:cubicBezTo>
                        <a:pt x="196" y="0"/>
                        <a:pt x="196" y="0"/>
                        <a:pt x="196" y="0"/>
                      </a:cubicBezTo>
                      <a:cubicBezTo>
                        <a:pt x="116" y="115"/>
                        <a:pt x="48" y="247"/>
                        <a:pt x="0" y="379"/>
                      </a:cubicBezTo>
                      <a:cubicBezTo>
                        <a:pt x="0" y="379"/>
                        <a:pt x="0" y="379"/>
                        <a:pt x="0" y="39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300" name="Freeform 31"/>
                <p:cNvSpPr>
                  <a:spLocks/>
                </p:cNvSpPr>
                <p:nvPr/>
              </p:nvSpPr>
              <p:spPr bwMode="auto">
                <a:xfrm>
                  <a:off x="6240463" y="5400675"/>
                  <a:ext cx="79375" cy="211138"/>
                </a:xfrm>
                <a:custGeom>
                  <a:avLst/>
                  <a:gdLst>
                    <a:gd name="T0" fmla="*/ 286 w 286"/>
                    <a:gd name="T1" fmla="*/ 764 h 764"/>
                    <a:gd name="T2" fmla="*/ 286 w 286"/>
                    <a:gd name="T3" fmla="*/ 0 h 764"/>
                    <a:gd name="T4" fmla="*/ 133 w 286"/>
                    <a:gd name="T5" fmla="*/ 50 h 764"/>
                    <a:gd name="T6" fmla="*/ 147 w 286"/>
                    <a:gd name="T7" fmla="*/ 65 h 764"/>
                    <a:gd name="T8" fmla="*/ 30 w 286"/>
                    <a:gd name="T9" fmla="*/ 181 h 764"/>
                    <a:gd name="T10" fmla="*/ 0 w 286"/>
                    <a:gd name="T11" fmla="*/ 603 h 764"/>
                    <a:gd name="T12" fmla="*/ 102 w 286"/>
                    <a:gd name="T13" fmla="*/ 705 h 764"/>
                    <a:gd name="T14" fmla="*/ 102 w 286"/>
                    <a:gd name="T15" fmla="*/ 719 h 764"/>
                    <a:gd name="T16" fmla="*/ 286 w 286"/>
                    <a:gd name="T17" fmla="*/ 76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764">
                      <a:moveTo>
                        <a:pt x="286" y="764"/>
                      </a:moveTo>
                      <a:cubicBezTo>
                        <a:pt x="286" y="0"/>
                        <a:pt x="286" y="0"/>
                        <a:pt x="286" y="0"/>
                      </a:cubicBezTo>
                      <a:cubicBezTo>
                        <a:pt x="234" y="15"/>
                        <a:pt x="185" y="33"/>
                        <a:pt x="133" y="50"/>
                      </a:cubicBezTo>
                      <a:cubicBezTo>
                        <a:pt x="148" y="50"/>
                        <a:pt x="147" y="65"/>
                        <a:pt x="147" y="65"/>
                      </a:cubicBezTo>
                      <a:cubicBezTo>
                        <a:pt x="147" y="123"/>
                        <a:pt x="89" y="181"/>
                        <a:pt x="30" y="181"/>
                      </a:cubicBezTo>
                      <a:cubicBezTo>
                        <a:pt x="1" y="312"/>
                        <a:pt x="0" y="457"/>
                        <a:pt x="0" y="603"/>
                      </a:cubicBezTo>
                      <a:cubicBezTo>
                        <a:pt x="59" y="603"/>
                        <a:pt x="102" y="647"/>
                        <a:pt x="102" y="705"/>
                      </a:cubicBezTo>
                      <a:cubicBezTo>
                        <a:pt x="102" y="719"/>
                        <a:pt x="102" y="719"/>
                        <a:pt x="102" y="719"/>
                      </a:cubicBezTo>
                      <a:cubicBezTo>
                        <a:pt x="162" y="737"/>
                        <a:pt x="222" y="752"/>
                        <a:pt x="286" y="76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301" name="Freeform 32"/>
                <p:cNvSpPr>
                  <a:spLocks/>
                </p:cNvSpPr>
                <p:nvPr/>
              </p:nvSpPr>
              <p:spPr bwMode="auto">
                <a:xfrm>
                  <a:off x="6067426" y="5478463"/>
                  <a:ext cx="28575" cy="88900"/>
                </a:xfrm>
                <a:custGeom>
                  <a:avLst/>
                  <a:gdLst>
                    <a:gd name="T0" fmla="*/ 88 w 102"/>
                    <a:gd name="T1" fmla="*/ 145 h 320"/>
                    <a:gd name="T2" fmla="*/ 102 w 102"/>
                    <a:gd name="T3" fmla="*/ 102 h 320"/>
                    <a:gd name="T4" fmla="*/ 15 w 102"/>
                    <a:gd name="T5" fmla="*/ 0 h 320"/>
                    <a:gd name="T6" fmla="*/ 29 w 102"/>
                    <a:gd name="T7" fmla="*/ 320 h 320"/>
                    <a:gd name="T8" fmla="*/ 102 w 102"/>
                    <a:gd name="T9" fmla="*/ 218 h 320"/>
                    <a:gd name="T10" fmla="*/ 88 w 102"/>
                    <a:gd name="T11" fmla="*/ 145 h 320"/>
                  </a:gdLst>
                  <a:ahLst/>
                  <a:cxnLst>
                    <a:cxn ang="0">
                      <a:pos x="T0" y="T1"/>
                    </a:cxn>
                    <a:cxn ang="0">
                      <a:pos x="T2" y="T3"/>
                    </a:cxn>
                    <a:cxn ang="0">
                      <a:pos x="T4" y="T5"/>
                    </a:cxn>
                    <a:cxn ang="0">
                      <a:pos x="T6" y="T7"/>
                    </a:cxn>
                    <a:cxn ang="0">
                      <a:pos x="T8" y="T9"/>
                    </a:cxn>
                    <a:cxn ang="0">
                      <a:pos x="T10" y="T11"/>
                    </a:cxn>
                  </a:cxnLst>
                  <a:rect l="0" t="0" r="r" b="b"/>
                  <a:pathLst>
                    <a:path w="102" h="320">
                      <a:moveTo>
                        <a:pt x="88" y="145"/>
                      </a:moveTo>
                      <a:cubicBezTo>
                        <a:pt x="88" y="131"/>
                        <a:pt x="88" y="116"/>
                        <a:pt x="102" y="102"/>
                      </a:cubicBezTo>
                      <a:cubicBezTo>
                        <a:pt x="73" y="73"/>
                        <a:pt x="44" y="44"/>
                        <a:pt x="15" y="0"/>
                      </a:cubicBezTo>
                      <a:cubicBezTo>
                        <a:pt x="0" y="116"/>
                        <a:pt x="0" y="218"/>
                        <a:pt x="29" y="320"/>
                      </a:cubicBezTo>
                      <a:cubicBezTo>
                        <a:pt x="59" y="276"/>
                        <a:pt x="73" y="247"/>
                        <a:pt x="102" y="218"/>
                      </a:cubicBezTo>
                      <a:cubicBezTo>
                        <a:pt x="88" y="189"/>
                        <a:pt x="88" y="174"/>
                        <a:pt x="88" y="14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302" name="Freeform 33"/>
                <p:cNvSpPr>
                  <a:spLocks/>
                </p:cNvSpPr>
                <p:nvPr/>
              </p:nvSpPr>
              <p:spPr bwMode="auto">
                <a:xfrm>
                  <a:off x="6253163" y="5610225"/>
                  <a:ext cx="66675" cy="76200"/>
                </a:xfrm>
                <a:custGeom>
                  <a:avLst/>
                  <a:gdLst>
                    <a:gd name="T0" fmla="*/ 241 w 241"/>
                    <a:gd name="T1" fmla="*/ 49 h 276"/>
                    <a:gd name="T2" fmla="*/ 44 w 241"/>
                    <a:gd name="T3" fmla="*/ 0 h 276"/>
                    <a:gd name="T4" fmla="*/ 0 w 241"/>
                    <a:gd name="T5" fmla="*/ 29 h 276"/>
                    <a:gd name="T6" fmla="*/ 88 w 241"/>
                    <a:gd name="T7" fmla="*/ 276 h 276"/>
                    <a:gd name="T8" fmla="*/ 241 w 241"/>
                    <a:gd name="T9" fmla="*/ 249 h 276"/>
                    <a:gd name="T10" fmla="*/ 241 w 241"/>
                    <a:gd name="T11" fmla="*/ 49 h 276"/>
                  </a:gdLst>
                  <a:ahLst/>
                  <a:cxnLst>
                    <a:cxn ang="0">
                      <a:pos x="T0" y="T1"/>
                    </a:cxn>
                    <a:cxn ang="0">
                      <a:pos x="T2" y="T3"/>
                    </a:cxn>
                    <a:cxn ang="0">
                      <a:pos x="T4" y="T5"/>
                    </a:cxn>
                    <a:cxn ang="0">
                      <a:pos x="T6" y="T7"/>
                    </a:cxn>
                    <a:cxn ang="0">
                      <a:pos x="T8" y="T9"/>
                    </a:cxn>
                    <a:cxn ang="0">
                      <a:pos x="T10" y="T11"/>
                    </a:cxn>
                  </a:cxnLst>
                  <a:rect l="0" t="0" r="r" b="b"/>
                  <a:pathLst>
                    <a:path w="241" h="276">
                      <a:moveTo>
                        <a:pt x="241" y="49"/>
                      </a:moveTo>
                      <a:cubicBezTo>
                        <a:pt x="157" y="34"/>
                        <a:pt x="90" y="15"/>
                        <a:pt x="44" y="0"/>
                      </a:cubicBezTo>
                      <a:cubicBezTo>
                        <a:pt x="29" y="15"/>
                        <a:pt x="14" y="29"/>
                        <a:pt x="0" y="29"/>
                      </a:cubicBezTo>
                      <a:cubicBezTo>
                        <a:pt x="29" y="131"/>
                        <a:pt x="59" y="218"/>
                        <a:pt x="88" y="276"/>
                      </a:cubicBezTo>
                      <a:cubicBezTo>
                        <a:pt x="144" y="272"/>
                        <a:pt x="193" y="263"/>
                        <a:pt x="241" y="249"/>
                      </a:cubicBezTo>
                      <a:lnTo>
                        <a:pt x="241" y="4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303" name="Freeform 34"/>
                <p:cNvSpPr>
                  <a:spLocks/>
                </p:cNvSpPr>
                <p:nvPr/>
              </p:nvSpPr>
              <p:spPr bwMode="auto">
                <a:xfrm>
                  <a:off x="6080125" y="5541963"/>
                  <a:ext cx="185737" cy="149225"/>
                </a:xfrm>
                <a:custGeom>
                  <a:avLst/>
                  <a:gdLst>
                    <a:gd name="T0" fmla="*/ 468 w 673"/>
                    <a:gd name="T1" fmla="*/ 189 h 539"/>
                    <a:gd name="T2" fmla="*/ 483 w 673"/>
                    <a:gd name="T3" fmla="*/ 160 h 539"/>
                    <a:gd name="T4" fmla="*/ 205 w 673"/>
                    <a:gd name="T5" fmla="*/ 0 h 539"/>
                    <a:gd name="T6" fmla="*/ 146 w 673"/>
                    <a:gd name="T7" fmla="*/ 29 h 539"/>
                    <a:gd name="T8" fmla="*/ 88 w 673"/>
                    <a:gd name="T9" fmla="*/ 14 h 539"/>
                    <a:gd name="T10" fmla="*/ 0 w 673"/>
                    <a:gd name="T11" fmla="*/ 145 h 539"/>
                    <a:gd name="T12" fmla="*/ 146 w 673"/>
                    <a:gd name="T13" fmla="*/ 422 h 539"/>
                    <a:gd name="T14" fmla="*/ 600 w 673"/>
                    <a:gd name="T15" fmla="*/ 539 h 539"/>
                    <a:gd name="T16" fmla="*/ 673 w 673"/>
                    <a:gd name="T17" fmla="*/ 539 h 539"/>
                    <a:gd name="T18" fmla="*/ 586 w 673"/>
                    <a:gd name="T19" fmla="*/ 291 h 539"/>
                    <a:gd name="T20" fmla="*/ 468 w 673"/>
                    <a:gd name="T21" fmla="*/ 18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539">
                      <a:moveTo>
                        <a:pt x="468" y="189"/>
                      </a:moveTo>
                      <a:cubicBezTo>
                        <a:pt x="468" y="174"/>
                        <a:pt x="483" y="174"/>
                        <a:pt x="483" y="160"/>
                      </a:cubicBezTo>
                      <a:cubicBezTo>
                        <a:pt x="381" y="116"/>
                        <a:pt x="293" y="72"/>
                        <a:pt x="205" y="0"/>
                      </a:cubicBezTo>
                      <a:cubicBezTo>
                        <a:pt x="190" y="14"/>
                        <a:pt x="176" y="29"/>
                        <a:pt x="146" y="29"/>
                      </a:cubicBezTo>
                      <a:cubicBezTo>
                        <a:pt x="132" y="29"/>
                        <a:pt x="102" y="14"/>
                        <a:pt x="88" y="14"/>
                      </a:cubicBezTo>
                      <a:cubicBezTo>
                        <a:pt x="58" y="43"/>
                        <a:pt x="29" y="87"/>
                        <a:pt x="0" y="145"/>
                      </a:cubicBezTo>
                      <a:cubicBezTo>
                        <a:pt x="29" y="232"/>
                        <a:pt x="73" y="335"/>
                        <a:pt x="146" y="422"/>
                      </a:cubicBezTo>
                      <a:cubicBezTo>
                        <a:pt x="322" y="509"/>
                        <a:pt x="512" y="539"/>
                        <a:pt x="600" y="539"/>
                      </a:cubicBezTo>
                      <a:cubicBezTo>
                        <a:pt x="629" y="539"/>
                        <a:pt x="659" y="539"/>
                        <a:pt x="673" y="539"/>
                      </a:cubicBezTo>
                      <a:cubicBezTo>
                        <a:pt x="644" y="451"/>
                        <a:pt x="615" y="364"/>
                        <a:pt x="586" y="291"/>
                      </a:cubicBezTo>
                      <a:cubicBezTo>
                        <a:pt x="527" y="291"/>
                        <a:pt x="468" y="247"/>
                        <a:pt x="468" y="18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grpSp>
        </p:grpSp>
      </p:grpSp>
      <p:sp>
        <p:nvSpPr>
          <p:cNvPr id="304" name="TextBox 303"/>
          <p:cNvSpPr txBox="1"/>
          <p:nvPr/>
        </p:nvSpPr>
        <p:spPr>
          <a:xfrm>
            <a:off x="191052" y="7604014"/>
            <a:ext cx="3018105" cy="1284967"/>
          </a:xfrm>
          <a:prstGeom prst="rect">
            <a:avLst/>
          </a:prstGeom>
          <a:noFill/>
        </p:spPr>
        <p:txBody>
          <a:bodyPr wrap="square" rtlCol="0">
            <a:spAutoFit/>
          </a:bodyPr>
          <a:lstStyle/>
          <a:p>
            <a:pPr>
              <a:spcBef>
                <a:spcPts val="0"/>
              </a:spcBef>
              <a:spcAft>
                <a:spcPts val="300"/>
              </a:spcAft>
            </a:pPr>
            <a:r>
              <a:rPr lang="fr-FR" sz="1000" b="1" dirty="0">
                <a:solidFill>
                  <a:schemeClr val="bg1"/>
                </a:solidFill>
              </a:rPr>
              <a:t>Public cible </a:t>
            </a:r>
            <a:r>
              <a:rPr lang="fr-FR" sz="1000" dirty="0">
                <a:solidFill>
                  <a:schemeClr val="bg1"/>
                </a:solidFill>
              </a:rPr>
              <a:t>: tout public</a:t>
            </a:r>
          </a:p>
          <a:p>
            <a:pPr>
              <a:spcBef>
                <a:spcPts val="0"/>
              </a:spcBef>
              <a:spcAft>
                <a:spcPts val="300"/>
              </a:spcAft>
            </a:pPr>
            <a:r>
              <a:rPr lang="fr-FR" sz="1000" b="1" dirty="0">
                <a:solidFill>
                  <a:schemeClr val="bg1"/>
                </a:solidFill>
              </a:rPr>
              <a:t>Connaissances préalables requises : </a:t>
            </a:r>
            <a:r>
              <a:rPr lang="fr-FR" sz="1000" dirty="0">
                <a:solidFill>
                  <a:schemeClr val="bg1"/>
                </a:solidFill>
              </a:rPr>
              <a:t>aucune</a:t>
            </a:r>
          </a:p>
          <a:p>
            <a:pPr>
              <a:spcBef>
                <a:spcPts val="0"/>
              </a:spcBef>
              <a:spcAft>
                <a:spcPts val="300"/>
              </a:spcAft>
            </a:pPr>
            <a:r>
              <a:rPr lang="fr-FR" sz="1000" b="1" dirty="0">
                <a:solidFill>
                  <a:schemeClr val="bg1"/>
                </a:solidFill>
              </a:rPr>
              <a:t>Formation requise pour les instructeurs :</a:t>
            </a:r>
            <a:r>
              <a:rPr lang="fr-FR" sz="1000" dirty="0">
                <a:solidFill>
                  <a:schemeClr val="bg1"/>
                </a:solidFill>
              </a:rPr>
              <a:t> non</a:t>
            </a:r>
          </a:p>
          <a:p>
            <a:pPr>
              <a:spcBef>
                <a:spcPts val="0"/>
              </a:spcBef>
              <a:spcAft>
                <a:spcPts val="300"/>
              </a:spcAft>
            </a:pPr>
            <a:r>
              <a:rPr lang="fr-FR" sz="1000" b="1" dirty="0">
                <a:solidFill>
                  <a:schemeClr val="bg1"/>
                </a:solidFill>
              </a:rPr>
              <a:t>Langues</a:t>
            </a:r>
            <a:r>
              <a:rPr lang="fr-FR" sz="1000" dirty="0">
                <a:solidFill>
                  <a:schemeClr val="bg1"/>
                </a:solidFill>
              </a:rPr>
              <a:t> : allemand, anglais, arabe, chinois (simplifié), chinois (traditionnel), coréen, espagnol, français, hébreu, italien, japonais, portugais (brésilien), russe </a:t>
            </a:r>
          </a:p>
        </p:txBody>
      </p:sp>
      <p:sp>
        <p:nvSpPr>
          <p:cNvPr id="306" name="TextBox 305"/>
          <p:cNvSpPr txBox="1"/>
          <p:nvPr/>
        </p:nvSpPr>
        <p:spPr>
          <a:xfrm>
            <a:off x="3692240" y="7587311"/>
            <a:ext cx="2682677" cy="1284967"/>
          </a:xfrm>
          <a:prstGeom prst="rect">
            <a:avLst/>
          </a:prstGeom>
          <a:noFill/>
        </p:spPr>
        <p:txBody>
          <a:bodyPr wrap="square" rtlCol="0">
            <a:spAutoFit/>
          </a:bodyPr>
          <a:lstStyle/>
          <a:p>
            <a:pPr>
              <a:spcBef>
                <a:spcPts val="0"/>
              </a:spcBef>
              <a:spcAft>
                <a:spcPts val="300"/>
              </a:spcAft>
            </a:pPr>
            <a:r>
              <a:rPr lang="fr-FR" sz="1000" b="1" dirty="0">
                <a:solidFill>
                  <a:schemeClr val="bg1"/>
                </a:solidFill>
              </a:rPr>
              <a:t>Mode de formation </a:t>
            </a:r>
            <a:r>
              <a:rPr lang="fr-FR" sz="1000" dirty="0">
                <a:solidFill>
                  <a:schemeClr val="bg1"/>
                </a:solidFill>
              </a:rPr>
              <a:t>: dispensée par un instructeur ou autonome</a:t>
            </a:r>
          </a:p>
          <a:p>
            <a:pPr>
              <a:spcBef>
                <a:spcPts val="0"/>
              </a:spcBef>
              <a:spcAft>
                <a:spcPts val="300"/>
              </a:spcAft>
            </a:pPr>
            <a:r>
              <a:rPr lang="fr-FR" sz="1000" b="1" dirty="0">
                <a:solidFill>
                  <a:schemeClr val="bg1"/>
                </a:solidFill>
              </a:rPr>
              <a:t>Durée totale estimée : </a:t>
            </a:r>
            <a:r>
              <a:rPr lang="fr-FR" sz="1000" dirty="0">
                <a:solidFill>
                  <a:schemeClr val="bg1"/>
                </a:solidFill>
              </a:rPr>
              <a:t>20 heures</a:t>
            </a:r>
          </a:p>
          <a:p>
            <a:pPr>
              <a:spcBef>
                <a:spcPts val="0"/>
              </a:spcBef>
              <a:spcAft>
                <a:spcPts val="300"/>
              </a:spcAft>
            </a:pPr>
            <a:r>
              <a:rPr lang="fr-FR" sz="1000" b="1" dirty="0">
                <a:solidFill>
                  <a:schemeClr val="bg1"/>
                </a:solidFill>
              </a:rPr>
              <a:t>Formations complémentaires recommandées : </a:t>
            </a:r>
            <a:r>
              <a:rPr lang="fr-FR" sz="1000" dirty="0">
                <a:solidFill>
                  <a:schemeClr val="bg1"/>
                </a:solidFill>
              </a:rPr>
              <a:t>IT Essentials ou IoT Fundamentals : Connecting Things*</a:t>
            </a:r>
          </a:p>
          <a:p>
            <a:pPr>
              <a:spcBef>
                <a:spcPts val="0"/>
              </a:spcBef>
              <a:spcAft>
                <a:spcPts val="300"/>
              </a:spcAft>
            </a:pPr>
            <a:r>
              <a:rPr lang="fr-FR" sz="1000" b="1" dirty="0">
                <a:solidFill>
                  <a:schemeClr val="bg1"/>
                </a:solidFill>
              </a:rPr>
              <a:t>Certifications </a:t>
            </a:r>
            <a:r>
              <a:rPr lang="fr-FR" sz="1000" dirty="0">
                <a:solidFill>
                  <a:schemeClr val="bg1"/>
                </a:solidFill>
              </a:rPr>
              <a:t>: sans objet</a:t>
            </a:r>
          </a:p>
        </p:txBody>
      </p:sp>
      <p:sp>
        <p:nvSpPr>
          <p:cNvPr id="317" name="TextBox 316"/>
          <p:cNvSpPr txBox="1"/>
          <p:nvPr/>
        </p:nvSpPr>
        <p:spPr>
          <a:xfrm>
            <a:off x="421154" y="1418193"/>
            <a:ext cx="768159" cy="230832"/>
          </a:xfrm>
          <a:prstGeom prst="rect">
            <a:avLst/>
          </a:prstGeom>
          <a:noFill/>
        </p:spPr>
        <p:txBody>
          <a:bodyPr wrap="none" rtlCol="0">
            <a:spAutoFit/>
          </a:bodyPr>
          <a:lstStyle/>
          <a:p>
            <a:r>
              <a:rPr lang="fr-FR" sz="900" dirty="0" err="1">
                <a:solidFill>
                  <a:schemeClr val="bg1"/>
                </a:solidFill>
              </a:rPr>
              <a:t>Exploratory</a:t>
            </a:r>
            <a:endParaRPr lang="fr-FR" sz="900" dirty="0">
              <a:solidFill>
                <a:schemeClr val="bg1"/>
              </a:solidFill>
            </a:endParaRPr>
          </a:p>
        </p:txBody>
      </p:sp>
      <p:pic>
        <p:nvPicPr>
          <p:cNvPr id="53" name="Picture 5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566649534"/>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b="-2"/>
          <a:stretch/>
        </p:blipFill>
        <p:spPr>
          <a:xfrm>
            <a:off x="3707005" y="2061357"/>
            <a:ext cx="2917030" cy="4947364"/>
          </a:xfrm>
          <a:prstGeom prst="rect">
            <a:avLst/>
          </a:prstGeom>
        </p:spPr>
      </p:pic>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Connecting Things</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538893"/>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538893"/>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4127468"/>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784391"/>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4117943"/>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4131937"/>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605040"/>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543361"/>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err="1">
                <a:solidFill>
                  <a:schemeClr val="bg1"/>
                </a:solidFill>
              </a:rPr>
              <a:t>Foundational</a:t>
            </a:r>
            <a:endParaRPr lang="fr-FR" sz="900" dirty="0">
              <a:solidFill>
                <a:schemeClr val="bg1"/>
              </a:solidFill>
            </a:endParaRPr>
          </a:p>
        </p:txBody>
      </p:sp>
      <p:sp>
        <p:nvSpPr>
          <p:cNvPr id="70" name="TextBox 69"/>
          <p:cNvSpPr txBox="1"/>
          <p:nvPr/>
        </p:nvSpPr>
        <p:spPr>
          <a:xfrm>
            <a:off x="410241" y="2507752"/>
            <a:ext cx="2604971" cy="1538883"/>
          </a:xfrm>
          <a:prstGeom prst="rect">
            <a:avLst/>
          </a:prstGeom>
          <a:noFill/>
        </p:spPr>
        <p:txBody>
          <a:bodyPr wrap="square" lIns="0" tIns="0" rIns="0" bIns="0" rtlCol="0">
            <a:spAutoFit/>
          </a:bodyPr>
          <a:lstStyle/>
          <a:p>
            <a:pPr>
              <a:spcAft>
                <a:spcPts val="700"/>
              </a:spcAft>
            </a:pPr>
            <a:r>
              <a:rPr lang="fr-FR" sz="1000" dirty="0"/>
              <a:t>Dans le cadre de ce cours, les élèves découvrent comment la numérisation transforme des secteurs tels que la fabrication, l'énergie et les voitures intelligentes. Au cours d'ateliers pratiques, ils apprennent à interconnecter de façon sécurisée les capteurs, les déclencheurs, les microcontrôleurs, les ordinateurs monocartes et les services cloud sur des réseaux IP afin de créer un système IoT de bout en bout.</a:t>
            </a:r>
          </a:p>
        </p:txBody>
      </p:sp>
      <p:sp>
        <p:nvSpPr>
          <p:cNvPr id="71" name="TextBox 70"/>
          <p:cNvSpPr txBox="1"/>
          <p:nvPr/>
        </p:nvSpPr>
        <p:spPr>
          <a:xfrm>
            <a:off x="417365" y="4510941"/>
            <a:ext cx="2487168" cy="923330"/>
          </a:xfrm>
          <a:prstGeom prst="rect">
            <a:avLst/>
          </a:prstGeom>
          <a:noFill/>
        </p:spPr>
        <p:txBody>
          <a:bodyPr wrap="square" lIns="0" tIns="0" rIns="0" bIns="0" rtlCol="0">
            <a:spAutoFit/>
          </a:bodyPr>
          <a:lstStyle/>
          <a:p>
            <a:pPr>
              <a:spcAft>
                <a:spcPts val="700"/>
              </a:spcAft>
            </a:pPr>
            <a:r>
              <a:rPr lang="fr-FR" sz="1000" dirty="0"/>
              <a:t>Les élèves développent les compétences interdisciplinaires nécessaires pour créer un prototype de solution IoT correspondant à un cahier des charges spécifique, en prêtant une attention particulière aux questions de sécurité liées aux nouvelles technologies. </a:t>
            </a:r>
          </a:p>
        </p:txBody>
      </p:sp>
      <p:sp>
        <p:nvSpPr>
          <p:cNvPr id="73" name="TextBox 72"/>
          <p:cNvSpPr txBox="1"/>
          <p:nvPr/>
        </p:nvSpPr>
        <p:spPr>
          <a:xfrm>
            <a:off x="432969" y="5928618"/>
            <a:ext cx="2487168" cy="1231106"/>
          </a:xfrm>
          <a:prstGeom prst="rect">
            <a:avLst/>
          </a:prstGeom>
          <a:noFill/>
        </p:spPr>
        <p:txBody>
          <a:bodyPr wrap="square" lIns="0" tIns="0" rIns="0" bIns="0" numCol="2" spcCol="274320" rtlCol="0">
            <a:spAutoFit/>
          </a:bodyPr>
          <a:lstStyle/>
          <a:p>
            <a:pPr marL="109728" indent="-109728">
              <a:spcBef>
                <a:spcPts val="400"/>
              </a:spcBef>
              <a:buSzPct val="80000"/>
              <a:buFont typeface="Arial"/>
              <a:buChar char="•"/>
            </a:pPr>
            <a:r>
              <a:rPr lang="fr-FR" sz="1000" dirty="0"/>
              <a:t>6 chapitres</a:t>
            </a:r>
          </a:p>
          <a:p>
            <a:pPr marL="109728" indent="-109728">
              <a:spcBef>
                <a:spcPts val="400"/>
              </a:spcBef>
              <a:buSzPct val="80000"/>
              <a:buFont typeface="Arial"/>
              <a:buChar char="•"/>
            </a:pPr>
            <a:r>
              <a:rPr lang="fr-FR" sz="1000" dirty="0"/>
              <a:t>31 ateliers pratiques</a:t>
            </a:r>
          </a:p>
          <a:p>
            <a:pPr marL="109728" indent="-109728">
              <a:spcBef>
                <a:spcPts val="400"/>
              </a:spcBef>
              <a:buSzPct val="80000"/>
              <a:buFont typeface="Arial"/>
              <a:buChar char="•"/>
            </a:pPr>
            <a:r>
              <a:rPr lang="fr-FR" sz="1000" dirty="0"/>
              <a:t>10 exercices Cisco Packet Tracer</a:t>
            </a:r>
          </a:p>
          <a:p>
            <a:pPr marL="109728" indent="-109728">
              <a:spcBef>
                <a:spcPts val="400"/>
              </a:spcBef>
              <a:buSzPct val="80000"/>
              <a:buFont typeface="Arial"/>
              <a:buChar char="•"/>
            </a:pPr>
            <a:endParaRPr lang="fr-FR" sz="1000" dirty="0"/>
          </a:p>
          <a:p>
            <a:pPr marL="109728" indent="-109728">
              <a:spcBef>
                <a:spcPts val="400"/>
              </a:spcBef>
              <a:buSzPct val="80000"/>
              <a:buFont typeface="Arial"/>
              <a:buChar char="•"/>
            </a:pPr>
            <a:r>
              <a:rPr lang="fr-FR" sz="1000" dirty="0"/>
              <a:t>12 activités interactives</a:t>
            </a:r>
          </a:p>
          <a:p>
            <a:pPr marL="109728" indent="-109728">
              <a:spcBef>
                <a:spcPts val="400"/>
              </a:spcBef>
              <a:buSzPct val="80000"/>
              <a:buFont typeface="Arial"/>
              <a:buChar char="•"/>
            </a:pPr>
            <a:r>
              <a:rPr lang="fr-FR" sz="1000" dirty="0"/>
              <a:t>6 examens (1 par chapitre), 1 examen final</a:t>
            </a:r>
          </a:p>
        </p:txBody>
      </p:sp>
      <p:sp>
        <p:nvSpPr>
          <p:cNvPr id="74" name="TextBox 73"/>
          <p:cNvSpPr txBox="1"/>
          <p:nvPr/>
        </p:nvSpPr>
        <p:spPr>
          <a:xfrm>
            <a:off x="145813" y="7586566"/>
            <a:ext cx="2774324" cy="1377300"/>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 </a:t>
            </a:r>
            <a:r>
              <a:rPr lang="fr-FR" sz="950" dirty="0">
                <a:solidFill>
                  <a:schemeClr val="bg1"/>
                </a:solidFill>
              </a:rPr>
              <a:t>: élèves du secondaire, élèves en formation professionnelle, étudiants en cycles universitaires de 2 ou 4 ans et au-delà</a:t>
            </a:r>
          </a:p>
          <a:p>
            <a:pPr>
              <a:spcBef>
                <a:spcPts val="0"/>
              </a:spcBef>
              <a:spcAft>
                <a:spcPts val="300"/>
              </a:spcAft>
            </a:pPr>
            <a:r>
              <a:rPr lang="fr-FR" sz="950" b="1" dirty="0">
                <a:solidFill>
                  <a:schemeClr val="bg1"/>
                </a:solidFill>
              </a:rPr>
              <a:t>Connaissances préalables requises </a:t>
            </a:r>
            <a:r>
              <a:rPr lang="fr-FR" sz="950" dirty="0">
                <a:solidFill>
                  <a:schemeClr val="bg1"/>
                </a:solidFill>
              </a:rPr>
              <a:t>: connaissances de base en programmation, en réseaux et en électronique</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oui</a:t>
            </a:r>
          </a:p>
          <a:p>
            <a:pPr>
              <a:spcBef>
                <a:spcPts val="0"/>
              </a:spcBef>
              <a:spcAft>
                <a:spcPts val="300"/>
              </a:spcAft>
            </a:pPr>
            <a:r>
              <a:rPr lang="fr-FR" sz="950" b="1" dirty="0">
                <a:solidFill>
                  <a:schemeClr val="bg1"/>
                </a:solidFill>
              </a:rPr>
              <a:t>Langue</a:t>
            </a:r>
            <a:r>
              <a:rPr lang="fr-FR" sz="950" dirty="0">
                <a:solidFill>
                  <a:schemeClr val="bg1"/>
                </a:solidFill>
              </a:rPr>
              <a:t> : </a:t>
            </a:r>
            <a:r>
              <a:rPr lang="fr-FR" sz="900" dirty="0">
                <a:solidFill>
                  <a:schemeClr val="bg1"/>
                </a:solidFill>
              </a:rPr>
              <a:t>allemand, </a:t>
            </a:r>
            <a:r>
              <a:rPr lang="fr-FR" sz="950" dirty="0">
                <a:solidFill>
                  <a:schemeClr val="bg1"/>
                </a:solidFill>
              </a:rPr>
              <a:t>anglais, </a:t>
            </a:r>
            <a:r>
              <a:rPr lang="fr-FR" sz="900" dirty="0">
                <a:solidFill>
                  <a:schemeClr val="bg1"/>
                </a:solidFill>
              </a:rPr>
              <a:t>espagnol</a:t>
            </a:r>
            <a:endParaRPr lang="fr-FR" sz="950" dirty="0">
              <a:solidFill>
                <a:schemeClr val="bg1"/>
              </a:solidFill>
            </a:endParaRPr>
          </a:p>
        </p:txBody>
      </p:sp>
      <p:sp>
        <p:nvSpPr>
          <p:cNvPr id="90" name="TextBox 89"/>
          <p:cNvSpPr txBox="1"/>
          <p:nvPr/>
        </p:nvSpPr>
        <p:spPr>
          <a:xfrm>
            <a:off x="3778375" y="7586566"/>
            <a:ext cx="2774324" cy="1046440"/>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a:t>
            </a:r>
            <a:r>
              <a:rPr lang="fr-FR" sz="950" dirty="0">
                <a:solidFill>
                  <a:schemeClr val="bg1"/>
                </a:solidFill>
              </a:rPr>
              <a:t> : dispensée par un instructeur</a:t>
            </a:r>
          </a:p>
          <a:p>
            <a:pPr>
              <a:spcBef>
                <a:spcPts val="0"/>
              </a:spcBef>
              <a:spcAft>
                <a:spcPts val="300"/>
              </a:spcAft>
            </a:pPr>
            <a:r>
              <a:rPr lang="fr-FR" sz="950" b="1" dirty="0">
                <a:solidFill>
                  <a:schemeClr val="bg1"/>
                </a:solidFill>
              </a:rPr>
              <a:t>Durée totale estimée : </a:t>
            </a:r>
            <a:r>
              <a:rPr lang="fr-FR" sz="950" dirty="0">
                <a:solidFill>
                  <a:schemeClr val="bg1"/>
                </a:solidFill>
              </a:rPr>
              <a:t>50 heures</a:t>
            </a:r>
          </a:p>
          <a:p>
            <a:pPr>
              <a:spcBef>
                <a:spcPts val="0"/>
              </a:spcBef>
              <a:spcAft>
                <a:spcPts val="300"/>
              </a:spcAft>
            </a:pPr>
            <a:r>
              <a:rPr lang="fr-FR" sz="950" b="1">
                <a:solidFill>
                  <a:schemeClr val="bg1"/>
                </a:solidFill>
              </a:rPr>
              <a:t>Formations complémentaires recommandées </a:t>
            </a:r>
            <a:r>
              <a:rPr lang="fr-FR" sz="950">
                <a:solidFill>
                  <a:schemeClr val="bg1"/>
                </a:solidFill>
              </a:rPr>
              <a:t>: IoT Fundamentals : Big Data &amp; Analytics ou Hackathon Playbook</a:t>
            </a:r>
          </a:p>
        </p:txBody>
      </p:sp>
      <p:pic>
        <p:nvPicPr>
          <p:cNvPr id="51" name="Picture 5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
        <p:nvSpPr>
          <p:cNvPr id="52" name="TextBox 51"/>
          <p:cNvSpPr txBox="1"/>
          <p:nvPr/>
        </p:nvSpPr>
        <p:spPr>
          <a:xfrm>
            <a:off x="5912775" y="1538365"/>
            <a:ext cx="351378" cy="230832"/>
          </a:xfrm>
          <a:prstGeom prst="rect">
            <a:avLst/>
          </a:prstGeom>
          <a:noFill/>
        </p:spPr>
        <p:txBody>
          <a:bodyPr wrap="none" rtlCol="0">
            <a:spAutoFit/>
          </a:bodyPr>
          <a:lstStyle/>
          <a:p>
            <a:r>
              <a:rPr lang="fr-FR" sz="900" dirty="0">
                <a:solidFill>
                  <a:schemeClr val="bg1"/>
                </a:solidFill>
              </a:rPr>
              <a:t>IoT</a:t>
            </a:r>
          </a:p>
        </p:txBody>
      </p:sp>
      <p:grpSp>
        <p:nvGrpSpPr>
          <p:cNvPr id="53" name="Group 52"/>
          <p:cNvGrpSpPr>
            <a:grpSpLocks noChangeAspect="1"/>
          </p:cNvGrpSpPr>
          <p:nvPr/>
        </p:nvGrpSpPr>
        <p:grpSpPr>
          <a:xfrm>
            <a:off x="5826277" y="1043691"/>
            <a:ext cx="548640" cy="496482"/>
            <a:chOff x="307155" y="6770535"/>
            <a:chExt cx="202093" cy="199653"/>
          </a:xfrm>
        </p:grpSpPr>
        <p:grpSp>
          <p:nvGrpSpPr>
            <p:cNvPr id="54" name="Group 53"/>
            <p:cNvGrpSpPr>
              <a:grpSpLocks noChangeAspect="1"/>
            </p:cNvGrpSpPr>
            <p:nvPr/>
          </p:nvGrpSpPr>
          <p:grpSpPr>
            <a:xfrm>
              <a:off x="307155" y="6770535"/>
              <a:ext cx="202093" cy="199653"/>
              <a:chOff x="2632787" y="1629410"/>
              <a:chExt cx="1817884" cy="1795938"/>
            </a:xfrm>
          </p:grpSpPr>
          <p:sp>
            <p:nvSpPr>
              <p:cNvPr id="66" name="Chord 65"/>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7" name="Chord 66"/>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55" name="Group 54"/>
            <p:cNvGrpSpPr>
              <a:grpSpLocks noChangeAspect="1"/>
            </p:cNvGrpSpPr>
            <p:nvPr/>
          </p:nvGrpSpPr>
          <p:grpSpPr>
            <a:xfrm>
              <a:off x="350096" y="6815447"/>
              <a:ext cx="116346" cy="128119"/>
              <a:chOff x="6067426" y="5260975"/>
              <a:chExt cx="533399" cy="587376"/>
            </a:xfrm>
          </p:grpSpPr>
          <p:sp>
            <p:nvSpPr>
              <p:cNvPr id="56" name="Freeform 27"/>
              <p:cNvSpPr>
                <a:spLocks/>
              </p:cNvSpPr>
              <p:nvPr/>
            </p:nvSpPr>
            <p:spPr bwMode="auto">
              <a:xfrm>
                <a:off x="6142038" y="5478463"/>
                <a:ext cx="458787" cy="369888"/>
              </a:xfrm>
              <a:custGeom>
                <a:avLst/>
                <a:gdLst>
                  <a:gd name="T0" fmla="*/ 0 w 1659"/>
                  <a:gd name="T1" fmla="*/ 799 h 1337"/>
                  <a:gd name="T2" fmla="*/ 1469 w 1659"/>
                  <a:gd name="T3" fmla="*/ 392 h 1337"/>
                  <a:gd name="T4" fmla="*/ 1659 w 1659"/>
                  <a:gd name="T5" fmla="*/ 494 h 1337"/>
                  <a:gd name="T6" fmla="*/ 1469 w 1659"/>
                  <a:gd name="T7" fmla="*/ 0 h 1337"/>
                  <a:gd name="T8" fmla="*/ 955 w 1659"/>
                  <a:gd name="T9" fmla="*/ 145 h 1337"/>
                  <a:gd name="T10" fmla="*/ 1175 w 1659"/>
                  <a:gd name="T11" fmla="*/ 247 h 1337"/>
                  <a:gd name="T12" fmla="*/ 0 w 1659"/>
                  <a:gd name="T13" fmla="*/ 799 h 1337"/>
                </a:gdLst>
                <a:ahLst/>
                <a:cxnLst>
                  <a:cxn ang="0">
                    <a:pos x="T0" y="T1"/>
                  </a:cxn>
                  <a:cxn ang="0">
                    <a:pos x="T2" y="T3"/>
                  </a:cxn>
                  <a:cxn ang="0">
                    <a:pos x="T4" y="T5"/>
                  </a:cxn>
                  <a:cxn ang="0">
                    <a:pos x="T6" y="T7"/>
                  </a:cxn>
                  <a:cxn ang="0">
                    <a:pos x="T8" y="T9"/>
                  </a:cxn>
                  <a:cxn ang="0">
                    <a:pos x="T10" y="T11"/>
                  </a:cxn>
                  <a:cxn ang="0">
                    <a:pos x="T12" y="T13"/>
                  </a:cxn>
                </a:cxnLst>
                <a:rect l="0" t="0" r="r" b="b"/>
                <a:pathLst>
                  <a:path w="1659" h="1337">
                    <a:moveTo>
                      <a:pt x="0" y="799"/>
                    </a:moveTo>
                    <a:cubicBezTo>
                      <a:pt x="734" y="1337"/>
                      <a:pt x="1366" y="785"/>
                      <a:pt x="1469" y="392"/>
                    </a:cubicBezTo>
                    <a:cubicBezTo>
                      <a:pt x="1527" y="421"/>
                      <a:pt x="1659" y="494"/>
                      <a:pt x="1659" y="494"/>
                    </a:cubicBezTo>
                    <a:cubicBezTo>
                      <a:pt x="1469" y="0"/>
                      <a:pt x="1469" y="0"/>
                      <a:pt x="1469" y="0"/>
                    </a:cubicBezTo>
                    <a:cubicBezTo>
                      <a:pt x="955" y="145"/>
                      <a:pt x="955" y="145"/>
                      <a:pt x="955" y="145"/>
                    </a:cubicBezTo>
                    <a:cubicBezTo>
                      <a:pt x="1175" y="247"/>
                      <a:pt x="1175" y="247"/>
                      <a:pt x="1175" y="247"/>
                    </a:cubicBezTo>
                    <a:cubicBezTo>
                      <a:pt x="1175" y="247"/>
                      <a:pt x="999" y="1075"/>
                      <a:pt x="0" y="799"/>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100"/>
              </a:p>
            </p:txBody>
          </p:sp>
          <p:grpSp>
            <p:nvGrpSpPr>
              <p:cNvPr id="57" name="Group 56"/>
              <p:cNvGrpSpPr/>
              <p:nvPr/>
            </p:nvGrpSpPr>
            <p:grpSpPr>
              <a:xfrm>
                <a:off x="6067426" y="5260975"/>
                <a:ext cx="493712" cy="430213"/>
                <a:chOff x="6067426" y="5260975"/>
                <a:chExt cx="493712" cy="430213"/>
              </a:xfrm>
            </p:grpSpPr>
            <p:sp>
              <p:nvSpPr>
                <p:cNvPr id="58" name="Freeform 26"/>
                <p:cNvSpPr>
                  <a:spLocks noEditPoints="1"/>
                </p:cNvSpPr>
                <p:nvPr/>
              </p:nvSpPr>
              <p:spPr bwMode="auto">
                <a:xfrm>
                  <a:off x="6067426" y="5260975"/>
                  <a:ext cx="493712" cy="430213"/>
                </a:xfrm>
                <a:custGeom>
                  <a:avLst/>
                  <a:gdLst>
                    <a:gd name="T0" fmla="*/ 1361 w 1786"/>
                    <a:gd name="T1" fmla="*/ 437 h 1557"/>
                    <a:gd name="T2" fmla="*/ 1376 w 1786"/>
                    <a:gd name="T3" fmla="*/ 800 h 1557"/>
                    <a:gd name="T4" fmla="*/ 1713 w 1786"/>
                    <a:gd name="T5" fmla="*/ 495 h 1557"/>
                    <a:gd name="T6" fmla="*/ 747 w 1786"/>
                    <a:gd name="T7" fmla="*/ 509 h 1557"/>
                    <a:gd name="T8" fmla="*/ 1186 w 1786"/>
                    <a:gd name="T9" fmla="*/ 335 h 1557"/>
                    <a:gd name="T10" fmla="*/ 717 w 1786"/>
                    <a:gd name="T11" fmla="*/ 466 h 1557"/>
                    <a:gd name="T12" fmla="*/ 1332 w 1786"/>
                    <a:gd name="T13" fmla="*/ 800 h 1557"/>
                    <a:gd name="T14" fmla="*/ 1244 w 1786"/>
                    <a:gd name="T15" fmla="*/ 539 h 1557"/>
                    <a:gd name="T16" fmla="*/ 761 w 1786"/>
                    <a:gd name="T17" fmla="*/ 553 h 1557"/>
                    <a:gd name="T18" fmla="*/ 659 w 1786"/>
                    <a:gd name="T19" fmla="*/ 684 h 1557"/>
                    <a:gd name="T20" fmla="*/ 630 w 1786"/>
                    <a:gd name="T21" fmla="*/ 1106 h 1557"/>
                    <a:gd name="T22" fmla="*/ 732 w 1786"/>
                    <a:gd name="T23" fmla="*/ 1222 h 1557"/>
                    <a:gd name="T24" fmla="*/ 1215 w 1786"/>
                    <a:gd name="T25" fmla="*/ 1295 h 1557"/>
                    <a:gd name="T26" fmla="*/ 981 w 1786"/>
                    <a:gd name="T27" fmla="*/ 902 h 1557"/>
                    <a:gd name="T28" fmla="*/ 1332 w 1786"/>
                    <a:gd name="T29" fmla="*/ 800 h 1557"/>
                    <a:gd name="T30" fmla="*/ 761 w 1786"/>
                    <a:gd name="T31" fmla="*/ 1542 h 1557"/>
                    <a:gd name="T32" fmla="*/ 717 w 1786"/>
                    <a:gd name="T33" fmla="*/ 1266 h 1557"/>
                    <a:gd name="T34" fmla="*/ 586 w 1786"/>
                    <a:gd name="T35" fmla="*/ 640 h 1557"/>
                    <a:gd name="T36" fmla="*/ 293 w 1786"/>
                    <a:gd name="T37" fmla="*/ 931 h 1557"/>
                    <a:gd name="T38" fmla="*/ 542 w 1786"/>
                    <a:gd name="T39" fmla="*/ 1150 h 1557"/>
                    <a:gd name="T40" fmla="*/ 615 w 1786"/>
                    <a:gd name="T41" fmla="*/ 670 h 1557"/>
                    <a:gd name="T42" fmla="*/ 88 w 1786"/>
                    <a:gd name="T43" fmla="*/ 931 h 1557"/>
                    <a:gd name="T44" fmla="*/ 15 w 1786"/>
                    <a:gd name="T45" fmla="*/ 786 h 1557"/>
                    <a:gd name="T46" fmla="*/ 102 w 1786"/>
                    <a:gd name="T47" fmla="*/ 1004 h 1557"/>
                    <a:gd name="T48" fmla="*/ 1244 w 1786"/>
                    <a:gd name="T49" fmla="*/ 306 h 1557"/>
                    <a:gd name="T50" fmla="*/ 1684 w 1786"/>
                    <a:gd name="T51" fmla="*/ 437 h 1557"/>
                    <a:gd name="T52" fmla="*/ 1025 w 1786"/>
                    <a:gd name="T53" fmla="*/ 15 h 1557"/>
                    <a:gd name="T54" fmla="*/ 1244 w 1786"/>
                    <a:gd name="T55" fmla="*/ 306 h 1557"/>
                    <a:gd name="T56" fmla="*/ 512 w 1786"/>
                    <a:gd name="T57" fmla="*/ 1208 h 1557"/>
                    <a:gd name="T58" fmla="*/ 249 w 1786"/>
                    <a:gd name="T59" fmla="*/ 1019 h 1557"/>
                    <a:gd name="T60" fmla="*/ 132 w 1786"/>
                    <a:gd name="T61" fmla="*/ 1033 h 1557"/>
                    <a:gd name="T62" fmla="*/ 190 w 1786"/>
                    <a:gd name="T63" fmla="*/ 1441 h 1557"/>
                    <a:gd name="T64" fmla="*/ 717 w 1786"/>
                    <a:gd name="T65" fmla="*/ 1557 h 1557"/>
                    <a:gd name="T66" fmla="*/ 630 w 1786"/>
                    <a:gd name="T67" fmla="*/ 1310 h 1557"/>
                    <a:gd name="T68" fmla="*/ 249 w 1786"/>
                    <a:gd name="T69" fmla="*/ 844 h 1557"/>
                    <a:gd name="T70" fmla="*/ 556 w 1786"/>
                    <a:gd name="T71" fmla="*/ 568 h 1557"/>
                    <a:gd name="T72" fmla="*/ 673 w 1786"/>
                    <a:gd name="T73" fmla="*/ 466 h 1557"/>
                    <a:gd name="T74" fmla="*/ 922 w 1786"/>
                    <a:gd name="T75" fmla="*/ 0 h 1557"/>
                    <a:gd name="T76" fmla="*/ 29 w 1786"/>
                    <a:gd name="T77" fmla="*/ 728 h 1557"/>
                    <a:gd name="T78" fmla="*/ 190 w 1786"/>
                    <a:gd name="T79" fmla="*/ 830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86" h="1557">
                      <a:moveTo>
                        <a:pt x="1713" y="495"/>
                      </a:moveTo>
                      <a:cubicBezTo>
                        <a:pt x="1596" y="466"/>
                        <a:pt x="1479" y="451"/>
                        <a:pt x="1361" y="437"/>
                      </a:cubicBezTo>
                      <a:cubicBezTo>
                        <a:pt x="1347" y="480"/>
                        <a:pt x="1332" y="495"/>
                        <a:pt x="1303" y="509"/>
                      </a:cubicBezTo>
                      <a:cubicBezTo>
                        <a:pt x="1332" y="611"/>
                        <a:pt x="1361" y="699"/>
                        <a:pt x="1376" y="800"/>
                      </a:cubicBezTo>
                      <a:cubicBezTo>
                        <a:pt x="1786" y="684"/>
                        <a:pt x="1786" y="684"/>
                        <a:pt x="1786" y="684"/>
                      </a:cubicBezTo>
                      <a:cubicBezTo>
                        <a:pt x="1771" y="611"/>
                        <a:pt x="1742" y="553"/>
                        <a:pt x="1713" y="495"/>
                      </a:cubicBezTo>
                      <a:moveTo>
                        <a:pt x="717" y="480"/>
                      </a:moveTo>
                      <a:cubicBezTo>
                        <a:pt x="732" y="480"/>
                        <a:pt x="747" y="495"/>
                        <a:pt x="747" y="509"/>
                      </a:cubicBezTo>
                      <a:cubicBezTo>
                        <a:pt x="878" y="466"/>
                        <a:pt x="996" y="422"/>
                        <a:pt x="1127" y="408"/>
                      </a:cubicBezTo>
                      <a:cubicBezTo>
                        <a:pt x="1142" y="379"/>
                        <a:pt x="1157" y="349"/>
                        <a:pt x="1186" y="335"/>
                      </a:cubicBezTo>
                      <a:cubicBezTo>
                        <a:pt x="1127" y="219"/>
                        <a:pt x="1054" y="117"/>
                        <a:pt x="966" y="15"/>
                      </a:cubicBezTo>
                      <a:cubicBezTo>
                        <a:pt x="864" y="146"/>
                        <a:pt x="776" y="306"/>
                        <a:pt x="717" y="466"/>
                      </a:cubicBezTo>
                      <a:cubicBezTo>
                        <a:pt x="717" y="466"/>
                        <a:pt x="717" y="466"/>
                        <a:pt x="717" y="480"/>
                      </a:cubicBezTo>
                      <a:moveTo>
                        <a:pt x="1332" y="800"/>
                      </a:moveTo>
                      <a:cubicBezTo>
                        <a:pt x="1318" y="713"/>
                        <a:pt x="1303" y="626"/>
                        <a:pt x="1274" y="539"/>
                      </a:cubicBezTo>
                      <a:cubicBezTo>
                        <a:pt x="1259" y="539"/>
                        <a:pt x="1259" y="539"/>
                        <a:pt x="1244" y="539"/>
                      </a:cubicBezTo>
                      <a:cubicBezTo>
                        <a:pt x="1200" y="539"/>
                        <a:pt x="1157" y="495"/>
                        <a:pt x="1142" y="451"/>
                      </a:cubicBezTo>
                      <a:cubicBezTo>
                        <a:pt x="1010" y="466"/>
                        <a:pt x="893" y="509"/>
                        <a:pt x="761" y="553"/>
                      </a:cubicBezTo>
                      <a:cubicBezTo>
                        <a:pt x="776" y="553"/>
                        <a:pt x="776" y="568"/>
                        <a:pt x="776" y="568"/>
                      </a:cubicBezTo>
                      <a:cubicBezTo>
                        <a:pt x="776" y="626"/>
                        <a:pt x="717" y="684"/>
                        <a:pt x="659" y="684"/>
                      </a:cubicBezTo>
                      <a:cubicBezTo>
                        <a:pt x="659" y="684"/>
                        <a:pt x="659" y="684"/>
                        <a:pt x="659" y="684"/>
                      </a:cubicBezTo>
                      <a:cubicBezTo>
                        <a:pt x="630" y="815"/>
                        <a:pt x="630" y="960"/>
                        <a:pt x="630" y="1106"/>
                      </a:cubicBezTo>
                      <a:cubicBezTo>
                        <a:pt x="688" y="1106"/>
                        <a:pt x="732" y="1150"/>
                        <a:pt x="732" y="1208"/>
                      </a:cubicBezTo>
                      <a:cubicBezTo>
                        <a:pt x="732" y="1222"/>
                        <a:pt x="732" y="1222"/>
                        <a:pt x="732" y="1222"/>
                      </a:cubicBezTo>
                      <a:cubicBezTo>
                        <a:pt x="878" y="1266"/>
                        <a:pt x="1039" y="1295"/>
                        <a:pt x="1200" y="1295"/>
                      </a:cubicBezTo>
                      <a:cubicBezTo>
                        <a:pt x="1215" y="1295"/>
                        <a:pt x="1215" y="1295"/>
                        <a:pt x="1215" y="1295"/>
                      </a:cubicBezTo>
                      <a:cubicBezTo>
                        <a:pt x="1288" y="1222"/>
                        <a:pt x="1318" y="1135"/>
                        <a:pt x="1347" y="1077"/>
                      </a:cubicBezTo>
                      <a:cubicBezTo>
                        <a:pt x="981" y="902"/>
                        <a:pt x="981" y="902"/>
                        <a:pt x="981" y="902"/>
                      </a:cubicBezTo>
                      <a:cubicBezTo>
                        <a:pt x="1332" y="800"/>
                        <a:pt x="1332" y="800"/>
                        <a:pt x="1332" y="800"/>
                      </a:cubicBezTo>
                      <a:cubicBezTo>
                        <a:pt x="1332" y="800"/>
                        <a:pt x="1332" y="800"/>
                        <a:pt x="1332" y="800"/>
                      </a:cubicBezTo>
                      <a:close/>
                      <a:moveTo>
                        <a:pt x="673" y="1295"/>
                      </a:moveTo>
                      <a:cubicBezTo>
                        <a:pt x="703" y="1397"/>
                        <a:pt x="732" y="1484"/>
                        <a:pt x="761" y="1542"/>
                      </a:cubicBezTo>
                      <a:cubicBezTo>
                        <a:pt x="966" y="1528"/>
                        <a:pt x="1098" y="1441"/>
                        <a:pt x="1186" y="1339"/>
                      </a:cubicBezTo>
                      <a:cubicBezTo>
                        <a:pt x="966" y="1339"/>
                        <a:pt x="805" y="1295"/>
                        <a:pt x="717" y="1266"/>
                      </a:cubicBezTo>
                      <a:cubicBezTo>
                        <a:pt x="703" y="1281"/>
                        <a:pt x="688" y="1295"/>
                        <a:pt x="673" y="1295"/>
                      </a:cubicBezTo>
                      <a:moveTo>
                        <a:pt x="586" y="640"/>
                      </a:moveTo>
                      <a:cubicBezTo>
                        <a:pt x="468" y="699"/>
                        <a:pt x="366" y="786"/>
                        <a:pt x="278" y="873"/>
                      </a:cubicBezTo>
                      <a:cubicBezTo>
                        <a:pt x="293" y="888"/>
                        <a:pt x="293" y="917"/>
                        <a:pt x="293" y="931"/>
                      </a:cubicBezTo>
                      <a:cubicBezTo>
                        <a:pt x="293" y="960"/>
                        <a:pt x="293" y="975"/>
                        <a:pt x="278" y="990"/>
                      </a:cubicBezTo>
                      <a:cubicBezTo>
                        <a:pt x="366" y="1048"/>
                        <a:pt x="454" y="1106"/>
                        <a:pt x="542" y="1150"/>
                      </a:cubicBezTo>
                      <a:cubicBezTo>
                        <a:pt x="556" y="1121"/>
                        <a:pt x="571" y="1106"/>
                        <a:pt x="586" y="1106"/>
                      </a:cubicBezTo>
                      <a:cubicBezTo>
                        <a:pt x="571" y="960"/>
                        <a:pt x="586" y="815"/>
                        <a:pt x="615" y="670"/>
                      </a:cubicBezTo>
                      <a:cubicBezTo>
                        <a:pt x="600" y="655"/>
                        <a:pt x="586" y="655"/>
                        <a:pt x="586" y="640"/>
                      </a:cubicBezTo>
                      <a:moveTo>
                        <a:pt x="88" y="931"/>
                      </a:moveTo>
                      <a:cubicBezTo>
                        <a:pt x="88" y="917"/>
                        <a:pt x="88" y="902"/>
                        <a:pt x="102" y="888"/>
                      </a:cubicBezTo>
                      <a:cubicBezTo>
                        <a:pt x="73" y="859"/>
                        <a:pt x="44" y="830"/>
                        <a:pt x="15" y="786"/>
                      </a:cubicBezTo>
                      <a:cubicBezTo>
                        <a:pt x="0" y="902"/>
                        <a:pt x="0" y="1004"/>
                        <a:pt x="29" y="1106"/>
                      </a:cubicBezTo>
                      <a:cubicBezTo>
                        <a:pt x="59" y="1062"/>
                        <a:pt x="73" y="1033"/>
                        <a:pt x="102" y="1004"/>
                      </a:cubicBezTo>
                      <a:cubicBezTo>
                        <a:pt x="88" y="975"/>
                        <a:pt x="88" y="960"/>
                        <a:pt x="88" y="931"/>
                      </a:cubicBezTo>
                      <a:moveTo>
                        <a:pt x="1244" y="306"/>
                      </a:moveTo>
                      <a:cubicBezTo>
                        <a:pt x="1303" y="306"/>
                        <a:pt x="1347" y="349"/>
                        <a:pt x="1347" y="393"/>
                      </a:cubicBezTo>
                      <a:cubicBezTo>
                        <a:pt x="1464" y="408"/>
                        <a:pt x="1581" y="422"/>
                        <a:pt x="1684" y="437"/>
                      </a:cubicBezTo>
                      <a:cubicBezTo>
                        <a:pt x="1581" y="262"/>
                        <a:pt x="1420" y="131"/>
                        <a:pt x="1215" y="58"/>
                      </a:cubicBezTo>
                      <a:cubicBezTo>
                        <a:pt x="1142" y="29"/>
                        <a:pt x="1083" y="15"/>
                        <a:pt x="1025" y="15"/>
                      </a:cubicBezTo>
                      <a:cubicBezTo>
                        <a:pt x="1098" y="102"/>
                        <a:pt x="1171" y="204"/>
                        <a:pt x="1230" y="320"/>
                      </a:cubicBezTo>
                      <a:cubicBezTo>
                        <a:pt x="1244" y="306"/>
                        <a:pt x="1244" y="306"/>
                        <a:pt x="1244" y="306"/>
                      </a:cubicBezTo>
                      <a:moveTo>
                        <a:pt x="630" y="1310"/>
                      </a:moveTo>
                      <a:cubicBezTo>
                        <a:pt x="571" y="1310"/>
                        <a:pt x="512" y="1266"/>
                        <a:pt x="512" y="1208"/>
                      </a:cubicBezTo>
                      <a:cubicBezTo>
                        <a:pt x="512" y="1193"/>
                        <a:pt x="527" y="1193"/>
                        <a:pt x="527" y="1179"/>
                      </a:cubicBezTo>
                      <a:cubicBezTo>
                        <a:pt x="425" y="1135"/>
                        <a:pt x="337" y="1091"/>
                        <a:pt x="249" y="1019"/>
                      </a:cubicBezTo>
                      <a:cubicBezTo>
                        <a:pt x="234" y="1033"/>
                        <a:pt x="220" y="1048"/>
                        <a:pt x="190" y="1048"/>
                      </a:cubicBezTo>
                      <a:cubicBezTo>
                        <a:pt x="176" y="1048"/>
                        <a:pt x="146" y="1033"/>
                        <a:pt x="132" y="1033"/>
                      </a:cubicBezTo>
                      <a:cubicBezTo>
                        <a:pt x="102" y="1062"/>
                        <a:pt x="73" y="1106"/>
                        <a:pt x="44" y="1164"/>
                      </a:cubicBezTo>
                      <a:cubicBezTo>
                        <a:pt x="73" y="1251"/>
                        <a:pt x="117" y="1353"/>
                        <a:pt x="190" y="1441"/>
                      </a:cubicBezTo>
                      <a:cubicBezTo>
                        <a:pt x="366" y="1528"/>
                        <a:pt x="556" y="1557"/>
                        <a:pt x="644" y="1557"/>
                      </a:cubicBezTo>
                      <a:cubicBezTo>
                        <a:pt x="673" y="1557"/>
                        <a:pt x="703" y="1557"/>
                        <a:pt x="717" y="1557"/>
                      </a:cubicBezTo>
                      <a:cubicBezTo>
                        <a:pt x="688" y="1470"/>
                        <a:pt x="659" y="1382"/>
                        <a:pt x="630" y="1310"/>
                      </a:cubicBezTo>
                      <a:cubicBezTo>
                        <a:pt x="630" y="1310"/>
                        <a:pt x="630" y="1310"/>
                        <a:pt x="630" y="1310"/>
                      </a:cubicBezTo>
                      <a:moveTo>
                        <a:pt x="190" y="830"/>
                      </a:moveTo>
                      <a:cubicBezTo>
                        <a:pt x="205" y="830"/>
                        <a:pt x="234" y="830"/>
                        <a:pt x="249" y="844"/>
                      </a:cubicBezTo>
                      <a:cubicBezTo>
                        <a:pt x="337" y="742"/>
                        <a:pt x="439" y="670"/>
                        <a:pt x="556" y="597"/>
                      </a:cubicBezTo>
                      <a:cubicBezTo>
                        <a:pt x="556" y="597"/>
                        <a:pt x="556" y="582"/>
                        <a:pt x="556" y="568"/>
                      </a:cubicBezTo>
                      <a:cubicBezTo>
                        <a:pt x="556" y="509"/>
                        <a:pt x="600" y="466"/>
                        <a:pt x="659" y="466"/>
                      </a:cubicBezTo>
                      <a:cubicBezTo>
                        <a:pt x="673" y="466"/>
                        <a:pt x="673" y="466"/>
                        <a:pt x="673" y="466"/>
                      </a:cubicBezTo>
                      <a:cubicBezTo>
                        <a:pt x="673" y="451"/>
                        <a:pt x="673" y="451"/>
                        <a:pt x="673" y="451"/>
                      </a:cubicBezTo>
                      <a:cubicBezTo>
                        <a:pt x="732" y="291"/>
                        <a:pt x="820" y="131"/>
                        <a:pt x="922" y="0"/>
                      </a:cubicBezTo>
                      <a:cubicBezTo>
                        <a:pt x="542" y="0"/>
                        <a:pt x="190" y="233"/>
                        <a:pt x="59" y="597"/>
                      </a:cubicBezTo>
                      <a:cubicBezTo>
                        <a:pt x="44" y="640"/>
                        <a:pt x="29" y="684"/>
                        <a:pt x="29" y="728"/>
                      </a:cubicBezTo>
                      <a:cubicBezTo>
                        <a:pt x="59" y="771"/>
                        <a:pt x="88" y="815"/>
                        <a:pt x="132" y="844"/>
                      </a:cubicBezTo>
                      <a:cubicBezTo>
                        <a:pt x="146" y="830"/>
                        <a:pt x="161" y="830"/>
                        <a:pt x="190" y="83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9" name="Freeform 28"/>
                <p:cNvSpPr>
                  <a:spLocks/>
                </p:cNvSpPr>
                <p:nvPr/>
              </p:nvSpPr>
              <p:spPr bwMode="auto">
                <a:xfrm>
                  <a:off x="6143625" y="5437188"/>
                  <a:ext cx="93662" cy="141288"/>
                </a:xfrm>
                <a:custGeom>
                  <a:avLst/>
                  <a:gdLst>
                    <a:gd name="T0" fmla="*/ 308 w 337"/>
                    <a:gd name="T1" fmla="*/ 0 h 510"/>
                    <a:gd name="T2" fmla="*/ 0 w 337"/>
                    <a:gd name="T3" fmla="*/ 233 h 510"/>
                    <a:gd name="T4" fmla="*/ 15 w 337"/>
                    <a:gd name="T5" fmla="*/ 291 h 510"/>
                    <a:gd name="T6" fmla="*/ 0 w 337"/>
                    <a:gd name="T7" fmla="*/ 350 h 510"/>
                    <a:gd name="T8" fmla="*/ 264 w 337"/>
                    <a:gd name="T9" fmla="*/ 510 h 510"/>
                    <a:gd name="T10" fmla="*/ 308 w 337"/>
                    <a:gd name="T11" fmla="*/ 466 h 510"/>
                    <a:gd name="T12" fmla="*/ 337 w 337"/>
                    <a:gd name="T13" fmla="*/ 30 h 510"/>
                    <a:gd name="T14" fmla="*/ 308 w 337"/>
                    <a:gd name="T15" fmla="*/ 0 h 5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510">
                      <a:moveTo>
                        <a:pt x="308" y="0"/>
                      </a:moveTo>
                      <a:cubicBezTo>
                        <a:pt x="190" y="59"/>
                        <a:pt x="88" y="146"/>
                        <a:pt x="0" y="233"/>
                      </a:cubicBezTo>
                      <a:cubicBezTo>
                        <a:pt x="15" y="248"/>
                        <a:pt x="15" y="277"/>
                        <a:pt x="15" y="291"/>
                      </a:cubicBezTo>
                      <a:cubicBezTo>
                        <a:pt x="15" y="320"/>
                        <a:pt x="15" y="335"/>
                        <a:pt x="0" y="350"/>
                      </a:cubicBezTo>
                      <a:cubicBezTo>
                        <a:pt x="88" y="408"/>
                        <a:pt x="176" y="466"/>
                        <a:pt x="264" y="510"/>
                      </a:cubicBezTo>
                      <a:cubicBezTo>
                        <a:pt x="278" y="481"/>
                        <a:pt x="293" y="466"/>
                        <a:pt x="308" y="466"/>
                      </a:cubicBezTo>
                      <a:cubicBezTo>
                        <a:pt x="293" y="320"/>
                        <a:pt x="308" y="175"/>
                        <a:pt x="337" y="30"/>
                      </a:cubicBezTo>
                      <a:cubicBezTo>
                        <a:pt x="322" y="15"/>
                        <a:pt x="308" y="15"/>
                        <a:pt x="308"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0" name="Freeform 29"/>
                <p:cNvSpPr>
                  <a:spLocks/>
                </p:cNvSpPr>
                <p:nvPr/>
              </p:nvSpPr>
              <p:spPr bwMode="auto">
                <a:xfrm>
                  <a:off x="6075363" y="5260975"/>
                  <a:ext cx="244475" cy="233363"/>
                </a:xfrm>
                <a:custGeom>
                  <a:avLst/>
                  <a:gdLst>
                    <a:gd name="T0" fmla="*/ 102 w 885"/>
                    <a:gd name="T1" fmla="*/ 844 h 844"/>
                    <a:gd name="T2" fmla="*/ 160 w 885"/>
                    <a:gd name="T3" fmla="*/ 830 h 844"/>
                    <a:gd name="T4" fmla="*/ 218 w 885"/>
                    <a:gd name="T5" fmla="*/ 844 h 844"/>
                    <a:gd name="T6" fmla="*/ 525 w 885"/>
                    <a:gd name="T7" fmla="*/ 597 h 844"/>
                    <a:gd name="T8" fmla="*/ 525 w 885"/>
                    <a:gd name="T9" fmla="*/ 568 h 844"/>
                    <a:gd name="T10" fmla="*/ 629 w 885"/>
                    <a:gd name="T11" fmla="*/ 466 h 844"/>
                    <a:gd name="T12" fmla="*/ 645 w 885"/>
                    <a:gd name="T13" fmla="*/ 466 h 844"/>
                    <a:gd name="T14" fmla="*/ 645 w 885"/>
                    <a:gd name="T15" fmla="*/ 451 h 844"/>
                    <a:gd name="T16" fmla="*/ 885 w 885"/>
                    <a:gd name="T17" fmla="*/ 12 h 844"/>
                    <a:gd name="T18" fmla="*/ 885 w 885"/>
                    <a:gd name="T19" fmla="*/ 0 h 844"/>
                    <a:gd name="T20" fmla="*/ 29 w 885"/>
                    <a:gd name="T21" fmla="*/ 597 h 844"/>
                    <a:gd name="T22" fmla="*/ 0 w 885"/>
                    <a:gd name="T23" fmla="*/ 728 h 844"/>
                    <a:gd name="T24" fmla="*/ 102 w 885"/>
                    <a:gd name="T25" fmla="*/ 844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5" h="844">
                      <a:moveTo>
                        <a:pt x="102" y="844"/>
                      </a:moveTo>
                      <a:cubicBezTo>
                        <a:pt x="116" y="830"/>
                        <a:pt x="131" y="830"/>
                        <a:pt x="160" y="830"/>
                      </a:cubicBezTo>
                      <a:cubicBezTo>
                        <a:pt x="175" y="830"/>
                        <a:pt x="204" y="830"/>
                        <a:pt x="218" y="844"/>
                      </a:cubicBezTo>
                      <a:cubicBezTo>
                        <a:pt x="306" y="742"/>
                        <a:pt x="409" y="670"/>
                        <a:pt x="525" y="597"/>
                      </a:cubicBezTo>
                      <a:cubicBezTo>
                        <a:pt x="525" y="597"/>
                        <a:pt x="525" y="582"/>
                        <a:pt x="525" y="568"/>
                      </a:cubicBezTo>
                      <a:cubicBezTo>
                        <a:pt x="525" y="509"/>
                        <a:pt x="570" y="466"/>
                        <a:pt x="629" y="466"/>
                      </a:cubicBezTo>
                      <a:cubicBezTo>
                        <a:pt x="645" y="466"/>
                        <a:pt x="645" y="466"/>
                        <a:pt x="645" y="466"/>
                      </a:cubicBezTo>
                      <a:cubicBezTo>
                        <a:pt x="645" y="451"/>
                        <a:pt x="645" y="451"/>
                        <a:pt x="645" y="451"/>
                      </a:cubicBezTo>
                      <a:cubicBezTo>
                        <a:pt x="701" y="296"/>
                        <a:pt x="785" y="141"/>
                        <a:pt x="885" y="12"/>
                      </a:cubicBezTo>
                      <a:cubicBezTo>
                        <a:pt x="885" y="0"/>
                        <a:pt x="885" y="0"/>
                        <a:pt x="885" y="0"/>
                      </a:cubicBezTo>
                      <a:cubicBezTo>
                        <a:pt x="505" y="4"/>
                        <a:pt x="160" y="236"/>
                        <a:pt x="29" y="597"/>
                      </a:cubicBezTo>
                      <a:cubicBezTo>
                        <a:pt x="15" y="640"/>
                        <a:pt x="0" y="684"/>
                        <a:pt x="0" y="728"/>
                      </a:cubicBezTo>
                      <a:cubicBezTo>
                        <a:pt x="29" y="771"/>
                        <a:pt x="58" y="815"/>
                        <a:pt x="102" y="84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1" name="Freeform 30"/>
                <p:cNvSpPr>
                  <a:spLocks/>
                </p:cNvSpPr>
                <p:nvPr/>
              </p:nvSpPr>
              <p:spPr bwMode="auto">
                <a:xfrm>
                  <a:off x="6265863" y="5284788"/>
                  <a:ext cx="53975" cy="117475"/>
                </a:xfrm>
                <a:custGeom>
                  <a:avLst/>
                  <a:gdLst>
                    <a:gd name="T0" fmla="*/ 0 w 196"/>
                    <a:gd name="T1" fmla="*/ 393 h 422"/>
                    <a:gd name="T2" fmla="*/ 29 w 196"/>
                    <a:gd name="T3" fmla="*/ 422 h 422"/>
                    <a:gd name="T4" fmla="*/ 196 w 196"/>
                    <a:gd name="T5" fmla="*/ 368 h 422"/>
                    <a:gd name="T6" fmla="*/ 196 w 196"/>
                    <a:gd name="T7" fmla="*/ 0 h 422"/>
                    <a:gd name="T8" fmla="*/ 0 w 196"/>
                    <a:gd name="T9" fmla="*/ 379 h 422"/>
                    <a:gd name="T10" fmla="*/ 0 w 196"/>
                    <a:gd name="T11" fmla="*/ 393 h 422"/>
                  </a:gdLst>
                  <a:ahLst/>
                  <a:cxnLst>
                    <a:cxn ang="0">
                      <a:pos x="T0" y="T1"/>
                    </a:cxn>
                    <a:cxn ang="0">
                      <a:pos x="T2" y="T3"/>
                    </a:cxn>
                    <a:cxn ang="0">
                      <a:pos x="T4" y="T5"/>
                    </a:cxn>
                    <a:cxn ang="0">
                      <a:pos x="T6" y="T7"/>
                    </a:cxn>
                    <a:cxn ang="0">
                      <a:pos x="T8" y="T9"/>
                    </a:cxn>
                    <a:cxn ang="0">
                      <a:pos x="T10" y="T11"/>
                    </a:cxn>
                  </a:cxnLst>
                  <a:rect l="0" t="0" r="r" b="b"/>
                  <a:pathLst>
                    <a:path w="196" h="422">
                      <a:moveTo>
                        <a:pt x="0" y="393"/>
                      </a:moveTo>
                      <a:cubicBezTo>
                        <a:pt x="12" y="393"/>
                        <a:pt x="29" y="408"/>
                        <a:pt x="29" y="422"/>
                      </a:cubicBezTo>
                      <a:cubicBezTo>
                        <a:pt x="87" y="403"/>
                        <a:pt x="140" y="384"/>
                        <a:pt x="196" y="368"/>
                      </a:cubicBezTo>
                      <a:cubicBezTo>
                        <a:pt x="196" y="0"/>
                        <a:pt x="196" y="0"/>
                        <a:pt x="196" y="0"/>
                      </a:cubicBezTo>
                      <a:cubicBezTo>
                        <a:pt x="116" y="115"/>
                        <a:pt x="48" y="247"/>
                        <a:pt x="0" y="379"/>
                      </a:cubicBezTo>
                      <a:cubicBezTo>
                        <a:pt x="0" y="379"/>
                        <a:pt x="0" y="379"/>
                        <a:pt x="0" y="39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2" name="Freeform 31"/>
                <p:cNvSpPr>
                  <a:spLocks/>
                </p:cNvSpPr>
                <p:nvPr/>
              </p:nvSpPr>
              <p:spPr bwMode="auto">
                <a:xfrm>
                  <a:off x="6240463" y="5400675"/>
                  <a:ext cx="79375" cy="211138"/>
                </a:xfrm>
                <a:custGeom>
                  <a:avLst/>
                  <a:gdLst>
                    <a:gd name="T0" fmla="*/ 286 w 286"/>
                    <a:gd name="T1" fmla="*/ 764 h 764"/>
                    <a:gd name="T2" fmla="*/ 286 w 286"/>
                    <a:gd name="T3" fmla="*/ 0 h 764"/>
                    <a:gd name="T4" fmla="*/ 133 w 286"/>
                    <a:gd name="T5" fmla="*/ 50 h 764"/>
                    <a:gd name="T6" fmla="*/ 147 w 286"/>
                    <a:gd name="T7" fmla="*/ 65 h 764"/>
                    <a:gd name="T8" fmla="*/ 30 w 286"/>
                    <a:gd name="T9" fmla="*/ 181 h 764"/>
                    <a:gd name="T10" fmla="*/ 0 w 286"/>
                    <a:gd name="T11" fmla="*/ 603 h 764"/>
                    <a:gd name="T12" fmla="*/ 102 w 286"/>
                    <a:gd name="T13" fmla="*/ 705 h 764"/>
                    <a:gd name="T14" fmla="*/ 102 w 286"/>
                    <a:gd name="T15" fmla="*/ 719 h 764"/>
                    <a:gd name="T16" fmla="*/ 286 w 286"/>
                    <a:gd name="T17" fmla="*/ 76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764">
                      <a:moveTo>
                        <a:pt x="286" y="764"/>
                      </a:moveTo>
                      <a:cubicBezTo>
                        <a:pt x="286" y="0"/>
                        <a:pt x="286" y="0"/>
                        <a:pt x="286" y="0"/>
                      </a:cubicBezTo>
                      <a:cubicBezTo>
                        <a:pt x="234" y="15"/>
                        <a:pt x="185" y="33"/>
                        <a:pt x="133" y="50"/>
                      </a:cubicBezTo>
                      <a:cubicBezTo>
                        <a:pt x="148" y="50"/>
                        <a:pt x="147" y="65"/>
                        <a:pt x="147" y="65"/>
                      </a:cubicBezTo>
                      <a:cubicBezTo>
                        <a:pt x="147" y="123"/>
                        <a:pt x="89" y="181"/>
                        <a:pt x="30" y="181"/>
                      </a:cubicBezTo>
                      <a:cubicBezTo>
                        <a:pt x="1" y="312"/>
                        <a:pt x="0" y="457"/>
                        <a:pt x="0" y="603"/>
                      </a:cubicBezTo>
                      <a:cubicBezTo>
                        <a:pt x="59" y="603"/>
                        <a:pt x="102" y="647"/>
                        <a:pt x="102" y="705"/>
                      </a:cubicBezTo>
                      <a:cubicBezTo>
                        <a:pt x="102" y="719"/>
                        <a:pt x="102" y="719"/>
                        <a:pt x="102" y="719"/>
                      </a:cubicBezTo>
                      <a:cubicBezTo>
                        <a:pt x="162" y="737"/>
                        <a:pt x="222" y="752"/>
                        <a:pt x="286" y="76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3" name="Freeform 32"/>
                <p:cNvSpPr>
                  <a:spLocks/>
                </p:cNvSpPr>
                <p:nvPr/>
              </p:nvSpPr>
              <p:spPr bwMode="auto">
                <a:xfrm>
                  <a:off x="6067426" y="5478463"/>
                  <a:ext cx="28575" cy="88900"/>
                </a:xfrm>
                <a:custGeom>
                  <a:avLst/>
                  <a:gdLst>
                    <a:gd name="T0" fmla="*/ 88 w 102"/>
                    <a:gd name="T1" fmla="*/ 145 h 320"/>
                    <a:gd name="T2" fmla="*/ 102 w 102"/>
                    <a:gd name="T3" fmla="*/ 102 h 320"/>
                    <a:gd name="T4" fmla="*/ 15 w 102"/>
                    <a:gd name="T5" fmla="*/ 0 h 320"/>
                    <a:gd name="T6" fmla="*/ 29 w 102"/>
                    <a:gd name="T7" fmla="*/ 320 h 320"/>
                    <a:gd name="T8" fmla="*/ 102 w 102"/>
                    <a:gd name="T9" fmla="*/ 218 h 320"/>
                    <a:gd name="T10" fmla="*/ 88 w 102"/>
                    <a:gd name="T11" fmla="*/ 145 h 320"/>
                  </a:gdLst>
                  <a:ahLst/>
                  <a:cxnLst>
                    <a:cxn ang="0">
                      <a:pos x="T0" y="T1"/>
                    </a:cxn>
                    <a:cxn ang="0">
                      <a:pos x="T2" y="T3"/>
                    </a:cxn>
                    <a:cxn ang="0">
                      <a:pos x="T4" y="T5"/>
                    </a:cxn>
                    <a:cxn ang="0">
                      <a:pos x="T6" y="T7"/>
                    </a:cxn>
                    <a:cxn ang="0">
                      <a:pos x="T8" y="T9"/>
                    </a:cxn>
                    <a:cxn ang="0">
                      <a:pos x="T10" y="T11"/>
                    </a:cxn>
                  </a:cxnLst>
                  <a:rect l="0" t="0" r="r" b="b"/>
                  <a:pathLst>
                    <a:path w="102" h="320">
                      <a:moveTo>
                        <a:pt x="88" y="145"/>
                      </a:moveTo>
                      <a:cubicBezTo>
                        <a:pt x="88" y="131"/>
                        <a:pt x="88" y="116"/>
                        <a:pt x="102" y="102"/>
                      </a:cubicBezTo>
                      <a:cubicBezTo>
                        <a:pt x="73" y="73"/>
                        <a:pt x="44" y="44"/>
                        <a:pt x="15" y="0"/>
                      </a:cubicBezTo>
                      <a:cubicBezTo>
                        <a:pt x="0" y="116"/>
                        <a:pt x="0" y="218"/>
                        <a:pt x="29" y="320"/>
                      </a:cubicBezTo>
                      <a:cubicBezTo>
                        <a:pt x="59" y="276"/>
                        <a:pt x="73" y="247"/>
                        <a:pt x="102" y="218"/>
                      </a:cubicBezTo>
                      <a:cubicBezTo>
                        <a:pt x="88" y="189"/>
                        <a:pt x="88" y="174"/>
                        <a:pt x="88" y="14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4" name="Freeform 33"/>
                <p:cNvSpPr>
                  <a:spLocks/>
                </p:cNvSpPr>
                <p:nvPr/>
              </p:nvSpPr>
              <p:spPr bwMode="auto">
                <a:xfrm>
                  <a:off x="6253163" y="5610225"/>
                  <a:ext cx="66675" cy="76200"/>
                </a:xfrm>
                <a:custGeom>
                  <a:avLst/>
                  <a:gdLst>
                    <a:gd name="T0" fmla="*/ 241 w 241"/>
                    <a:gd name="T1" fmla="*/ 49 h 276"/>
                    <a:gd name="T2" fmla="*/ 44 w 241"/>
                    <a:gd name="T3" fmla="*/ 0 h 276"/>
                    <a:gd name="T4" fmla="*/ 0 w 241"/>
                    <a:gd name="T5" fmla="*/ 29 h 276"/>
                    <a:gd name="T6" fmla="*/ 88 w 241"/>
                    <a:gd name="T7" fmla="*/ 276 h 276"/>
                    <a:gd name="T8" fmla="*/ 241 w 241"/>
                    <a:gd name="T9" fmla="*/ 249 h 276"/>
                    <a:gd name="T10" fmla="*/ 241 w 241"/>
                    <a:gd name="T11" fmla="*/ 49 h 276"/>
                  </a:gdLst>
                  <a:ahLst/>
                  <a:cxnLst>
                    <a:cxn ang="0">
                      <a:pos x="T0" y="T1"/>
                    </a:cxn>
                    <a:cxn ang="0">
                      <a:pos x="T2" y="T3"/>
                    </a:cxn>
                    <a:cxn ang="0">
                      <a:pos x="T4" y="T5"/>
                    </a:cxn>
                    <a:cxn ang="0">
                      <a:pos x="T6" y="T7"/>
                    </a:cxn>
                    <a:cxn ang="0">
                      <a:pos x="T8" y="T9"/>
                    </a:cxn>
                    <a:cxn ang="0">
                      <a:pos x="T10" y="T11"/>
                    </a:cxn>
                  </a:cxnLst>
                  <a:rect l="0" t="0" r="r" b="b"/>
                  <a:pathLst>
                    <a:path w="241" h="276">
                      <a:moveTo>
                        <a:pt x="241" y="49"/>
                      </a:moveTo>
                      <a:cubicBezTo>
                        <a:pt x="157" y="34"/>
                        <a:pt x="90" y="15"/>
                        <a:pt x="44" y="0"/>
                      </a:cubicBezTo>
                      <a:cubicBezTo>
                        <a:pt x="29" y="15"/>
                        <a:pt x="14" y="29"/>
                        <a:pt x="0" y="29"/>
                      </a:cubicBezTo>
                      <a:cubicBezTo>
                        <a:pt x="29" y="131"/>
                        <a:pt x="59" y="218"/>
                        <a:pt x="88" y="276"/>
                      </a:cubicBezTo>
                      <a:cubicBezTo>
                        <a:pt x="144" y="272"/>
                        <a:pt x="193" y="263"/>
                        <a:pt x="241" y="249"/>
                      </a:cubicBezTo>
                      <a:lnTo>
                        <a:pt x="241" y="4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5" name="Freeform 34"/>
                <p:cNvSpPr>
                  <a:spLocks/>
                </p:cNvSpPr>
                <p:nvPr/>
              </p:nvSpPr>
              <p:spPr bwMode="auto">
                <a:xfrm>
                  <a:off x="6080125" y="5541963"/>
                  <a:ext cx="185737" cy="149225"/>
                </a:xfrm>
                <a:custGeom>
                  <a:avLst/>
                  <a:gdLst>
                    <a:gd name="T0" fmla="*/ 468 w 673"/>
                    <a:gd name="T1" fmla="*/ 189 h 539"/>
                    <a:gd name="T2" fmla="*/ 483 w 673"/>
                    <a:gd name="T3" fmla="*/ 160 h 539"/>
                    <a:gd name="T4" fmla="*/ 205 w 673"/>
                    <a:gd name="T5" fmla="*/ 0 h 539"/>
                    <a:gd name="T6" fmla="*/ 146 w 673"/>
                    <a:gd name="T7" fmla="*/ 29 h 539"/>
                    <a:gd name="T8" fmla="*/ 88 w 673"/>
                    <a:gd name="T9" fmla="*/ 14 h 539"/>
                    <a:gd name="T10" fmla="*/ 0 w 673"/>
                    <a:gd name="T11" fmla="*/ 145 h 539"/>
                    <a:gd name="T12" fmla="*/ 146 w 673"/>
                    <a:gd name="T13" fmla="*/ 422 h 539"/>
                    <a:gd name="T14" fmla="*/ 600 w 673"/>
                    <a:gd name="T15" fmla="*/ 539 h 539"/>
                    <a:gd name="T16" fmla="*/ 673 w 673"/>
                    <a:gd name="T17" fmla="*/ 539 h 539"/>
                    <a:gd name="T18" fmla="*/ 586 w 673"/>
                    <a:gd name="T19" fmla="*/ 291 h 539"/>
                    <a:gd name="T20" fmla="*/ 468 w 673"/>
                    <a:gd name="T21" fmla="*/ 18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539">
                      <a:moveTo>
                        <a:pt x="468" y="189"/>
                      </a:moveTo>
                      <a:cubicBezTo>
                        <a:pt x="468" y="174"/>
                        <a:pt x="483" y="174"/>
                        <a:pt x="483" y="160"/>
                      </a:cubicBezTo>
                      <a:cubicBezTo>
                        <a:pt x="381" y="116"/>
                        <a:pt x="293" y="72"/>
                        <a:pt x="205" y="0"/>
                      </a:cubicBezTo>
                      <a:cubicBezTo>
                        <a:pt x="190" y="14"/>
                        <a:pt x="176" y="29"/>
                        <a:pt x="146" y="29"/>
                      </a:cubicBezTo>
                      <a:cubicBezTo>
                        <a:pt x="132" y="29"/>
                        <a:pt x="102" y="14"/>
                        <a:pt x="88" y="14"/>
                      </a:cubicBezTo>
                      <a:cubicBezTo>
                        <a:pt x="58" y="43"/>
                        <a:pt x="29" y="87"/>
                        <a:pt x="0" y="145"/>
                      </a:cubicBezTo>
                      <a:cubicBezTo>
                        <a:pt x="29" y="232"/>
                        <a:pt x="73" y="335"/>
                        <a:pt x="146" y="422"/>
                      </a:cubicBezTo>
                      <a:cubicBezTo>
                        <a:pt x="322" y="509"/>
                        <a:pt x="512" y="539"/>
                        <a:pt x="600" y="539"/>
                      </a:cubicBezTo>
                      <a:cubicBezTo>
                        <a:pt x="629" y="539"/>
                        <a:pt x="659" y="539"/>
                        <a:pt x="673" y="539"/>
                      </a:cubicBezTo>
                      <a:cubicBezTo>
                        <a:pt x="644" y="451"/>
                        <a:pt x="615" y="364"/>
                        <a:pt x="586" y="291"/>
                      </a:cubicBezTo>
                      <a:cubicBezTo>
                        <a:pt x="527" y="291"/>
                        <a:pt x="468" y="247"/>
                        <a:pt x="468" y="18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grpSp>
        </p:grpSp>
      </p:grpSp>
    </p:spTree>
    <p:extLst>
      <p:ext uri="{BB962C8B-B14F-4D97-AF65-F5344CB8AC3E}">
        <p14:creationId xmlns:p14="http://schemas.microsoft.com/office/powerpoint/2010/main" val="22185308"/>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Big Data &amp; Analytics</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4303538"/>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4303538"/>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271965"/>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336277"/>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262440"/>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254489"/>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4369685"/>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4308006"/>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err="1">
                <a:solidFill>
                  <a:schemeClr val="bg1"/>
                </a:solidFill>
              </a:rPr>
              <a:t>Foundational</a:t>
            </a:r>
            <a:endParaRPr lang="fr-FR" sz="900" dirty="0">
              <a:solidFill>
                <a:schemeClr val="bg1"/>
              </a:solidFill>
            </a:endParaRPr>
          </a:p>
        </p:txBody>
      </p:sp>
      <p:sp>
        <p:nvSpPr>
          <p:cNvPr id="70" name="TextBox 69"/>
          <p:cNvSpPr txBox="1"/>
          <p:nvPr/>
        </p:nvSpPr>
        <p:spPr>
          <a:xfrm>
            <a:off x="410242" y="2485174"/>
            <a:ext cx="2487168" cy="730969"/>
          </a:xfrm>
          <a:prstGeom prst="rect">
            <a:avLst/>
          </a:prstGeom>
          <a:noFill/>
        </p:spPr>
        <p:txBody>
          <a:bodyPr wrap="square" lIns="0" tIns="0" rIns="0" bIns="0" rtlCol="0">
            <a:spAutoFit/>
          </a:bodyPr>
          <a:lstStyle/>
          <a:p>
            <a:pPr>
              <a:spcAft>
                <a:spcPts val="700"/>
              </a:spcAft>
            </a:pPr>
            <a:r>
              <a:rPr lang="fr-FR" sz="920" dirty="0"/>
              <a:t>Les élèves apprennent à utiliser les bibliothèques de données Python pour créer un pipeline, et collecter, transformer et visualiser des données générées par des capteurs et des machines IoT. </a:t>
            </a:r>
          </a:p>
        </p:txBody>
      </p:sp>
      <p:sp>
        <p:nvSpPr>
          <p:cNvPr id="71" name="TextBox 70"/>
          <p:cNvSpPr txBox="1"/>
          <p:nvPr/>
        </p:nvSpPr>
        <p:spPr>
          <a:xfrm>
            <a:off x="417365" y="3635568"/>
            <a:ext cx="2487168" cy="584775"/>
          </a:xfrm>
          <a:prstGeom prst="rect">
            <a:avLst/>
          </a:prstGeom>
          <a:noFill/>
        </p:spPr>
        <p:txBody>
          <a:bodyPr wrap="square" lIns="0" tIns="0" rIns="0" bIns="0" rtlCol="0">
            <a:spAutoFit/>
          </a:bodyPr>
          <a:lstStyle/>
          <a:p>
            <a:pPr>
              <a:spcAft>
                <a:spcPts val="700"/>
              </a:spcAft>
            </a:pPr>
            <a:r>
              <a:rPr lang="fr-FR" sz="920" dirty="0"/>
              <a:t>L'intérêt de tout système IoT dépend des données qu'il permet de collecter. Par ailleurs, c'est en extrayant ces données et en les analysant qu'elles deviennent exploitables.</a:t>
            </a:r>
          </a:p>
        </p:txBody>
      </p:sp>
      <p:sp>
        <p:nvSpPr>
          <p:cNvPr id="73" name="TextBox 72"/>
          <p:cNvSpPr txBox="1"/>
          <p:nvPr/>
        </p:nvSpPr>
        <p:spPr>
          <a:xfrm>
            <a:off x="162008" y="4720447"/>
            <a:ext cx="2906727" cy="2468880"/>
          </a:xfrm>
          <a:prstGeom prst="rect">
            <a:avLst/>
          </a:prstGeom>
          <a:noFill/>
        </p:spPr>
        <p:txBody>
          <a:bodyPr wrap="square" lIns="0" tIns="0" rIns="0" bIns="0" numCol="2" spcCol="274320" rtlCol="0">
            <a:spAutoFit/>
          </a:bodyPr>
          <a:lstStyle/>
          <a:p>
            <a:pPr marL="109728" indent="-109728">
              <a:spcBef>
                <a:spcPts val="400"/>
              </a:spcBef>
              <a:buSzPct val="80000"/>
              <a:buFont typeface="Arial"/>
              <a:buChar char="•"/>
            </a:pPr>
            <a:r>
              <a:rPr lang="fr-FR" sz="920" dirty="0"/>
              <a:t>Utiliser Python pour lire les données générées par des capteurs et stocker les données dans une base de données SQL.</a:t>
            </a:r>
          </a:p>
          <a:p>
            <a:pPr marL="109728" indent="-109728">
              <a:spcBef>
                <a:spcPts val="400"/>
              </a:spcBef>
              <a:buSzPct val="80000"/>
              <a:buFont typeface="Arial"/>
              <a:buChar char="•"/>
            </a:pPr>
            <a:r>
              <a:rPr lang="fr-FR" sz="920" dirty="0"/>
              <a:t>Utiliser la bibliothèque d'analyse de données Python pour nettoyer, manipuler, intégrer des ensembles de données.</a:t>
            </a:r>
          </a:p>
          <a:p>
            <a:pPr marL="109728" indent="-109728">
              <a:spcBef>
                <a:spcPts val="400"/>
              </a:spcBef>
              <a:buSzPct val="80000"/>
              <a:buFont typeface="Arial"/>
              <a:buChar char="•"/>
            </a:pPr>
            <a:r>
              <a:rPr lang="fr-FR" sz="920" dirty="0"/>
              <a:t>Utiliser les bibliothèques de visualisation Python pour visualiser des données en temps réel et parcourir les ensembles de données collectés.</a:t>
            </a:r>
          </a:p>
          <a:p>
            <a:pPr marL="109728" indent="-109728">
              <a:spcBef>
                <a:spcPts val="400"/>
              </a:spcBef>
              <a:buSzPct val="80000"/>
              <a:buFont typeface="Arial"/>
              <a:buChar char="•"/>
            </a:pPr>
            <a:r>
              <a:rPr lang="fr-FR" sz="920" dirty="0"/>
              <a:t>Expliquer les principes fondamentaux de plates-formes pour le Big Data modernes et évolutives, comme Hadoop.</a:t>
            </a:r>
          </a:p>
          <a:p>
            <a:pPr marL="109728" indent="-109728">
              <a:spcBef>
                <a:spcPts val="400"/>
              </a:spcBef>
              <a:buSzPct val="80000"/>
              <a:buFont typeface="Arial"/>
              <a:buChar char="•"/>
            </a:pPr>
            <a:r>
              <a:rPr lang="fr-FR" sz="920" dirty="0"/>
              <a:t>Utiliser des techniques de storytelling pour présenter les informations extraites de l'analyse de données collectées.</a:t>
            </a:r>
          </a:p>
        </p:txBody>
      </p:sp>
      <p:sp>
        <p:nvSpPr>
          <p:cNvPr id="74" name="TextBox 73"/>
          <p:cNvSpPr txBox="1"/>
          <p:nvPr/>
        </p:nvSpPr>
        <p:spPr>
          <a:xfrm>
            <a:off x="145813" y="7586566"/>
            <a:ext cx="2869400" cy="1131079"/>
          </a:xfrm>
          <a:prstGeom prst="rect">
            <a:avLst/>
          </a:prstGeom>
          <a:noFill/>
        </p:spPr>
        <p:txBody>
          <a:bodyPr wrap="square" rtlCol="0">
            <a:spAutoFit/>
          </a:bodyPr>
          <a:lstStyle/>
          <a:p>
            <a:pPr>
              <a:spcBef>
                <a:spcPts val="0"/>
              </a:spcBef>
              <a:spcAft>
                <a:spcPts val="300"/>
              </a:spcAft>
            </a:pPr>
            <a:r>
              <a:rPr lang="fr-FR" sz="1000" b="1" dirty="0">
                <a:solidFill>
                  <a:schemeClr val="bg1"/>
                </a:solidFill>
              </a:rPr>
              <a:t>Public cible</a:t>
            </a:r>
            <a:r>
              <a:rPr lang="fr-FR" sz="1000" dirty="0">
                <a:solidFill>
                  <a:schemeClr val="bg1"/>
                </a:solidFill>
              </a:rPr>
              <a:t> : étudiants en cycles universitaires de 2 ou 4 ans et au-delà</a:t>
            </a:r>
          </a:p>
          <a:p>
            <a:pPr>
              <a:spcBef>
                <a:spcPts val="0"/>
              </a:spcBef>
              <a:spcAft>
                <a:spcPts val="300"/>
              </a:spcAft>
            </a:pPr>
            <a:r>
              <a:rPr lang="fr-FR" sz="1000" b="1" dirty="0">
                <a:solidFill>
                  <a:schemeClr val="bg1"/>
                </a:solidFill>
              </a:rPr>
              <a:t>Connaissances préalables requises</a:t>
            </a:r>
            <a:r>
              <a:rPr lang="fr-FR" sz="1000" dirty="0">
                <a:solidFill>
                  <a:schemeClr val="bg1"/>
                </a:solidFill>
              </a:rPr>
              <a:t> : </a:t>
            </a:r>
            <a:r>
              <a:rPr lang="fr-FR" sz="1000" dirty="0" err="1">
                <a:solidFill>
                  <a:schemeClr val="bg1"/>
                </a:solidFill>
              </a:rPr>
              <a:t>IoT</a:t>
            </a:r>
            <a:r>
              <a:rPr lang="fr-FR" sz="1000" dirty="0">
                <a:solidFill>
                  <a:schemeClr val="bg1"/>
                </a:solidFill>
              </a:rPr>
              <a:t> Fundamentals : </a:t>
            </a:r>
            <a:r>
              <a:rPr lang="fr-FR" sz="1000" dirty="0" err="1">
                <a:solidFill>
                  <a:schemeClr val="bg1"/>
                </a:solidFill>
              </a:rPr>
              <a:t>Connecting</a:t>
            </a:r>
            <a:r>
              <a:rPr lang="fr-FR" sz="1000" dirty="0">
                <a:solidFill>
                  <a:schemeClr val="bg1"/>
                </a:solidFill>
              </a:rPr>
              <a:t> </a:t>
            </a:r>
            <a:r>
              <a:rPr lang="fr-FR" sz="1000" dirty="0" err="1">
                <a:solidFill>
                  <a:schemeClr val="bg1"/>
                </a:solidFill>
              </a:rPr>
              <a:t>Things</a:t>
            </a:r>
            <a:endParaRPr lang="fr-FR" sz="1000" dirty="0">
              <a:solidFill>
                <a:schemeClr val="bg1"/>
              </a:solidFill>
            </a:endParaRPr>
          </a:p>
          <a:p>
            <a:pPr>
              <a:spcBef>
                <a:spcPts val="0"/>
              </a:spcBef>
              <a:spcAft>
                <a:spcPts val="300"/>
              </a:spcAft>
            </a:pPr>
            <a:r>
              <a:rPr lang="fr-FR" sz="1000" b="1" dirty="0">
                <a:solidFill>
                  <a:schemeClr val="bg1"/>
                </a:solidFill>
              </a:rPr>
              <a:t>Formation requise pour les instructeurs :</a:t>
            </a:r>
            <a:r>
              <a:rPr lang="fr-FR" sz="1000" dirty="0">
                <a:solidFill>
                  <a:schemeClr val="bg1"/>
                </a:solidFill>
              </a:rPr>
              <a:t> oui</a:t>
            </a:r>
          </a:p>
          <a:p>
            <a:pPr>
              <a:spcBef>
                <a:spcPts val="0"/>
              </a:spcBef>
              <a:spcAft>
                <a:spcPts val="300"/>
              </a:spcAft>
            </a:pPr>
            <a:r>
              <a:rPr lang="fr-FR" sz="1000" b="1" dirty="0">
                <a:solidFill>
                  <a:schemeClr val="bg1"/>
                </a:solidFill>
              </a:rPr>
              <a:t>Langue</a:t>
            </a:r>
            <a:r>
              <a:rPr lang="fr-FR" sz="1000" dirty="0">
                <a:solidFill>
                  <a:schemeClr val="bg1"/>
                </a:solidFill>
              </a:rPr>
              <a:t> : anglais, espagnol</a:t>
            </a:r>
          </a:p>
        </p:txBody>
      </p:sp>
      <p:sp>
        <p:nvSpPr>
          <p:cNvPr id="90" name="TextBox 89"/>
          <p:cNvSpPr txBox="1"/>
          <p:nvPr/>
        </p:nvSpPr>
        <p:spPr>
          <a:xfrm>
            <a:off x="3778375" y="7586566"/>
            <a:ext cx="2774324" cy="1092607"/>
          </a:xfrm>
          <a:prstGeom prst="rect">
            <a:avLst/>
          </a:prstGeom>
          <a:noFill/>
        </p:spPr>
        <p:txBody>
          <a:bodyPr wrap="square" rtlCol="0">
            <a:spAutoFit/>
          </a:bodyPr>
          <a:lstStyle/>
          <a:p>
            <a:pPr>
              <a:spcBef>
                <a:spcPts val="0"/>
              </a:spcBef>
              <a:spcAft>
                <a:spcPts val="300"/>
              </a:spcAft>
            </a:pPr>
            <a:r>
              <a:rPr lang="fr-FR" sz="1000" b="1" dirty="0">
                <a:solidFill>
                  <a:schemeClr val="bg1"/>
                </a:solidFill>
              </a:rPr>
              <a:t>Mode de formation</a:t>
            </a:r>
            <a:r>
              <a:rPr lang="fr-FR" sz="1000" dirty="0">
                <a:solidFill>
                  <a:schemeClr val="bg1"/>
                </a:solidFill>
              </a:rPr>
              <a:t> : dispensée par un instructeur</a:t>
            </a:r>
          </a:p>
          <a:p>
            <a:pPr>
              <a:spcBef>
                <a:spcPts val="0"/>
              </a:spcBef>
              <a:spcAft>
                <a:spcPts val="300"/>
              </a:spcAft>
            </a:pPr>
            <a:r>
              <a:rPr lang="fr-FR" sz="1000" b="1" dirty="0">
                <a:solidFill>
                  <a:schemeClr val="bg1"/>
                </a:solidFill>
              </a:rPr>
              <a:t>Durée totale estimée : </a:t>
            </a:r>
            <a:r>
              <a:rPr lang="fr-FR" sz="1000" dirty="0">
                <a:solidFill>
                  <a:schemeClr val="bg1"/>
                </a:solidFill>
              </a:rPr>
              <a:t>50 heures</a:t>
            </a:r>
          </a:p>
          <a:p>
            <a:pPr>
              <a:spcBef>
                <a:spcPts val="0"/>
              </a:spcBef>
              <a:spcAft>
                <a:spcPts val="300"/>
              </a:spcAft>
            </a:pPr>
            <a:r>
              <a:rPr lang="fr-FR" sz="1000" b="1" dirty="0">
                <a:solidFill>
                  <a:schemeClr val="bg1"/>
                </a:solidFill>
              </a:rPr>
              <a:t>Formations complémentaires recommandées </a:t>
            </a:r>
            <a:r>
              <a:rPr lang="fr-FR" sz="1000" dirty="0">
                <a:solidFill>
                  <a:schemeClr val="bg1"/>
                </a:solidFill>
              </a:rPr>
              <a:t>: IoT Fundamentals : Hackathon Playbook</a:t>
            </a:r>
          </a:p>
        </p:txBody>
      </p:sp>
      <p:pic>
        <p:nvPicPr>
          <p:cNvPr id="51" name="Picture 50"/>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
        <p:nvSpPr>
          <p:cNvPr id="52" name="TextBox 51"/>
          <p:cNvSpPr txBox="1"/>
          <p:nvPr/>
        </p:nvSpPr>
        <p:spPr>
          <a:xfrm>
            <a:off x="5912775" y="1538365"/>
            <a:ext cx="351378" cy="230832"/>
          </a:xfrm>
          <a:prstGeom prst="rect">
            <a:avLst/>
          </a:prstGeom>
          <a:noFill/>
        </p:spPr>
        <p:txBody>
          <a:bodyPr wrap="none" rtlCol="0">
            <a:spAutoFit/>
          </a:bodyPr>
          <a:lstStyle/>
          <a:p>
            <a:r>
              <a:rPr lang="fr-FR" sz="900" dirty="0">
                <a:solidFill>
                  <a:schemeClr val="bg1"/>
                </a:solidFill>
              </a:rPr>
              <a:t>IoT</a:t>
            </a:r>
          </a:p>
        </p:txBody>
      </p:sp>
      <p:grpSp>
        <p:nvGrpSpPr>
          <p:cNvPr id="53" name="Group 52"/>
          <p:cNvGrpSpPr>
            <a:grpSpLocks noChangeAspect="1"/>
          </p:cNvGrpSpPr>
          <p:nvPr/>
        </p:nvGrpSpPr>
        <p:grpSpPr>
          <a:xfrm>
            <a:off x="5826277" y="1043691"/>
            <a:ext cx="548640" cy="496482"/>
            <a:chOff x="307155" y="6770535"/>
            <a:chExt cx="202093" cy="199653"/>
          </a:xfrm>
        </p:grpSpPr>
        <p:grpSp>
          <p:nvGrpSpPr>
            <p:cNvPr id="54" name="Group 53"/>
            <p:cNvGrpSpPr>
              <a:grpSpLocks noChangeAspect="1"/>
            </p:cNvGrpSpPr>
            <p:nvPr/>
          </p:nvGrpSpPr>
          <p:grpSpPr>
            <a:xfrm>
              <a:off x="307155" y="6770535"/>
              <a:ext cx="202093" cy="199653"/>
              <a:chOff x="2632787" y="1629410"/>
              <a:chExt cx="1817884" cy="1795938"/>
            </a:xfrm>
          </p:grpSpPr>
          <p:sp>
            <p:nvSpPr>
              <p:cNvPr id="66" name="Chord 65"/>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67" name="Chord 66"/>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55" name="Group 54"/>
            <p:cNvGrpSpPr>
              <a:grpSpLocks noChangeAspect="1"/>
            </p:cNvGrpSpPr>
            <p:nvPr/>
          </p:nvGrpSpPr>
          <p:grpSpPr>
            <a:xfrm>
              <a:off x="350096" y="6815447"/>
              <a:ext cx="116346" cy="128119"/>
              <a:chOff x="6067426" y="5260975"/>
              <a:chExt cx="533399" cy="587376"/>
            </a:xfrm>
          </p:grpSpPr>
          <p:sp>
            <p:nvSpPr>
              <p:cNvPr id="56" name="Freeform 27"/>
              <p:cNvSpPr>
                <a:spLocks/>
              </p:cNvSpPr>
              <p:nvPr/>
            </p:nvSpPr>
            <p:spPr bwMode="auto">
              <a:xfrm>
                <a:off x="6142038" y="5478463"/>
                <a:ext cx="458787" cy="369888"/>
              </a:xfrm>
              <a:custGeom>
                <a:avLst/>
                <a:gdLst>
                  <a:gd name="T0" fmla="*/ 0 w 1659"/>
                  <a:gd name="T1" fmla="*/ 799 h 1337"/>
                  <a:gd name="T2" fmla="*/ 1469 w 1659"/>
                  <a:gd name="T3" fmla="*/ 392 h 1337"/>
                  <a:gd name="T4" fmla="*/ 1659 w 1659"/>
                  <a:gd name="T5" fmla="*/ 494 h 1337"/>
                  <a:gd name="T6" fmla="*/ 1469 w 1659"/>
                  <a:gd name="T7" fmla="*/ 0 h 1337"/>
                  <a:gd name="T8" fmla="*/ 955 w 1659"/>
                  <a:gd name="T9" fmla="*/ 145 h 1337"/>
                  <a:gd name="T10" fmla="*/ 1175 w 1659"/>
                  <a:gd name="T11" fmla="*/ 247 h 1337"/>
                  <a:gd name="T12" fmla="*/ 0 w 1659"/>
                  <a:gd name="T13" fmla="*/ 799 h 1337"/>
                </a:gdLst>
                <a:ahLst/>
                <a:cxnLst>
                  <a:cxn ang="0">
                    <a:pos x="T0" y="T1"/>
                  </a:cxn>
                  <a:cxn ang="0">
                    <a:pos x="T2" y="T3"/>
                  </a:cxn>
                  <a:cxn ang="0">
                    <a:pos x="T4" y="T5"/>
                  </a:cxn>
                  <a:cxn ang="0">
                    <a:pos x="T6" y="T7"/>
                  </a:cxn>
                  <a:cxn ang="0">
                    <a:pos x="T8" y="T9"/>
                  </a:cxn>
                  <a:cxn ang="0">
                    <a:pos x="T10" y="T11"/>
                  </a:cxn>
                  <a:cxn ang="0">
                    <a:pos x="T12" y="T13"/>
                  </a:cxn>
                </a:cxnLst>
                <a:rect l="0" t="0" r="r" b="b"/>
                <a:pathLst>
                  <a:path w="1659" h="1337">
                    <a:moveTo>
                      <a:pt x="0" y="799"/>
                    </a:moveTo>
                    <a:cubicBezTo>
                      <a:pt x="734" y="1337"/>
                      <a:pt x="1366" y="785"/>
                      <a:pt x="1469" y="392"/>
                    </a:cubicBezTo>
                    <a:cubicBezTo>
                      <a:pt x="1527" y="421"/>
                      <a:pt x="1659" y="494"/>
                      <a:pt x="1659" y="494"/>
                    </a:cubicBezTo>
                    <a:cubicBezTo>
                      <a:pt x="1469" y="0"/>
                      <a:pt x="1469" y="0"/>
                      <a:pt x="1469" y="0"/>
                    </a:cubicBezTo>
                    <a:cubicBezTo>
                      <a:pt x="955" y="145"/>
                      <a:pt x="955" y="145"/>
                      <a:pt x="955" y="145"/>
                    </a:cubicBezTo>
                    <a:cubicBezTo>
                      <a:pt x="1175" y="247"/>
                      <a:pt x="1175" y="247"/>
                      <a:pt x="1175" y="247"/>
                    </a:cubicBezTo>
                    <a:cubicBezTo>
                      <a:pt x="1175" y="247"/>
                      <a:pt x="999" y="1075"/>
                      <a:pt x="0" y="799"/>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100"/>
              </a:p>
            </p:txBody>
          </p:sp>
          <p:grpSp>
            <p:nvGrpSpPr>
              <p:cNvPr id="57" name="Group 56"/>
              <p:cNvGrpSpPr/>
              <p:nvPr/>
            </p:nvGrpSpPr>
            <p:grpSpPr>
              <a:xfrm>
                <a:off x="6067426" y="5260975"/>
                <a:ext cx="493712" cy="430213"/>
                <a:chOff x="6067426" y="5260975"/>
                <a:chExt cx="493712" cy="430213"/>
              </a:xfrm>
            </p:grpSpPr>
            <p:sp>
              <p:nvSpPr>
                <p:cNvPr id="58" name="Freeform 26"/>
                <p:cNvSpPr>
                  <a:spLocks noEditPoints="1"/>
                </p:cNvSpPr>
                <p:nvPr/>
              </p:nvSpPr>
              <p:spPr bwMode="auto">
                <a:xfrm>
                  <a:off x="6067426" y="5260975"/>
                  <a:ext cx="493712" cy="430213"/>
                </a:xfrm>
                <a:custGeom>
                  <a:avLst/>
                  <a:gdLst>
                    <a:gd name="T0" fmla="*/ 1361 w 1786"/>
                    <a:gd name="T1" fmla="*/ 437 h 1557"/>
                    <a:gd name="T2" fmla="*/ 1376 w 1786"/>
                    <a:gd name="T3" fmla="*/ 800 h 1557"/>
                    <a:gd name="T4" fmla="*/ 1713 w 1786"/>
                    <a:gd name="T5" fmla="*/ 495 h 1557"/>
                    <a:gd name="T6" fmla="*/ 747 w 1786"/>
                    <a:gd name="T7" fmla="*/ 509 h 1557"/>
                    <a:gd name="T8" fmla="*/ 1186 w 1786"/>
                    <a:gd name="T9" fmla="*/ 335 h 1557"/>
                    <a:gd name="T10" fmla="*/ 717 w 1786"/>
                    <a:gd name="T11" fmla="*/ 466 h 1557"/>
                    <a:gd name="T12" fmla="*/ 1332 w 1786"/>
                    <a:gd name="T13" fmla="*/ 800 h 1557"/>
                    <a:gd name="T14" fmla="*/ 1244 w 1786"/>
                    <a:gd name="T15" fmla="*/ 539 h 1557"/>
                    <a:gd name="T16" fmla="*/ 761 w 1786"/>
                    <a:gd name="T17" fmla="*/ 553 h 1557"/>
                    <a:gd name="T18" fmla="*/ 659 w 1786"/>
                    <a:gd name="T19" fmla="*/ 684 h 1557"/>
                    <a:gd name="T20" fmla="*/ 630 w 1786"/>
                    <a:gd name="T21" fmla="*/ 1106 h 1557"/>
                    <a:gd name="T22" fmla="*/ 732 w 1786"/>
                    <a:gd name="T23" fmla="*/ 1222 h 1557"/>
                    <a:gd name="T24" fmla="*/ 1215 w 1786"/>
                    <a:gd name="T25" fmla="*/ 1295 h 1557"/>
                    <a:gd name="T26" fmla="*/ 981 w 1786"/>
                    <a:gd name="T27" fmla="*/ 902 h 1557"/>
                    <a:gd name="T28" fmla="*/ 1332 w 1786"/>
                    <a:gd name="T29" fmla="*/ 800 h 1557"/>
                    <a:gd name="T30" fmla="*/ 761 w 1786"/>
                    <a:gd name="T31" fmla="*/ 1542 h 1557"/>
                    <a:gd name="T32" fmla="*/ 717 w 1786"/>
                    <a:gd name="T33" fmla="*/ 1266 h 1557"/>
                    <a:gd name="T34" fmla="*/ 586 w 1786"/>
                    <a:gd name="T35" fmla="*/ 640 h 1557"/>
                    <a:gd name="T36" fmla="*/ 293 w 1786"/>
                    <a:gd name="T37" fmla="*/ 931 h 1557"/>
                    <a:gd name="T38" fmla="*/ 542 w 1786"/>
                    <a:gd name="T39" fmla="*/ 1150 h 1557"/>
                    <a:gd name="T40" fmla="*/ 615 w 1786"/>
                    <a:gd name="T41" fmla="*/ 670 h 1557"/>
                    <a:gd name="T42" fmla="*/ 88 w 1786"/>
                    <a:gd name="T43" fmla="*/ 931 h 1557"/>
                    <a:gd name="T44" fmla="*/ 15 w 1786"/>
                    <a:gd name="T45" fmla="*/ 786 h 1557"/>
                    <a:gd name="T46" fmla="*/ 102 w 1786"/>
                    <a:gd name="T47" fmla="*/ 1004 h 1557"/>
                    <a:gd name="T48" fmla="*/ 1244 w 1786"/>
                    <a:gd name="T49" fmla="*/ 306 h 1557"/>
                    <a:gd name="T50" fmla="*/ 1684 w 1786"/>
                    <a:gd name="T51" fmla="*/ 437 h 1557"/>
                    <a:gd name="T52" fmla="*/ 1025 w 1786"/>
                    <a:gd name="T53" fmla="*/ 15 h 1557"/>
                    <a:gd name="T54" fmla="*/ 1244 w 1786"/>
                    <a:gd name="T55" fmla="*/ 306 h 1557"/>
                    <a:gd name="T56" fmla="*/ 512 w 1786"/>
                    <a:gd name="T57" fmla="*/ 1208 h 1557"/>
                    <a:gd name="T58" fmla="*/ 249 w 1786"/>
                    <a:gd name="T59" fmla="*/ 1019 h 1557"/>
                    <a:gd name="T60" fmla="*/ 132 w 1786"/>
                    <a:gd name="T61" fmla="*/ 1033 h 1557"/>
                    <a:gd name="T62" fmla="*/ 190 w 1786"/>
                    <a:gd name="T63" fmla="*/ 1441 h 1557"/>
                    <a:gd name="T64" fmla="*/ 717 w 1786"/>
                    <a:gd name="T65" fmla="*/ 1557 h 1557"/>
                    <a:gd name="T66" fmla="*/ 630 w 1786"/>
                    <a:gd name="T67" fmla="*/ 1310 h 1557"/>
                    <a:gd name="T68" fmla="*/ 249 w 1786"/>
                    <a:gd name="T69" fmla="*/ 844 h 1557"/>
                    <a:gd name="T70" fmla="*/ 556 w 1786"/>
                    <a:gd name="T71" fmla="*/ 568 h 1557"/>
                    <a:gd name="T72" fmla="*/ 673 w 1786"/>
                    <a:gd name="T73" fmla="*/ 466 h 1557"/>
                    <a:gd name="T74" fmla="*/ 922 w 1786"/>
                    <a:gd name="T75" fmla="*/ 0 h 1557"/>
                    <a:gd name="T76" fmla="*/ 29 w 1786"/>
                    <a:gd name="T77" fmla="*/ 728 h 1557"/>
                    <a:gd name="T78" fmla="*/ 190 w 1786"/>
                    <a:gd name="T79" fmla="*/ 830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86" h="1557">
                      <a:moveTo>
                        <a:pt x="1713" y="495"/>
                      </a:moveTo>
                      <a:cubicBezTo>
                        <a:pt x="1596" y="466"/>
                        <a:pt x="1479" y="451"/>
                        <a:pt x="1361" y="437"/>
                      </a:cubicBezTo>
                      <a:cubicBezTo>
                        <a:pt x="1347" y="480"/>
                        <a:pt x="1332" y="495"/>
                        <a:pt x="1303" y="509"/>
                      </a:cubicBezTo>
                      <a:cubicBezTo>
                        <a:pt x="1332" y="611"/>
                        <a:pt x="1361" y="699"/>
                        <a:pt x="1376" y="800"/>
                      </a:cubicBezTo>
                      <a:cubicBezTo>
                        <a:pt x="1786" y="684"/>
                        <a:pt x="1786" y="684"/>
                        <a:pt x="1786" y="684"/>
                      </a:cubicBezTo>
                      <a:cubicBezTo>
                        <a:pt x="1771" y="611"/>
                        <a:pt x="1742" y="553"/>
                        <a:pt x="1713" y="495"/>
                      </a:cubicBezTo>
                      <a:moveTo>
                        <a:pt x="717" y="480"/>
                      </a:moveTo>
                      <a:cubicBezTo>
                        <a:pt x="732" y="480"/>
                        <a:pt x="747" y="495"/>
                        <a:pt x="747" y="509"/>
                      </a:cubicBezTo>
                      <a:cubicBezTo>
                        <a:pt x="878" y="466"/>
                        <a:pt x="996" y="422"/>
                        <a:pt x="1127" y="408"/>
                      </a:cubicBezTo>
                      <a:cubicBezTo>
                        <a:pt x="1142" y="379"/>
                        <a:pt x="1157" y="349"/>
                        <a:pt x="1186" y="335"/>
                      </a:cubicBezTo>
                      <a:cubicBezTo>
                        <a:pt x="1127" y="219"/>
                        <a:pt x="1054" y="117"/>
                        <a:pt x="966" y="15"/>
                      </a:cubicBezTo>
                      <a:cubicBezTo>
                        <a:pt x="864" y="146"/>
                        <a:pt x="776" y="306"/>
                        <a:pt x="717" y="466"/>
                      </a:cubicBezTo>
                      <a:cubicBezTo>
                        <a:pt x="717" y="466"/>
                        <a:pt x="717" y="466"/>
                        <a:pt x="717" y="480"/>
                      </a:cubicBezTo>
                      <a:moveTo>
                        <a:pt x="1332" y="800"/>
                      </a:moveTo>
                      <a:cubicBezTo>
                        <a:pt x="1318" y="713"/>
                        <a:pt x="1303" y="626"/>
                        <a:pt x="1274" y="539"/>
                      </a:cubicBezTo>
                      <a:cubicBezTo>
                        <a:pt x="1259" y="539"/>
                        <a:pt x="1259" y="539"/>
                        <a:pt x="1244" y="539"/>
                      </a:cubicBezTo>
                      <a:cubicBezTo>
                        <a:pt x="1200" y="539"/>
                        <a:pt x="1157" y="495"/>
                        <a:pt x="1142" y="451"/>
                      </a:cubicBezTo>
                      <a:cubicBezTo>
                        <a:pt x="1010" y="466"/>
                        <a:pt x="893" y="509"/>
                        <a:pt x="761" y="553"/>
                      </a:cubicBezTo>
                      <a:cubicBezTo>
                        <a:pt x="776" y="553"/>
                        <a:pt x="776" y="568"/>
                        <a:pt x="776" y="568"/>
                      </a:cubicBezTo>
                      <a:cubicBezTo>
                        <a:pt x="776" y="626"/>
                        <a:pt x="717" y="684"/>
                        <a:pt x="659" y="684"/>
                      </a:cubicBezTo>
                      <a:cubicBezTo>
                        <a:pt x="659" y="684"/>
                        <a:pt x="659" y="684"/>
                        <a:pt x="659" y="684"/>
                      </a:cubicBezTo>
                      <a:cubicBezTo>
                        <a:pt x="630" y="815"/>
                        <a:pt x="630" y="960"/>
                        <a:pt x="630" y="1106"/>
                      </a:cubicBezTo>
                      <a:cubicBezTo>
                        <a:pt x="688" y="1106"/>
                        <a:pt x="732" y="1150"/>
                        <a:pt x="732" y="1208"/>
                      </a:cubicBezTo>
                      <a:cubicBezTo>
                        <a:pt x="732" y="1222"/>
                        <a:pt x="732" y="1222"/>
                        <a:pt x="732" y="1222"/>
                      </a:cubicBezTo>
                      <a:cubicBezTo>
                        <a:pt x="878" y="1266"/>
                        <a:pt x="1039" y="1295"/>
                        <a:pt x="1200" y="1295"/>
                      </a:cubicBezTo>
                      <a:cubicBezTo>
                        <a:pt x="1215" y="1295"/>
                        <a:pt x="1215" y="1295"/>
                        <a:pt x="1215" y="1295"/>
                      </a:cubicBezTo>
                      <a:cubicBezTo>
                        <a:pt x="1288" y="1222"/>
                        <a:pt x="1318" y="1135"/>
                        <a:pt x="1347" y="1077"/>
                      </a:cubicBezTo>
                      <a:cubicBezTo>
                        <a:pt x="981" y="902"/>
                        <a:pt x="981" y="902"/>
                        <a:pt x="981" y="902"/>
                      </a:cubicBezTo>
                      <a:cubicBezTo>
                        <a:pt x="1332" y="800"/>
                        <a:pt x="1332" y="800"/>
                        <a:pt x="1332" y="800"/>
                      </a:cubicBezTo>
                      <a:cubicBezTo>
                        <a:pt x="1332" y="800"/>
                        <a:pt x="1332" y="800"/>
                        <a:pt x="1332" y="800"/>
                      </a:cubicBezTo>
                      <a:close/>
                      <a:moveTo>
                        <a:pt x="673" y="1295"/>
                      </a:moveTo>
                      <a:cubicBezTo>
                        <a:pt x="703" y="1397"/>
                        <a:pt x="732" y="1484"/>
                        <a:pt x="761" y="1542"/>
                      </a:cubicBezTo>
                      <a:cubicBezTo>
                        <a:pt x="966" y="1528"/>
                        <a:pt x="1098" y="1441"/>
                        <a:pt x="1186" y="1339"/>
                      </a:cubicBezTo>
                      <a:cubicBezTo>
                        <a:pt x="966" y="1339"/>
                        <a:pt x="805" y="1295"/>
                        <a:pt x="717" y="1266"/>
                      </a:cubicBezTo>
                      <a:cubicBezTo>
                        <a:pt x="703" y="1281"/>
                        <a:pt x="688" y="1295"/>
                        <a:pt x="673" y="1295"/>
                      </a:cubicBezTo>
                      <a:moveTo>
                        <a:pt x="586" y="640"/>
                      </a:moveTo>
                      <a:cubicBezTo>
                        <a:pt x="468" y="699"/>
                        <a:pt x="366" y="786"/>
                        <a:pt x="278" y="873"/>
                      </a:cubicBezTo>
                      <a:cubicBezTo>
                        <a:pt x="293" y="888"/>
                        <a:pt x="293" y="917"/>
                        <a:pt x="293" y="931"/>
                      </a:cubicBezTo>
                      <a:cubicBezTo>
                        <a:pt x="293" y="960"/>
                        <a:pt x="293" y="975"/>
                        <a:pt x="278" y="990"/>
                      </a:cubicBezTo>
                      <a:cubicBezTo>
                        <a:pt x="366" y="1048"/>
                        <a:pt x="454" y="1106"/>
                        <a:pt x="542" y="1150"/>
                      </a:cubicBezTo>
                      <a:cubicBezTo>
                        <a:pt x="556" y="1121"/>
                        <a:pt x="571" y="1106"/>
                        <a:pt x="586" y="1106"/>
                      </a:cubicBezTo>
                      <a:cubicBezTo>
                        <a:pt x="571" y="960"/>
                        <a:pt x="586" y="815"/>
                        <a:pt x="615" y="670"/>
                      </a:cubicBezTo>
                      <a:cubicBezTo>
                        <a:pt x="600" y="655"/>
                        <a:pt x="586" y="655"/>
                        <a:pt x="586" y="640"/>
                      </a:cubicBezTo>
                      <a:moveTo>
                        <a:pt x="88" y="931"/>
                      </a:moveTo>
                      <a:cubicBezTo>
                        <a:pt x="88" y="917"/>
                        <a:pt x="88" y="902"/>
                        <a:pt x="102" y="888"/>
                      </a:cubicBezTo>
                      <a:cubicBezTo>
                        <a:pt x="73" y="859"/>
                        <a:pt x="44" y="830"/>
                        <a:pt x="15" y="786"/>
                      </a:cubicBezTo>
                      <a:cubicBezTo>
                        <a:pt x="0" y="902"/>
                        <a:pt x="0" y="1004"/>
                        <a:pt x="29" y="1106"/>
                      </a:cubicBezTo>
                      <a:cubicBezTo>
                        <a:pt x="59" y="1062"/>
                        <a:pt x="73" y="1033"/>
                        <a:pt x="102" y="1004"/>
                      </a:cubicBezTo>
                      <a:cubicBezTo>
                        <a:pt x="88" y="975"/>
                        <a:pt x="88" y="960"/>
                        <a:pt x="88" y="931"/>
                      </a:cubicBezTo>
                      <a:moveTo>
                        <a:pt x="1244" y="306"/>
                      </a:moveTo>
                      <a:cubicBezTo>
                        <a:pt x="1303" y="306"/>
                        <a:pt x="1347" y="349"/>
                        <a:pt x="1347" y="393"/>
                      </a:cubicBezTo>
                      <a:cubicBezTo>
                        <a:pt x="1464" y="408"/>
                        <a:pt x="1581" y="422"/>
                        <a:pt x="1684" y="437"/>
                      </a:cubicBezTo>
                      <a:cubicBezTo>
                        <a:pt x="1581" y="262"/>
                        <a:pt x="1420" y="131"/>
                        <a:pt x="1215" y="58"/>
                      </a:cubicBezTo>
                      <a:cubicBezTo>
                        <a:pt x="1142" y="29"/>
                        <a:pt x="1083" y="15"/>
                        <a:pt x="1025" y="15"/>
                      </a:cubicBezTo>
                      <a:cubicBezTo>
                        <a:pt x="1098" y="102"/>
                        <a:pt x="1171" y="204"/>
                        <a:pt x="1230" y="320"/>
                      </a:cubicBezTo>
                      <a:cubicBezTo>
                        <a:pt x="1244" y="306"/>
                        <a:pt x="1244" y="306"/>
                        <a:pt x="1244" y="306"/>
                      </a:cubicBezTo>
                      <a:moveTo>
                        <a:pt x="630" y="1310"/>
                      </a:moveTo>
                      <a:cubicBezTo>
                        <a:pt x="571" y="1310"/>
                        <a:pt x="512" y="1266"/>
                        <a:pt x="512" y="1208"/>
                      </a:cubicBezTo>
                      <a:cubicBezTo>
                        <a:pt x="512" y="1193"/>
                        <a:pt x="527" y="1193"/>
                        <a:pt x="527" y="1179"/>
                      </a:cubicBezTo>
                      <a:cubicBezTo>
                        <a:pt x="425" y="1135"/>
                        <a:pt x="337" y="1091"/>
                        <a:pt x="249" y="1019"/>
                      </a:cubicBezTo>
                      <a:cubicBezTo>
                        <a:pt x="234" y="1033"/>
                        <a:pt x="220" y="1048"/>
                        <a:pt x="190" y="1048"/>
                      </a:cubicBezTo>
                      <a:cubicBezTo>
                        <a:pt x="176" y="1048"/>
                        <a:pt x="146" y="1033"/>
                        <a:pt x="132" y="1033"/>
                      </a:cubicBezTo>
                      <a:cubicBezTo>
                        <a:pt x="102" y="1062"/>
                        <a:pt x="73" y="1106"/>
                        <a:pt x="44" y="1164"/>
                      </a:cubicBezTo>
                      <a:cubicBezTo>
                        <a:pt x="73" y="1251"/>
                        <a:pt x="117" y="1353"/>
                        <a:pt x="190" y="1441"/>
                      </a:cubicBezTo>
                      <a:cubicBezTo>
                        <a:pt x="366" y="1528"/>
                        <a:pt x="556" y="1557"/>
                        <a:pt x="644" y="1557"/>
                      </a:cubicBezTo>
                      <a:cubicBezTo>
                        <a:pt x="673" y="1557"/>
                        <a:pt x="703" y="1557"/>
                        <a:pt x="717" y="1557"/>
                      </a:cubicBezTo>
                      <a:cubicBezTo>
                        <a:pt x="688" y="1470"/>
                        <a:pt x="659" y="1382"/>
                        <a:pt x="630" y="1310"/>
                      </a:cubicBezTo>
                      <a:cubicBezTo>
                        <a:pt x="630" y="1310"/>
                        <a:pt x="630" y="1310"/>
                        <a:pt x="630" y="1310"/>
                      </a:cubicBezTo>
                      <a:moveTo>
                        <a:pt x="190" y="830"/>
                      </a:moveTo>
                      <a:cubicBezTo>
                        <a:pt x="205" y="830"/>
                        <a:pt x="234" y="830"/>
                        <a:pt x="249" y="844"/>
                      </a:cubicBezTo>
                      <a:cubicBezTo>
                        <a:pt x="337" y="742"/>
                        <a:pt x="439" y="670"/>
                        <a:pt x="556" y="597"/>
                      </a:cubicBezTo>
                      <a:cubicBezTo>
                        <a:pt x="556" y="597"/>
                        <a:pt x="556" y="582"/>
                        <a:pt x="556" y="568"/>
                      </a:cubicBezTo>
                      <a:cubicBezTo>
                        <a:pt x="556" y="509"/>
                        <a:pt x="600" y="466"/>
                        <a:pt x="659" y="466"/>
                      </a:cubicBezTo>
                      <a:cubicBezTo>
                        <a:pt x="673" y="466"/>
                        <a:pt x="673" y="466"/>
                        <a:pt x="673" y="466"/>
                      </a:cubicBezTo>
                      <a:cubicBezTo>
                        <a:pt x="673" y="451"/>
                        <a:pt x="673" y="451"/>
                        <a:pt x="673" y="451"/>
                      </a:cubicBezTo>
                      <a:cubicBezTo>
                        <a:pt x="732" y="291"/>
                        <a:pt x="820" y="131"/>
                        <a:pt x="922" y="0"/>
                      </a:cubicBezTo>
                      <a:cubicBezTo>
                        <a:pt x="542" y="0"/>
                        <a:pt x="190" y="233"/>
                        <a:pt x="59" y="597"/>
                      </a:cubicBezTo>
                      <a:cubicBezTo>
                        <a:pt x="44" y="640"/>
                        <a:pt x="29" y="684"/>
                        <a:pt x="29" y="728"/>
                      </a:cubicBezTo>
                      <a:cubicBezTo>
                        <a:pt x="59" y="771"/>
                        <a:pt x="88" y="815"/>
                        <a:pt x="132" y="844"/>
                      </a:cubicBezTo>
                      <a:cubicBezTo>
                        <a:pt x="146" y="830"/>
                        <a:pt x="161" y="830"/>
                        <a:pt x="190" y="83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59" name="Freeform 28"/>
                <p:cNvSpPr>
                  <a:spLocks/>
                </p:cNvSpPr>
                <p:nvPr/>
              </p:nvSpPr>
              <p:spPr bwMode="auto">
                <a:xfrm>
                  <a:off x="6143625" y="5437188"/>
                  <a:ext cx="93662" cy="141288"/>
                </a:xfrm>
                <a:custGeom>
                  <a:avLst/>
                  <a:gdLst>
                    <a:gd name="T0" fmla="*/ 308 w 337"/>
                    <a:gd name="T1" fmla="*/ 0 h 510"/>
                    <a:gd name="T2" fmla="*/ 0 w 337"/>
                    <a:gd name="T3" fmla="*/ 233 h 510"/>
                    <a:gd name="T4" fmla="*/ 15 w 337"/>
                    <a:gd name="T5" fmla="*/ 291 h 510"/>
                    <a:gd name="T6" fmla="*/ 0 w 337"/>
                    <a:gd name="T7" fmla="*/ 350 h 510"/>
                    <a:gd name="T8" fmla="*/ 264 w 337"/>
                    <a:gd name="T9" fmla="*/ 510 h 510"/>
                    <a:gd name="T10" fmla="*/ 308 w 337"/>
                    <a:gd name="T11" fmla="*/ 466 h 510"/>
                    <a:gd name="T12" fmla="*/ 337 w 337"/>
                    <a:gd name="T13" fmla="*/ 30 h 510"/>
                    <a:gd name="T14" fmla="*/ 308 w 337"/>
                    <a:gd name="T15" fmla="*/ 0 h 5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510">
                      <a:moveTo>
                        <a:pt x="308" y="0"/>
                      </a:moveTo>
                      <a:cubicBezTo>
                        <a:pt x="190" y="59"/>
                        <a:pt x="88" y="146"/>
                        <a:pt x="0" y="233"/>
                      </a:cubicBezTo>
                      <a:cubicBezTo>
                        <a:pt x="15" y="248"/>
                        <a:pt x="15" y="277"/>
                        <a:pt x="15" y="291"/>
                      </a:cubicBezTo>
                      <a:cubicBezTo>
                        <a:pt x="15" y="320"/>
                        <a:pt x="15" y="335"/>
                        <a:pt x="0" y="350"/>
                      </a:cubicBezTo>
                      <a:cubicBezTo>
                        <a:pt x="88" y="408"/>
                        <a:pt x="176" y="466"/>
                        <a:pt x="264" y="510"/>
                      </a:cubicBezTo>
                      <a:cubicBezTo>
                        <a:pt x="278" y="481"/>
                        <a:pt x="293" y="466"/>
                        <a:pt x="308" y="466"/>
                      </a:cubicBezTo>
                      <a:cubicBezTo>
                        <a:pt x="293" y="320"/>
                        <a:pt x="308" y="175"/>
                        <a:pt x="337" y="30"/>
                      </a:cubicBezTo>
                      <a:cubicBezTo>
                        <a:pt x="322" y="15"/>
                        <a:pt x="308" y="15"/>
                        <a:pt x="308"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0" name="Freeform 29"/>
                <p:cNvSpPr>
                  <a:spLocks/>
                </p:cNvSpPr>
                <p:nvPr/>
              </p:nvSpPr>
              <p:spPr bwMode="auto">
                <a:xfrm>
                  <a:off x="6075363" y="5260975"/>
                  <a:ext cx="244475" cy="233363"/>
                </a:xfrm>
                <a:custGeom>
                  <a:avLst/>
                  <a:gdLst>
                    <a:gd name="T0" fmla="*/ 102 w 885"/>
                    <a:gd name="T1" fmla="*/ 844 h 844"/>
                    <a:gd name="T2" fmla="*/ 160 w 885"/>
                    <a:gd name="T3" fmla="*/ 830 h 844"/>
                    <a:gd name="T4" fmla="*/ 218 w 885"/>
                    <a:gd name="T5" fmla="*/ 844 h 844"/>
                    <a:gd name="T6" fmla="*/ 525 w 885"/>
                    <a:gd name="T7" fmla="*/ 597 h 844"/>
                    <a:gd name="T8" fmla="*/ 525 w 885"/>
                    <a:gd name="T9" fmla="*/ 568 h 844"/>
                    <a:gd name="T10" fmla="*/ 629 w 885"/>
                    <a:gd name="T11" fmla="*/ 466 h 844"/>
                    <a:gd name="T12" fmla="*/ 645 w 885"/>
                    <a:gd name="T13" fmla="*/ 466 h 844"/>
                    <a:gd name="T14" fmla="*/ 645 w 885"/>
                    <a:gd name="T15" fmla="*/ 451 h 844"/>
                    <a:gd name="T16" fmla="*/ 885 w 885"/>
                    <a:gd name="T17" fmla="*/ 12 h 844"/>
                    <a:gd name="T18" fmla="*/ 885 w 885"/>
                    <a:gd name="T19" fmla="*/ 0 h 844"/>
                    <a:gd name="T20" fmla="*/ 29 w 885"/>
                    <a:gd name="T21" fmla="*/ 597 h 844"/>
                    <a:gd name="T22" fmla="*/ 0 w 885"/>
                    <a:gd name="T23" fmla="*/ 728 h 844"/>
                    <a:gd name="T24" fmla="*/ 102 w 885"/>
                    <a:gd name="T25" fmla="*/ 844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5" h="844">
                      <a:moveTo>
                        <a:pt x="102" y="844"/>
                      </a:moveTo>
                      <a:cubicBezTo>
                        <a:pt x="116" y="830"/>
                        <a:pt x="131" y="830"/>
                        <a:pt x="160" y="830"/>
                      </a:cubicBezTo>
                      <a:cubicBezTo>
                        <a:pt x="175" y="830"/>
                        <a:pt x="204" y="830"/>
                        <a:pt x="218" y="844"/>
                      </a:cubicBezTo>
                      <a:cubicBezTo>
                        <a:pt x="306" y="742"/>
                        <a:pt x="409" y="670"/>
                        <a:pt x="525" y="597"/>
                      </a:cubicBezTo>
                      <a:cubicBezTo>
                        <a:pt x="525" y="597"/>
                        <a:pt x="525" y="582"/>
                        <a:pt x="525" y="568"/>
                      </a:cubicBezTo>
                      <a:cubicBezTo>
                        <a:pt x="525" y="509"/>
                        <a:pt x="570" y="466"/>
                        <a:pt x="629" y="466"/>
                      </a:cubicBezTo>
                      <a:cubicBezTo>
                        <a:pt x="645" y="466"/>
                        <a:pt x="645" y="466"/>
                        <a:pt x="645" y="466"/>
                      </a:cubicBezTo>
                      <a:cubicBezTo>
                        <a:pt x="645" y="451"/>
                        <a:pt x="645" y="451"/>
                        <a:pt x="645" y="451"/>
                      </a:cubicBezTo>
                      <a:cubicBezTo>
                        <a:pt x="701" y="296"/>
                        <a:pt x="785" y="141"/>
                        <a:pt x="885" y="12"/>
                      </a:cubicBezTo>
                      <a:cubicBezTo>
                        <a:pt x="885" y="0"/>
                        <a:pt x="885" y="0"/>
                        <a:pt x="885" y="0"/>
                      </a:cubicBezTo>
                      <a:cubicBezTo>
                        <a:pt x="505" y="4"/>
                        <a:pt x="160" y="236"/>
                        <a:pt x="29" y="597"/>
                      </a:cubicBezTo>
                      <a:cubicBezTo>
                        <a:pt x="15" y="640"/>
                        <a:pt x="0" y="684"/>
                        <a:pt x="0" y="728"/>
                      </a:cubicBezTo>
                      <a:cubicBezTo>
                        <a:pt x="29" y="771"/>
                        <a:pt x="58" y="815"/>
                        <a:pt x="102" y="84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1" name="Freeform 30"/>
                <p:cNvSpPr>
                  <a:spLocks/>
                </p:cNvSpPr>
                <p:nvPr/>
              </p:nvSpPr>
              <p:spPr bwMode="auto">
                <a:xfrm>
                  <a:off x="6265863" y="5284788"/>
                  <a:ext cx="53975" cy="117475"/>
                </a:xfrm>
                <a:custGeom>
                  <a:avLst/>
                  <a:gdLst>
                    <a:gd name="T0" fmla="*/ 0 w 196"/>
                    <a:gd name="T1" fmla="*/ 393 h 422"/>
                    <a:gd name="T2" fmla="*/ 29 w 196"/>
                    <a:gd name="T3" fmla="*/ 422 h 422"/>
                    <a:gd name="T4" fmla="*/ 196 w 196"/>
                    <a:gd name="T5" fmla="*/ 368 h 422"/>
                    <a:gd name="T6" fmla="*/ 196 w 196"/>
                    <a:gd name="T7" fmla="*/ 0 h 422"/>
                    <a:gd name="T8" fmla="*/ 0 w 196"/>
                    <a:gd name="T9" fmla="*/ 379 h 422"/>
                    <a:gd name="T10" fmla="*/ 0 w 196"/>
                    <a:gd name="T11" fmla="*/ 393 h 422"/>
                  </a:gdLst>
                  <a:ahLst/>
                  <a:cxnLst>
                    <a:cxn ang="0">
                      <a:pos x="T0" y="T1"/>
                    </a:cxn>
                    <a:cxn ang="0">
                      <a:pos x="T2" y="T3"/>
                    </a:cxn>
                    <a:cxn ang="0">
                      <a:pos x="T4" y="T5"/>
                    </a:cxn>
                    <a:cxn ang="0">
                      <a:pos x="T6" y="T7"/>
                    </a:cxn>
                    <a:cxn ang="0">
                      <a:pos x="T8" y="T9"/>
                    </a:cxn>
                    <a:cxn ang="0">
                      <a:pos x="T10" y="T11"/>
                    </a:cxn>
                  </a:cxnLst>
                  <a:rect l="0" t="0" r="r" b="b"/>
                  <a:pathLst>
                    <a:path w="196" h="422">
                      <a:moveTo>
                        <a:pt x="0" y="393"/>
                      </a:moveTo>
                      <a:cubicBezTo>
                        <a:pt x="12" y="393"/>
                        <a:pt x="29" y="408"/>
                        <a:pt x="29" y="422"/>
                      </a:cubicBezTo>
                      <a:cubicBezTo>
                        <a:pt x="87" y="403"/>
                        <a:pt x="140" y="384"/>
                        <a:pt x="196" y="368"/>
                      </a:cubicBezTo>
                      <a:cubicBezTo>
                        <a:pt x="196" y="0"/>
                        <a:pt x="196" y="0"/>
                        <a:pt x="196" y="0"/>
                      </a:cubicBezTo>
                      <a:cubicBezTo>
                        <a:pt x="116" y="115"/>
                        <a:pt x="48" y="247"/>
                        <a:pt x="0" y="379"/>
                      </a:cubicBezTo>
                      <a:cubicBezTo>
                        <a:pt x="0" y="379"/>
                        <a:pt x="0" y="379"/>
                        <a:pt x="0" y="39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2" name="Freeform 31"/>
                <p:cNvSpPr>
                  <a:spLocks/>
                </p:cNvSpPr>
                <p:nvPr/>
              </p:nvSpPr>
              <p:spPr bwMode="auto">
                <a:xfrm>
                  <a:off x="6240463" y="5400675"/>
                  <a:ext cx="79375" cy="211138"/>
                </a:xfrm>
                <a:custGeom>
                  <a:avLst/>
                  <a:gdLst>
                    <a:gd name="T0" fmla="*/ 286 w 286"/>
                    <a:gd name="T1" fmla="*/ 764 h 764"/>
                    <a:gd name="T2" fmla="*/ 286 w 286"/>
                    <a:gd name="T3" fmla="*/ 0 h 764"/>
                    <a:gd name="T4" fmla="*/ 133 w 286"/>
                    <a:gd name="T5" fmla="*/ 50 h 764"/>
                    <a:gd name="T6" fmla="*/ 147 w 286"/>
                    <a:gd name="T7" fmla="*/ 65 h 764"/>
                    <a:gd name="T8" fmla="*/ 30 w 286"/>
                    <a:gd name="T9" fmla="*/ 181 h 764"/>
                    <a:gd name="T10" fmla="*/ 0 w 286"/>
                    <a:gd name="T11" fmla="*/ 603 h 764"/>
                    <a:gd name="T12" fmla="*/ 102 w 286"/>
                    <a:gd name="T13" fmla="*/ 705 h 764"/>
                    <a:gd name="T14" fmla="*/ 102 w 286"/>
                    <a:gd name="T15" fmla="*/ 719 h 764"/>
                    <a:gd name="T16" fmla="*/ 286 w 286"/>
                    <a:gd name="T17" fmla="*/ 76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764">
                      <a:moveTo>
                        <a:pt x="286" y="764"/>
                      </a:moveTo>
                      <a:cubicBezTo>
                        <a:pt x="286" y="0"/>
                        <a:pt x="286" y="0"/>
                        <a:pt x="286" y="0"/>
                      </a:cubicBezTo>
                      <a:cubicBezTo>
                        <a:pt x="234" y="15"/>
                        <a:pt x="185" y="33"/>
                        <a:pt x="133" y="50"/>
                      </a:cubicBezTo>
                      <a:cubicBezTo>
                        <a:pt x="148" y="50"/>
                        <a:pt x="147" y="65"/>
                        <a:pt x="147" y="65"/>
                      </a:cubicBezTo>
                      <a:cubicBezTo>
                        <a:pt x="147" y="123"/>
                        <a:pt x="89" y="181"/>
                        <a:pt x="30" y="181"/>
                      </a:cubicBezTo>
                      <a:cubicBezTo>
                        <a:pt x="1" y="312"/>
                        <a:pt x="0" y="457"/>
                        <a:pt x="0" y="603"/>
                      </a:cubicBezTo>
                      <a:cubicBezTo>
                        <a:pt x="59" y="603"/>
                        <a:pt x="102" y="647"/>
                        <a:pt x="102" y="705"/>
                      </a:cubicBezTo>
                      <a:cubicBezTo>
                        <a:pt x="102" y="719"/>
                        <a:pt x="102" y="719"/>
                        <a:pt x="102" y="719"/>
                      </a:cubicBezTo>
                      <a:cubicBezTo>
                        <a:pt x="162" y="737"/>
                        <a:pt x="222" y="752"/>
                        <a:pt x="286" y="76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3" name="Freeform 32"/>
                <p:cNvSpPr>
                  <a:spLocks/>
                </p:cNvSpPr>
                <p:nvPr/>
              </p:nvSpPr>
              <p:spPr bwMode="auto">
                <a:xfrm>
                  <a:off x="6067426" y="5478463"/>
                  <a:ext cx="28575" cy="88900"/>
                </a:xfrm>
                <a:custGeom>
                  <a:avLst/>
                  <a:gdLst>
                    <a:gd name="T0" fmla="*/ 88 w 102"/>
                    <a:gd name="T1" fmla="*/ 145 h 320"/>
                    <a:gd name="T2" fmla="*/ 102 w 102"/>
                    <a:gd name="T3" fmla="*/ 102 h 320"/>
                    <a:gd name="T4" fmla="*/ 15 w 102"/>
                    <a:gd name="T5" fmla="*/ 0 h 320"/>
                    <a:gd name="T6" fmla="*/ 29 w 102"/>
                    <a:gd name="T7" fmla="*/ 320 h 320"/>
                    <a:gd name="T8" fmla="*/ 102 w 102"/>
                    <a:gd name="T9" fmla="*/ 218 h 320"/>
                    <a:gd name="T10" fmla="*/ 88 w 102"/>
                    <a:gd name="T11" fmla="*/ 145 h 320"/>
                  </a:gdLst>
                  <a:ahLst/>
                  <a:cxnLst>
                    <a:cxn ang="0">
                      <a:pos x="T0" y="T1"/>
                    </a:cxn>
                    <a:cxn ang="0">
                      <a:pos x="T2" y="T3"/>
                    </a:cxn>
                    <a:cxn ang="0">
                      <a:pos x="T4" y="T5"/>
                    </a:cxn>
                    <a:cxn ang="0">
                      <a:pos x="T6" y="T7"/>
                    </a:cxn>
                    <a:cxn ang="0">
                      <a:pos x="T8" y="T9"/>
                    </a:cxn>
                    <a:cxn ang="0">
                      <a:pos x="T10" y="T11"/>
                    </a:cxn>
                  </a:cxnLst>
                  <a:rect l="0" t="0" r="r" b="b"/>
                  <a:pathLst>
                    <a:path w="102" h="320">
                      <a:moveTo>
                        <a:pt x="88" y="145"/>
                      </a:moveTo>
                      <a:cubicBezTo>
                        <a:pt x="88" y="131"/>
                        <a:pt x="88" y="116"/>
                        <a:pt x="102" y="102"/>
                      </a:cubicBezTo>
                      <a:cubicBezTo>
                        <a:pt x="73" y="73"/>
                        <a:pt x="44" y="44"/>
                        <a:pt x="15" y="0"/>
                      </a:cubicBezTo>
                      <a:cubicBezTo>
                        <a:pt x="0" y="116"/>
                        <a:pt x="0" y="218"/>
                        <a:pt x="29" y="320"/>
                      </a:cubicBezTo>
                      <a:cubicBezTo>
                        <a:pt x="59" y="276"/>
                        <a:pt x="73" y="247"/>
                        <a:pt x="102" y="218"/>
                      </a:cubicBezTo>
                      <a:cubicBezTo>
                        <a:pt x="88" y="189"/>
                        <a:pt x="88" y="174"/>
                        <a:pt x="88" y="14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4" name="Freeform 33"/>
                <p:cNvSpPr>
                  <a:spLocks/>
                </p:cNvSpPr>
                <p:nvPr/>
              </p:nvSpPr>
              <p:spPr bwMode="auto">
                <a:xfrm>
                  <a:off x="6253163" y="5610225"/>
                  <a:ext cx="66675" cy="76200"/>
                </a:xfrm>
                <a:custGeom>
                  <a:avLst/>
                  <a:gdLst>
                    <a:gd name="T0" fmla="*/ 241 w 241"/>
                    <a:gd name="T1" fmla="*/ 49 h 276"/>
                    <a:gd name="T2" fmla="*/ 44 w 241"/>
                    <a:gd name="T3" fmla="*/ 0 h 276"/>
                    <a:gd name="T4" fmla="*/ 0 w 241"/>
                    <a:gd name="T5" fmla="*/ 29 h 276"/>
                    <a:gd name="T6" fmla="*/ 88 w 241"/>
                    <a:gd name="T7" fmla="*/ 276 h 276"/>
                    <a:gd name="T8" fmla="*/ 241 w 241"/>
                    <a:gd name="T9" fmla="*/ 249 h 276"/>
                    <a:gd name="T10" fmla="*/ 241 w 241"/>
                    <a:gd name="T11" fmla="*/ 49 h 276"/>
                  </a:gdLst>
                  <a:ahLst/>
                  <a:cxnLst>
                    <a:cxn ang="0">
                      <a:pos x="T0" y="T1"/>
                    </a:cxn>
                    <a:cxn ang="0">
                      <a:pos x="T2" y="T3"/>
                    </a:cxn>
                    <a:cxn ang="0">
                      <a:pos x="T4" y="T5"/>
                    </a:cxn>
                    <a:cxn ang="0">
                      <a:pos x="T6" y="T7"/>
                    </a:cxn>
                    <a:cxn ang="0">
                      <a:pos x="T8" y="T9"/>
                    </a:cxn>
                    <a:cxn ang="0">
                      <a:pos x="T10" y="T11"/>
                    </a:cxn>
                  </a:cxnLst>
                  <a:rect l="0" t="0" r="r" b="b"/>
                  <a:pathLst>
                    <a:path w="241" h="276">
                      <a:moveTo>
                        <a:pt x="241" y="49"/>
                      </a:moveTo>
                      <a:cubicBezTo>
                        <a:pt x="157" y="34"/>
                        <a:pt x="90" y="15"/>
                        <a:pt x="44" y="0"/>
                      </a:cubicBezTo>
                      <a:cubicBezTo>
                        <a:pt x="29" y="15"/>
                        <a:pt x="14" y="29"/>
                        <a:pt x="0" y="29"/>
                      </a:cubicBezTo>
                      <a:cubicBezTo>
                        <a:pt x="29" y="131"/>
                        <a:pt x="59" y="218"/>
                        <a:pt x="88" y="276"/>
                      </a:cubicBezTo>
                      <a:cubicBezTo>
                        <a:pt x="144" y="272"/>
                        <a:pt x="193" y="263"/>
                        <a:pt x="241" y="249"/>
                      </a:cubicBezTo>
                      <a:lnTo>
                        <a:pt x="241" y="4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5" name="Freeform 34"/>
                <p:cNvSpPr>
                  <a:spLocks/>
                </p:cNvSpPr>
                <p:nvPr/>
              </p:nvSpPr>
              <p:spPr bwMode="auto">
                <a:xfrm>
                  <a:off x="6080125" y="5541963"/>
                  <a:ext cx="185737" cy="149225"/>
                </a:xfrm>
                <a:custGeom>
                  <a:avLst/>
                  <a:gdLst>
                    <a:gd name="T0" fmla="*/ 468 w 673"/>
                    <a:gd name="T1" fmla="*/ 189 h 539"/>
                    <a:gd name="T2" fmla="*/ 483 w 673"/>
                    <a:gd name="T3" fmla="*/ 160 h 539"/>
                    <a:gd name="T4" fmla="*/ 205 w 673"/>
                    <a:gd name="T5" fmla="*/ 0 h 539"/>
                    <a:gd name="T6" fmla="*/ 146 w 673"/>
                    <a:gd name="T7" fmla="*/ 29 h 539"/>
                    <a:gd name="T8" fmla="*/ 88 w 673"/>
                    <a:gd name="T9" fmla="*/ 14 h 539"/>
                    <a:gd name="T10" fmla="*/ 0 w 673"/>
                    <a:gd name="T11" fmla="*/ 145 h 539"/>
                    <a:gd name="T12" fmla="*/ 146 w 673"/>
                    <a:gd name="T13" fmla="*/ 422 h 539"/>
                    <a:gd name="T14" fmla="*/ 600 w 673"/>
                    <a:gd name="T15" fmla="*/ 539 h 539"/>
                    <a:gd name="T16" fmla="*/ 673 w 673"/>
                    <a:gd name="T17" fmla="*/ 539 h 539"/>
                    <a:gd name="T18" fmla="*/ 586 w 673"/>
                    <a:gd name="T19" fmla="*/ 291 h 539"/>
                    <a:gd name="T20" fmla="*/ 468 w 673"/>
                    <a:gd name="T21" fmla="*/ 18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539">
                      <a:moveTo>
                        <a:pt x="468" y="189"/>
                      </a:moveTo>
                      <a:cubicBezTo>
                        <a:pt x="468" y="174"/>
                        <a:pt x="483" y="174"/>
                        <a:pt x="483" y="160"/>
                      </a:cubicBezTo>
                      <a:cubicBezTo>
                        <a:pt x="381" y="116"/>
                        <a:pt x="293" y="72"/>
                        <a:pt x="205" y="0"/>
                      </a:cubicBezTo>
                      <a:cubicBezTo>
                        <a:pt x="190" y="14"/>
                        <a:pt x="176" y="29"/>
                        <a:pt x="146" y="29"/>
                      </a:cubicBezTo>
                      <a:cubicBezTo>
                        <a:pt x="132" y="29"/>
                        <a:pt x="102" y="14"/>
                        <a:pt x="88" y="14"/>
                      </a:cubicBezTo>
                      <a:cubicBezTo>
                        <a:pt x="58" y="43"/>
                        <a:pt x="29" y="87"/>
                        <a:pt x="0" y="145"/>
                      </a:cubicBezTo>
                      <a:cubicBezTo>
                        <a:pt x="29" y="232"/>
                        <a:pt x="73" y="335"/>
                        <a:pt x="146" y="422"/>
                      </a:cubicBezTo>
                      <a:cubicBezTo>
                        <a:pt x="322" y="509"/>
                        <a:pt x="512" y="539"/>
                        <a:pt x="600" y="539"/>
                      </a:cubicBezTo>
                      <a:cubicBezTo>
                        <a:pt x="629" y="539"/>
                        <a:pt x="659" y="539"/>
                        <a:pt x="673" y="539"/>
                      </a:cubicBezTo>
                      <a:cubicBezTo>
                        <a:pt x="644" y="451"/>
                        <a:pt x="615" y="364"/>
                        <a:pt x="586" y="291"/>
                      </a:cubicBezTo>
                      <a:cubicBezTo>
                        <a:pt x="527" y="291"/>
                        <a:pt x="468" y="247"/>
                        <a:pt x="468" y="18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grpSp>
        </p:grpSp>
      </p:grpSp>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660521" y="1993234"/>
            <a:ext cx="3020645" cy="5010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77859554"/>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Picture 89"/>
          <p:cNvPicPr/>
          <p:nvPr/>
        </p:nvPicPr>
        <p:blipFill rotWithShape="1">
          <a:blip r:embed="rId3" cstate="print">
            <a:extLst>
              <a:ext uri="{28A0092B-C50C-407E-A947-70E740481C1C}">
                <a14:useLocalDpi xmlns:a14="http://schemas.microsoft.com/office/drawing/2010/main"/>
              </a:ext>
            </a:extLst>
          </a:blip>
          <a:srcRect/>
          <a:stretch/>
        </p:blipFill>
        <p:spPr bwMode="auto">
          <a:xfrm>
            <a:off x="3743595" y="2044459"/>
            <a:ext cx="2926080" cy="4951662"/>
          </a:xfrm>
          <a:prstGeom prst="rect">
            <a:avLst/>
          </a:prstGeom>
          <a:ln>
            <a:noFill/>
          </a:ln>
          <a:extLst>
            <a:ext uri="{53640926-AAD7-44D8-BBD7-CCE9431645EC}">
              <a14:shadowObscured xmlns:a14="http://schemas.microsoft.com/office/drawing/2010/main"/>
            </a:ext>
          </a:extLst>
        </p:spPr>
      </p:pic>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Hackathon Playbook</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199865"/>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199865"/>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814740"/>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880887"/>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814740"/>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819209"/>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266012"/>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204333"/>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err="1">
                <a:solidFill>
                  <a:schemeClr val="bg1"/>
                </a:solidFill>
              </a:rPr>
              <a:t>Foundational</a:t>
            </a:r>
            <a:endParaRPr lang="fr-FR" sz="900" dirty="0">
              <a:solidFill>
                <a:schemeClr val="bg1"/>
              </a:solidFill>
            </a:endParaRPr>
          </a:p>
        </p:txBody>
      </p:sp>
      <p:sp>
        <p:nvSpPr>
          <p:cNvPr id="52" name="TextBox 51"/>
          <p:cNvSpPr txBox="1"/>
          <p:nvPr/>
        </p:nvSpPr>
        <p:spPr>
          <a:xfrm>
            <a:off x="421153" y="2495921"/>
            <a:ext cx="2594059" cy="1231106"/>
          </a:xfrm>
          <a:prstGeom prst="rect">
            <a:avLst/>
          </a:prstGeom>
          <a:noFill/>
        </p:spPr>
        <p:txBody>
          <a:bodyPr wrap="square" lIns="0" tIns="0" rIns="0" bIns="0" rtlCol="0">
            <a:spAutoFit/>
          </a:bodyPr>
          <a:lstStyle/>
          <a:p>
            <a:pPr>
              <a:spcAft>
                <a:spcPts val="700"/>
              </a:spcAft>
            </a:pPr>
            <a:r>
              <a:rPr lang="fr-FR" sz="1000" dirty="0"/>
              <a:t>La formation Hackathon Playbook offre un ensemble complet d'outils et de modèles destinés aux instructeurs pour préparer et mener un hackathon. Elle s'appuie sur les bonnes pratiques et sur les leçons tirées des expériences passées, collectées par d'autres organisateurs lors de hackathons IoT menés par la Networking Academy.</a:t>
            </a:r>
          </a:p>
        </p:txBody>
      </p:sp>
      <p:sp>
        <p:nvSpPr>
          <p:cNvPr id="53" name="TextBox 52"/>
          <p:cNvSpPr txBox="1"/>
          <p:nvPr/>
        </p:nvSpPr>
        <p:spPr>
          <a:xfrm>
            <a:off x="402981" y="4190401"/>
            <a:ext cx="2714631" cy="923330"/>
          </a:xfrm>
          <a:prstGeom prst="rect">
            <a:avLst/>
          </a:prstGeom>
          <a:noFill/>
        </p:spPr>
        <p:txBody>
          <a:bodyPr wrap="square" lIns="0" tIns="0" rIns="0" bIns="0" rtlCol="0">
            <a:spAutoFit/>
          </a:bodyPr>
          <a:lstStyle/>
          <a:p>
            <a:pPr>
              <a:spcAft>
                <a:spcPts val="700"/>
              </a:spcAft>
            </a:pPr>
            <a:r>
              <a:rPr lang="fr-FR" sz="1000" dirty="0"/>
              <a:t>Les élèves renforcent et approfondissent leurs compétences multidisciplinaires relatives aux données et aux systèmes IoT en assurant la définition, la conception, le prototypage et la présentation d'une solution IoT devant un jury composé d'experts du secteur et d'homologues.</a:t>
            </a:r>
          </a:p>
        </p:txBody>
      </p:sp>
      <p:sp>
        <p:nvSpPr>
          <p:cNvPr id="54" name="TextBox 53"/>
          <p:cNvSpPr txBox="1"/>
          <p:nvPr/>
        </p:nvSpPr>
        <p:spPr>
          <a:xfrm>
            <a:off x="388129" y="5626658"/>
            <a:ext cx="2487168" cy="1641475"/>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1000" dirty="0"/>
              <a:t>1 module réservé à l'instructeur</a:t>
            </a:r>
          </a:p>
          <a:p>
            <a:pPr marL="109728" indent="-109728">
              <a:spcBef>
                <a:spcPts val="400"/>
              </a:spcBef>
              <a:buSzPct val="80000"/>
              <a:buFont typeface="Arial"/>
              <a:buChar char="•"/>
            </a:pPr>
            <a:r>
              <a:rPr lang="fr-FR" sz="1000" dirty="0"/>
              <a:t>2 modules pour les élèves</a:t>
            </a:r>
          </a:p>
          <a:p>
            <a:pPr marL="109728" indent="-109728">
              <a:spcBef>
                <a:spcPts val="400"/>
              </a:spcBef>
              <a:buSzPct val="80000"/>
              <a:buFont typeface="Arial"/>
              <a:buChar char="•"/>
            </a:pPr>
            <a:r>
              <a:rPr lang="fr-FR" sz="1000" dirty="0"/>
              <a:t>Ateliers de sensibilisation à la conception (facultatif) </a:t>
            </a:r>
          </a:p>
          <a:p>
            <a:pPr marL="109728" indent="-109728">
              <a:spcBef>
                <a:spcPts val="400"/>
              </a:spcBef>
              <a:buSzPct val="80000"/>
              <a:buFont typeface="Arial"/>
              <a:buChar char="•"/>
            </a:pPr>
            <a:r>
              <a:rPr lang="fr-FR" sz="1000" dirty="0"/>
              <a:t>Module de soutien pour les élèves</a:t>
            </a:r>
          </a:p>
          <a:p>
            <a:pPr marL="109728" indent="-109728">
              <a:spcBef>
                <a:spcPts val="400"/>
              </a:spcBef>
              <a:buSzPct val="80000"/>
              <a:buFont typeface="Arial"/>
              <a:buChar char="•"/>
            </a:pPr>
            <a:r>
              <a:rPr lang="fr-FR" sz="1000" dirty="0"/>
              <a:t>2 questionnaires, un pour l'instructeur et un pour les élèves</a:t>
            </a:r>
          </a:p>
          <a:p>
            <a:pPr marL="109728" indent="-109728">
              <a:spcBef>
                <a:spcPts val="400"/>
              </a:spcBef>
              <a:buSzPct val="80000"/>
              <a:buFont typeface="Arial"/>
              <a:buChar char="•"/>
            </a:pPr>
            <a:r>
              <a:rPr lang="fr-FR" sz="1000" dirty="0"/>
              <a:t>Examen final : remise de la documentation du prototype</a:t>
            </a:r>
          </a:p>
        </p:txBody>
      </p:sp>
      <p:sp>
        <p:nvSpPr>
          <p:cNvPr id="88" name="TextBox 87"/>
          <p:cNvSpPr txBox="1"/>
          <p:nvPr/>
        </p:nvSpPr>
        <p:spPr>
          <a:xfrm>
            <a:off x="287138" y="7544517"/>
            <a:ext cx="2800505" cy="1377300"/>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 </a:t>
            </a:r>
            <a:r>
              <a:rPr lang="fr-FR" sz="950" dirty="0">
                <a:solidFill>
                  <a:schemeClr val="bg1"/>
                </a:solidFill>
              </a:rPr>
              <a:t>: élèves du secondaire, élèves en formation professionnelle, étudiants en cycles universitaires de 2 ou 4 ans et au-delà</a:t>
            </a:r>
          </a:p>
          <a:p>
            <a:pPr>
              <a:spcBef>
                <a:spcPts val="0"/>
              </a:spcBef>
              <a:spcAft>
                <a:spcPts val="300"/>
              </a:spcAft>
            </a:pPr>
            <a:r>
              <a:rPr lang="fr-FR" sz="950" b="1" dirty="0">
                <a:solidFill>
                  <a:schemeClr val="bg1"/>
                </a:solidFill>
              </a:rPr>
              <a:t>Connaissances préalables requises</a:t>
            </a:r>
            <a:r>
              <a:rPr lang="fr-FR" sz="950" dirty="0">
                <a:solidFill>
                  <a:schemeClr val="bg1"/>
                </a:solidFill>
              </a:rPr>
              <a:t> : Connecting Things, Big Data &amp; Analytics (facultatif)</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non</a:t>
            </a:r>
          </a:p>
          <a:p>
            <a:pPr>
              <a:spcBef>
                <a:spcPts val="0"/>
              </a:spcBef>
              <a:spcAft>
                <a:spcPts val="300"/>
              </a:spcAft>
            </a:pPr>
            <a:r>
              <a:rPr lang="fr-FR" sz="950" b="1" dirty="0">
                <a:solidFill>
                  <a:schemeClr val="bg1"/>
                </a:solidFill>
              </a:rPr>
              <a:t>Langue</a:t>
            </a:r>
            <a:r>
              <a:rPr lang="fr-FR" sz="950" dirty="0">
                <a:solidFill>
                  <a:schemeClr val="bg1"/>
                </a:solidFill>
              </a:rPr>
              <a:t> : anglais,</a:t>
            </a:r>
            <a:r>
              <a:rPr lang="fr-FR" sz="900" dirty="0">
                <a:solidFill>
                  <a:schemeClr val="bg1"/>
                </a:solidFill>
              </a:rPr>
              <a:t> espagnol</a:t>
            </a:r>
            <a:endParaRPr lang="fr-FR" sz="950" dirty="0">
              <a:solidFill>
                <a:schemeClr val="bg1"/>
              </a:solidFill>
            </a:endParaRPr>
          </a:p>
        </p:txBody>
      </p:sp>
      <p:sp>
        <p:nvSpPr>
          <p:cNvPr id="89" name="TextBox 88"/>
          <p:cNvSpPr txBox="1"/>
          <p:nvPr/>
        </p:nvSpPr>
        <p:spPr>
          <a:xfrm>
            <a:off x="3775884" y="7504666"/>
            <a:ext cx="2800505" cy="1046440"/>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a:t>
            </a:r>
            <a:r>
              <a:rPr lang="fr-FR" sz="950" dirty="0">
                <a:solidFill>
                  <a:schemeClr val="bg1"/>
                </a:solidFill>
              </a:rPr>
              <a:t> : dispensée par un instructeur, encadrée par un instructeur</a:t>
            </a:r>
          </a:p>
          <a:p>
            <a:pPr>
              <a:spcBef>
                <a:spcPts val="0"/>
              </a:spcBef>
              <a:spcAft>
                <a:spcPts val="300"/>
              </a:spcAft>
            </a:pPr>
            <a:r>
              <a:rPr lang="fr-FR" sz="950" b="1" dirty="0">
                <a:solidFill>
                  <a:schemeClr val="bg1"/>
                </a:solidFill>
              </a:rPr>
              <a:t>Durée totale estimée : </a:t>
            </a:r>
            <a:r>
              <a:rPr lang="fr-FR" sz="950" dirty="0">
                <a:solidFill>
                  <a:schemeClr val="bg1"/>
                </a:solidFill>
              </a:rPr>
              <a:t>24-30 heures</a:t>
            </a:r>
          </a:p>
          <a:p>
            <a:pPr>
              <a:spcBef>
                <a:spcPts val="0"/>
              </a:spcBef>
              <a:spcAft>
                <a:spcPts val="300"/>
              </a:spcAft>
            </a:pPr>
            <a:r>
              <a:rPr lang="fr-FR" sz="950" b="1">
                <a:solidFill>
                  <a:schemeClr val="bg1"/>
                </a:solidFill>
              </a:rPr>
              <a:t>Formations complémentaires recommandées :</a:t>
            </a:r>
            <a:r>
              <a:rPr lang="fr-FR" sz="950">
                <a:solidFill>
                  <a:schemeClr val="bg1"/>
                </a:solidFill>
              </a:rPr>
              <a:t> IoT Fundamentals : Big Data &amp; Analytics, toute formation Career-Ready</a:t>
            </a:r>
            <a:endParaRPr lang="fr-FR" sz="950" dirty="0">
              <a:solidFill>
                <a:schemeClr val="bg1"/>
              </a:solidFill>
            </a:endParaRPr>
          </a:p>
        </p:txBody>
      </p:sp>
      <p:pic>
        <p:nvPicPr>
          <p:cNvPr id="49" name="Picture 4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
        <p:nvSpPr>
          <p:cNvPr id="50" name="TextBox 49"/>
          <p:cNvSpPr txBox="1"/>
          <p:nvPr/>
        </p:nvSpPr>
        <p:spPr>
          <a:xfrm>
            <a:off x="5912775" y="1538365"/>
            <a:ext cx="351378" cy="230832"/>
          </a:xfrm>
          <a:prstGeom prst="rect">
            <a:avLst/>
          </a:prstGeom>
          <a:noFill/>
        </p:spPr>
        <p:txBody>
          <a:bodyPr wrap="none" rtlCol="0">
            <a:spAutoFit/>
          </a:bodyPr>
          <a:lstStyle/>
          <a:p>
            <a:r>
              <a:rPr lang="fr-FR" sz="900" dirty="0">
                <a:solidFill>
                  <a:schemeClr val="bg1"/>
                </a:solidFill>
              </a:rPr>
              <a:t>IoT</a:t>
            </a:r>
          </a:p>
        </p:txBody>
      </p:sp>
      <p:grpSp>
        <p:nvGrpSpPr>
          <p:cNvPr id="51" name="Group 50"/>
          <p:cNvGrpSpPr>
            <a:grpSpLocks noChangeAspect="1"/>
          </p:cNvGrpSpPr>
          <p:nvPr/>
        </p:nvGrpSpPr>
        <p:grpSpPr>
          <a:xfrm>
            <a:off x="5826277" y="1043691"/>
            <a:ext cx="548640" cy="496482"/>
            <a:chOff x="307155" y="6770535"/>
            <a:chExt cx="202093" cy="199653"/>
          </a:xfrm>
        </p:grpSpPr>
        <p:grpSp>
          <p:nvGrpSpPr>
            <p:cNvPr id="56" name="Group 55"/>
            <p:cNvGrpSpPr>
              <a:grpSpLocks noChangeAspect="1"/>
            </p:cNvGrpSpPr>
            <p:nvPr/>
          </p:nvGrpSpPr>
          <p:grpSpPr>
            <a:xfrm>
              <a:off x="307155" y="6770535"/>
              <a:ext cx="202093" cy="199653"/>
              <a:chOff x="2632787" y="1629410"/>
              <a:chExt cx="1817884" cy="1795938"/>
            </a:xfrm>
          </p:grpSpPr>
          <p:sp>
            <p:nvSpPr>
              <p:cNvPr id="74" name="Chord 73"/>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75" name="Chord 74"/>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63" name="Group 62"/>
            <p:cNvGrpSpPr>
              <a:grpSpLocks noChangeAspect="1"/>
            </p:cNvGrpSpPr>
            <p:nvPr/>
          </p:nvGrpSpPr>
          <p:grpSpPr>
            <a:xfrm>
              <a:off x="350096" y="6815447"/>
              <a:ext cx="116346" cy="128119"/>
              <a:chOff x="6067426" y="5260975"/>
              <a:chExt cx="533399" cy="587376"/>
            </a:xfrm>
          </p:grpSpPr>
          <p:sp>
            <p:nvSpPr>
              <p:cNvPr id="64" name="Freeform 27"/>
              <p:cNvSpPr>
                <a:spLocks/>
              </p:cNvSpPr>
              <p:nvPr/>
            </p:nvSpPr>
            <p:spPr bwMode="auto">
              <a:xfrm>
                <a:off x="6142038" y="5478463"/>
                <a:ext cx="458787" cy="369888"/>
              </a:xfrm>
              <a:custGeom>
                <a:avLst/>
                <a:gdLst>
                  <a:gd name="T0" fmla="*/ 0 w 1659"/>
                  <a:gd name="T1" fmla="*/ 799 h 1337"/>
                  <a:gd name="T2" fmla="*/ 1469 w 1659"/>
                  <a:gd name="T3" fmla="*/ 392 h 1337"/>
                  <a:gd name="T4" fmla="*/ 1659 w 1659"/>
                  <a:gd name="T5" fmla="*/ 494 h 1337"/>
                  <a:gd name="T6" fmla="*/ 1469 w 1659"/>
                  <a:gd name="T7" fmla="*/ 0 h 1337"/>
                  <a:gd name="T8" fmla="*/ 955 w 1659"/>
                  <a:gd name="T9" fmla="*/ 145 h 1337"/>
                  <a:gd name="T10" fmla="*/ 1175 w 1659"/>
                  <a:gd name="T11" fmla="*/ 247 h 1337"/>
                  <a:gd name="T12" fmla="*/ 0 w 1659"/>
                  <a:gd name="T13" fmla="*/ 799 h 1337"/>
                </a:gdLst>
                <a:ahLst/>
                <a:cxnLst>
                  <a:cxn ang="0">
                    <a:pos x="T0" y="T1"/>
                  </a:cxn>
                  <a:cxn ang="0">
                    <a:pos x="T2" y="T3"/>
                  </a:cxn>
                  <a:cxn ang="0">
                    <a:pos x="T4" y="T5"/>
                  </a:cxn>
                  <a:cxn ang="0">
                    <a:pos x="T6" y="T7"/>
                  </a:cxn>
                  <a:cxn ang="0">
                    <a:pos x="T8" y="T9"/>
                  </a:cxn>
                  <a:cxn ang="0">
                    <a:pos x="T10" y="T11"/>
                  </a:cxn>
                  <a:cxn ang="0">
                    <a:pos x="T12" y="T13"/>
                  </a:cxn>
                </a:cxnLst>
                <a:rect l="0" t="0" r="r" b="b"/>
                <a:pathLst>
                  <a:path w="1659" h="1337">
                    <a:moveTo>
                      <a:pt x="0" y="799"/>
                    </a:moveTo>
                    <a:cubicBezTo>
                      <a:pt x="734" y="1337"/>
                      <a:pt x="1366" y="785"/>
                      <a:pt x="1469" y="392"/>
                    </a:cubicBezTo>
                    <a:cubicBezTo>
                      <a:pt x="1527" y="421"/>
                      <a:pt x="1659" y="494"/>
                      <a:pt x="1659" y="494"/>
                    </a:cubicBezTo>
                    <a:cubicBezTo>
                      <a:pt x="1469" y="0"/>
                      <a:pt x="1469" y="0"/>
                      <a:pt x="1469" y="0"/>
                    </a:cubicBezTo>
                    <a:cubicBezTo>
                      <a:pt x="955" y="145"/>
                      <a:pt x="955" y="145"/>
                      <a:pt x="955" y="145"/>
                    </a:cubicBezTo>
                    <a:cubicBezTo>
                      <a:pt x="1175" y="247"/>
                      <a:pt x="1175" y="247"/>
                      <a:pt x="1175" y="247"/>
                    </a:cubicBezTo>
                    <a:cubicBezTo>
                      <a:pt x="1175" y="247"/>
                      <a:pt x="999" y="1075"/>
                      <a:pt x="0" y="799"/>
                    </a:cubicBezTo>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sz="1100"/>
              </a:p>
            </p:txBody>
          </p:sp>
          <p:grpSp>
            <p:nvGrpSpPr>
              <p:cNvPr id="65" name="Group 64"/>
              <p:cNvGrpSpPr/>
              <p:nvPr/>
            </p:nvGrpSpPr>
            <p:grpSpPr>
              <a:xfrm>
                <a:off x="6067426" y="5260975"/>
                <a:ext cx="493712" cy="430213"/>
                <a:chOff x="6067426" y="5260975"/>
                <a:chExt cx="493712" cy="430213"/>
              </a:xfrm>
            </p:grpSpPr>
            <p:sp>
              <p:nvSpPr>
                <p:cNvPr id="66" name="Freeform 26"/>
                <p:cNvSpPr>
                  <a:spLocks noEditPoints="1"/>
                </p:cNvSpPr>
                <p:nvPr/>
              </p:nvSpPr>
              <p:spPr bwMode="auto">
                <a:xfrm>
                  <a:off x="6067426" y="5260975"/>
                  <a:ext cx="493712" cy="430213"/>
                </a:xfrm>
                <a:custGeom>
                  <a:avLst/>
                  <a:gdLst>
                    <a:gd name="T0" fmla="*/ 1361 w 1786"/>
                    <a:gd name="T1" fmla="*/ 437 h 1557"/>
                    <a:gd name="T2" fmla="*/ 1376 w 1786"/>
                    <a:gd name="T3" fmla="*/ 800 h 1557"/>
                    <a:gd name="T4" fmla="*/ 1713 w 1786"/>
                    <a:gd name="T5" fmla="*/ 495 h 1557"/>
                    <a:gd name="T6" fmla="*/ 747 w 1786"/>
                    <a:gd name="T7" fmla="*/ 509 h 1557"/>
                    <a:gd name="T8" fmla="*/ 1186 w 1786"/>
                    <a:gd name="T9" fmla="*/ 335 h 1557"/>
                    <a:gd name="T10" fmla="*/ 717 w 1786"/>
                    <a:gd name="T11" fmla="*/ 466 h 1557"/>
                    <a:gd name="T12" fmla="*/ 1332 w 1786"/>
                    <a:gd name="T13" fmla="*/ 800 h 1557"/>
                    <a:gd name="T14" fmla="*/ 1244 w 1786"/>
                    <a:gd name="T15" fmla="*/ 539 h 1557"/>
                    <a:gd name="T16" fmla="*/ 761 w 1786"/>
                    <a:gd name="T17" fmla="*/ 553 h 1557"/>
                    <a:gd name="T18" fmla="*/ 659 w 1786"/>
                    <a:gd name="T19" fmla="*/ 684 h 1557"/>
                    <a:gd name="T20" fmla="*/ 630 w 1786"/>
                    <a:gd name="T21" fmla="*/ 1106 h 1557"/>
                    <a:gd name="T22" fmla="*/ 732 w 1786"/>
                    <a:gd name="T23" fmla="*/ 1222 h 1557"/>
                    <a:gd name="T24" fmla="*/ 1215 w 1786"/>
                    <a:gd name="T25" fmla="*/ 1295 h 1557"/>
                    <a:gd name="T26" fmla="*/ 981 w 1786"/>
                    <a:gd name="T27" fmla="*/ 902 h 1557"/>
                    <a:gd name="T28" fmla="*/ 1332 w 1786"/>
                    <a:gd name="T29" fmla="*/ 800 h 1557"/>
                    <a:gd name="T30" fmla="*/ 761 w 1786"/>
                    <a:gd name="T31" fmla="*/ 1542 h 1557"/>
                    <a:gd name="T32" fmla="*/ 717 w 1786"/>
                    <a:gd name="T33" fmla="*/ 1266 h 1557"/>
                    <a:gd name="T34" fmla="*/ 586 w 1786"/>
                    <a:gd name="T35" fmla="*/ 640 h 1557"/>
                    <a:gd name="T36" fmla="*/ 293 w 1786"/>
                    <a:gd name="T37" fmla="*/ 931 h 1557"/>
                    <a:gd name="T38" fmla="*/ 542 w 1786"/>
                    <a:gd name="T39" fmla="*/ 1150 h 1557"/>
                    <a:gd name="T40" fmla="*/ 615 w 1786"/>
                    <a:gd name="T41" fmla="*/ 670 h 1557"/>
                    <a:gd name="T42" fmla="*/ 88 w 1786"/>
                    <a:gd name="T43" fmla="*/ 931 h 1557"/>
                    <a:gd name="T44" fmla="*/ 15 w 1786"/>
                    <a:gd name="T45" fmla="*/ 786 h 1557"/>
                    <a:gd name="T46" fmla="*/ 102 w 1786"/>
                    <a:gd name="T47" fmla="*/ 1004 h 1557"/>
                    <a:gd name="T48" fmla="*/ 1244 w 1786"/>
                    <a:gd name="T49" fmla="*/ 306 h 1557"/>
                    <a:gd name="T50" fmla="*/ 1684 w 1786"/>
                    <a:gd name="T51" fmla="*/ 437 h 1557"/>
                    <a:gd name="T52" fmla="*/ 1025 w 1786"/>
                    <a:gd name="T53" fmla="*/ 15 h 1557"/>
                    <a:gd name="T54" fmla="*/ 1244 w 1786"/>
                    <a:gd name="T55" fmla="*/ 306 h 1557"/>
                    <a:gd name="T56" fmla="*/ 512 w 1786"/>
                    <a:gd name="T57" fmla="*/ 1208 h 1557"/>
                    <a:gd name="T58" fmla="*/ 249 w 1786"/>
                    <a:gd name="T59" fmla="*/ 1019 h 1557"/>
                    <a:gd name="T60" fmla="*/ 132 w 1786"/>
                    <a:gd name="T61" fmla="*/ 1033 h 1557"/>
                    <a:gd name="T62" fmla="*/ 190 w 1786"/>
                    <a:gd name="T63" fmla="*/ 1441 h 1557"/>
                    <a:gd name="T64" fmla="*/ 717 w 1786"/>
                    <a:gd name="T65" fmla="*/ 1557 h 1557"/>
                    <a:gd name="T66" fmla="*/ 630 w 1786"/>
                    <a:gd name="T67" fmla="*/ 1310 h 1557"/>
                    <a:gd name="T68" fmla="*/ 249 w 1786"/>
                    <a:gd name="T69" fmla="*/ 844 h 1557"/>
                    <a:gd name="T70" fmla="*/ 556 w 1786"/>
                    <a:gd name="T71" fmla="*/ 568 h 1557"/>
                    <a:gd name="T72" fmla="*/ 673 w 1786"/>
                    <a:gd name="T73" fmla="*/ 466 h 1557"/>
                    <a:gd name="T74" fmla="*/ 922 w 1786"/>
                    <a:gd name="T75" fmla="*/ 0 h 1557"/>
                    <a:gd name="T76" fmla="*/ 29 w 1786"/>
                    <a:gd name="T77" fmla="*/ 728 h 1557"/>
                    <a:gd name="T78" fmla="*/ 190 w 1786"/>
                    <a:gd name="T79" fmla="*/ 830 h 1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86" h="1557">
                      <a:moveTo>
                        <a:pt x="1713" y="495"/>
                      </a:moveTo>
                      <a:cubicBezTo>
                        <a:pt x="1596" y="466"/>
                        <a:pt x="1479" y="451"/>
                        <a:pt x="1361" y="437"/>
                      </a:cubicBezTo>
                      <a:cubicBezTo>
                        <a:pt x="1347" y="480"/>
                        <a:pt x="1332" y="495"/>
                        <a:pt x="1303" y="509"/>
                      </a:cubicBezTo>
                      <a:cubicBezTo>
                        <a:pt x="1332" y="611"/>
                        <a:pt x="1361" y="699"/>
                        <a:pt x="1376" y="800"/>
                      </a:cubicBezTo>
                      <a:cubicBezTo>
                        <a:pt x="1786" y="684"/>
                        <a:pt x="1786" y="684"/>
                        <a:pt x="1786" y="684"/>
                      </a:cubicBezTo>
                      <a:cubicBezTo>
                        <a:pt x="1771" y="611"/>
                        <a:pt x="1742" y="553"/>
                        <a:pt x="1713" y="495"/>
                      </a:cubicBezTo>
                      <a:moveTo>
                        <a:pt x="717" y="480"/>
                      </a:moveTo>
                      <a:cubicBezTo>
                        <a:pt x="732" y="480"/>
                        <a:pt x="747" y="495"/>
                        <a:pt x="747" y="509"/>
                      </a:cubicBezTo>
                      <a:cubicBezTo>
                        <a:pt x="878" y="466"/>
                        <a:pt x="996" y="422"/>
                        <a:pt x="1127" y="408"/>
                      </a:cubicBezTo>
                      <a:cubicBezTo>
                        <a:pt x="1142" y="379"/>
                        <a:pt x="1157" y="349"/>
                        <a:pt x="1186" y="335"/>
                      </a:cubicBezTo>
                      <a:cubicBezTo>
                        <a:pt x="1127" y="219"/>
                        <a:pt x="1054" y="117"/>
                        <a:pt x="966" y="15"/>
                      </a:cubicBezTo>
                      <a:cubicBezTo>
                        <a:pt x="864" y="146"/>
                        <a:pt x="776" y="306"/>
                        <a:pt x="717" y="466"/>
                      </a:cubicBezTo>
                      <a:cubicBezTo>
                        <a:pt x="717" y="466"/>
                        <a:pt x="717" y="466"/>
                        <a:pt x="717" y="480"/>
                      </a:cubicBezTo>
                      <a:moveTo>
                        <a:pt x="1332" y="800"/>
                      </a:moveTo>
                      <a:cubicBezTo>
                        <a:pt x="1318" y="713"/>
                        <a:pt x="1303" y="626"/>
                        <a:pt x="1274" y="539"/>
                      </a:cubicBezTo>
                      <a:cubicBezTo>
                        <a:pt x="1259" y="539"/>
                        <a:pt x="1259" y="539"/>
                        <a:pt x="1244" y="539"/>
                      </a:cubicBezTo>
                      <a:cubicBezTo>
                        <a:pt x="1200" y="539"/>
                        <a:pt x="1157" y="495"/>
                        <a:pt x="1142" y="451"/>
                      </a:cubicBezTo>
                      <a:cubicBezTo>
                        <a:pt x="1010" y="466"/>
                        <a:pt x="893" y="509"/>
                        <a:pt x="761" y="553"/>
                      </a:cubicBezTo>
                      <a:cubicBezTo>
                        <a:pt x="776" y="553"/>
                        <a:pt x="776" y="568"/>
                        <a:pt x="776" y="568"/>
                      </a:cubicBezTo>
                      <a:cubicBezTo>
                        <a:pt x="776" y="626"/>
                        <a:pt x="717" y="684"/>
                        <a:pt x="659" y="684"/>
                      </a:cubicBezTo>
                      <a:cubicBezTo>
                        <a:pt x="659" y="684"/>
                        <a:pt x="659" y="684"/>
                        <a:pt x="659" y="684"/>
                      </a:cubicBezTo>
                      <a:cubicBezTo>
                        <a:pt x="630" y="815"/>
                        <a:pt x="630" y="960"/>
                        <a:pt x="630" y="1106"/>
                      </a:cubicBezTo>
                      <a:cubicBezTo>
                        <a:pt x="688" y="1106"/>
                        <a:pt x="732" y="1150"/>
                        <a:pt x="732" y="1208"/>
                      </a:cubicBezTo>
                      <a:cubicBezTo>
                        <a:pt x="732" y="1222"/>
                        <a:pt x="732" y="1222"/>
                        <a:pt x="732" y="1222"/>
                      </a:cubicBezTo>
                      <a:cubicBezTo>
                        <a:pt x="878" y="1266"/>
                        <a:pt x="1039" y="1295"/>
                        <a:pt x="1200" y="1295"/>
                      </a:cubicBezTo>
                      <a:cubicBezTo>
                        <a:pt x="1215" y="1295"/>
                        <a:pt x="1215" y="1295"/>
                        <a:pt x="1215" y="1295"/>
                      </a:cubicBezTo>
                      <a:cubicBezTo>
                        <a:pt x="1288" y="1222"/>
                        <a:pt x="1318" y="1135"/>
                        <a:pt x="1347" y="1077"/>
                      </a:cubicBezTo>
                      <a:cubicBezTo>
                        <a:pt x="981" y="902"/>
                        <a:pt x="981" y="902"/>
                        <a:pt x="981" y="902"/>
                      </a:cubicBezTo>
                      <a:cubicBezTo>
                        <a:pt x="1332" y="800"/>
                        <a:pt x="1332" y="800"/>
                        <a:pt x="1332" y="800"/>
                      </a:cubicBezTo>
                      <a:cubicBezTo>
                        <a:pt x="1332" y="800"/>
                        <a:pt x="1332" y="800"/>
                        <a:pt x="1332" y="800"/>
                      </a:cubicBezTo>
                      <a:close/>
                      <a:moveTo>
                        <a:pt x="673" y="1295"/>
                      </a:moveTo>
                      <a:cubicBezTo>
                        <a:pt x="703" y="1397"/>
                        <a:pt x="732" y="1484"/>
                        <a:pt x="761" y="1542"/>
                      </a:cubicBezTo>
                      <a:cubicBezTo>
                        <a:pt x="966" y="1528"/>
                        <a:pt x="1098" y="1441"/>
                        <a:pt x="1186" y="1339"/>
                      </a:cubicBezTo>
                      <a:cubicBezTo>
                        <a:pt x="966" y="1339"/>
                        <a:pt x="805" y="1295"/>
                        <a:pt x="717" y="1266"/>
                      </a:cubicBezTo>
                      <a:cubicBezTo>
                        <a:pt x="703" y="1281"/>
                        <a:pt x="688" y="1295"/>
                        <a:pt x="673" y="1295"/>
                      </a:cubicBezTo>
                      <a:moveTo>
                        <a:pt x="586" y="640"/>
                      </a:moveTo>
                      <a:cubicBezTo>
                        <a:pt x="468" y="699"/>
                        <a:pt x="366" y="786"/>
                        <a:pt x="278" y="873"/>
                      </a:cubicBezTo>
                      <a:cubicBezTo>
                        <a:pt x="293" y="888"/>
                        <a:pt x="293" y="917"/>
                        <a:pt x="293" y="931"/>
                      </a:cubicBezTo>
                      <a:cubicBezTo>
                        <a:pt x="293" y="960"/>
                        <a:pt x="293" y="975"/>
                        <a:pt x="278" y="990"/>
                      </a:cubicBezTo>
                      <a:cubicBezTo>
                        <a:pt x="366" y="1048"/>
                        <a:pt x="454" y="1106"/>
                        <a:pt x="542" y="1150"/>
                      </a:cubicBezTo>
                      <a:cubicBezTo>
                        <a:pt x="556" y="1121"/>
                        <a:pt x="571" y="1106"/>
                        <a:pt x="586" y="1106"/>
                      </a:cubicBezTo>
                      <a:cubicBezTo>
                        <a:pt x="571" y="960"/>
                        <a:pt x="586" y="815"/>
                        <a:pt x="615" y="670"/>
                      </a:cubicBezTo>
                      <a:cubicBezTo>
                        <a:pt x="600" y="655"/>
                        <a:pt x="586" y="655"/>
                        <a:pt x="586" y="640"/>
                      </a:cubicBezTo>
                      <a:moveTo>
                        <a:pt x="88" y="931"/>
                      </a:moveTo>
                      <a:cubicBezTo>
                        <a:pt x="88" y="917"/>
                        <a:pt x="88" y="902"/>
                        <a:pt x="102" y="888"/>
                      </a:cubicBezTo>
                      <a:cubicBezTo>
                        <a:pt x="73" y="859"/>
                        <a:pt x="44" y="830"/>
                        <a:pt x="15" y="786"/>
                      </a:cubicBezTo>
                      <a:cubicBezTo>
                        <a:pt x="0" y="902"/>
                        <a:pt x="0" y="1004"/>
                        <a:pt x="29" y="1106"/>
                      </a:cubicBezTo>
                      <a:cubicBezTo>
                        <a:pt x="59" y="1062"/>
                        <a:pt x="73" y="1033"/>
                        <a:pt x="102" y="1004"/>
                      </a:cubicBezTo>
                      <a:cubicBezTo>
                        <a:pt x="88" y="975"/>
                        <a:pt x="88" y="960"/>
                        <a:pt x="88" y="931"/>
                      </a:cubicBezTo>
                      <a:moveTo>
                        <a:pt x="1244" y="306"/>
                      </a:moveTo>
                      <a:cubicBezTo>
                        <a:pt x="1303" y="306"/>
                        <a:pt x="1347" y="349"/>
                        <a:pt x="1347" y="393"/>
                      </a:cubicBezTo>
                      <a:cubicBezTo>
                        <a:pt x="1464" y="408"/>
                        <a:pt x="1581" y="422"/>
                        <a:pt x="1684" y="437"/>
                      </a:cubicBezTo>
                      <a:cubicBezTo>
                        <a:pt x="1581" y="262"/>
                        <a:pt x="1420" y="131"/>
                        <a:pt x="1215" y="58"/>
                      </a:cubicBezTo>
                      <a:cubicBezTo>
                        <a:pt x="1142" y="29"/>
                        <a:pt x="1083" y="15"/>
                        <a:pt x="1025" y="15"/>
                      </a:cubicBezTo>
                      <a:cubicBezTo>
                        <a:pt x="1098" y="102"/>
                        <a:pt x="1171" y="204"/>
                        <a:pt x="1230" y="320"/>
                      </a:cubicBezTo>
                      <a:cubicBezTo>
                        <a:pt x="1244" y="306"/>
                        <a:pt x="1244" y="306"/>
                        <a:pt x="1244" y="306"/>
                      </a:cubicBezTo>
                      <a:moveTo>
                        <a:pt x="630" y="1310"/>
                      </a:moveTo>
                      <a:cubicBezTo>
                        <a:pt x="571" y="1310"/>
                        <a:pt x="512" y="1266"/>
                        <a:pt x="512" y="1208"/>
                      </a:cubicBezTo>
                      <a:cubicBezTo>
                        <a:pt x="512" y="1193"/>
                        <a:pt x="527" y="1193"/>
                        <a:pt x="527" y="1179"/>
                      </a:cubicBezTo>
                      <a:cubicBezTo>
                        <a:pt x="425" y="1135"/>
                        <a:pt x="337" y="1091"/>
                        <a:pt x="249" y="1019"/>
                      </a:cubicBezTo>
                      <a:cubicBezTo>
                        <a:pt x="234" y="1033"/>
                        <a:pt x="220" y="1048"/>
                        <a:pt x="190" y="1048"/>
                      </a:cubicBezTo>
                      <a:cubicBezTo>
                        <a:pt x="176" y="1048"/>
                        <a:pt x="146" y="1033"/>
                        <a:pt x="132" y="1033"/>
                      </a:cubicBezTo>
                      <a:cubicBezTo>
                        <a:pt x="102" y="1062"/>
                        <a:pt x="73" y="1106"/>
                        <a:pt x="44" y="1164"/>
                      </a:cubicBezTo>
                      <a:cubicBezTo>
                        <a:pt x="73" y="1251"/>
                        <a:pt x="117" y="1353"/>
                        <a:pt x="190" y="1441"/>
                      </a:cubicBezTo>
                      <a:cubicBezTo>
                        <a:pt x="366" y="1528"/>
                        <a:pt x="556" y="1557"/>
                        <a:pt x="644" y="1557"/>
                      </a:cubicBezTo>
                      <a:cubicBezTo>
                        <a:pt x="673" y="1557"/>
                        <a:pt x="703" y="1557"/>
                        <a:pt x="717" y="1557"/>
                      </a:cubicBezTo>
                      <a:cubicBezTo>
                        <a:pt x="688" y="1470"/>
                        <a:pt x="659" y="1382"/>
                        <a:pt x="630" y="1310"/>
                      </a:cubicBezTo>
                      <a:cubicBezTo>
                        <a:pt x="630" y="1310"/>
                        <a:pt x="630" y="1310"/>
                        <a:pt x="630" y="1310"/>
                      </a:cubicBezTo>
                      <a:moveTo>
                        <a:pt x="190" y="830"/>
                      </a:moveTo>
                      <a:cubicBezTo>
                        <a:pt x="205" y="830"/>
                        <a:pt x="234" y="830"/>
                        <a:pt x="249" y="844"/>
                      </a:cubicBezTo>
                      <a:cubicBezTo>
                        <a:pt x="337" y="742"/>
                        <a:pt x="439" y="670"/>
                        <a:pt x="556" y="597"/>
                      </a:cubicBezTo>
                      <a:cubicBezTo>
                        <a:pt x="556" y="597"/>
                        <a:pt x="556" y="582"/>
                        <a:pt x="556" y="568"/>
                      </a:cubicBezTo>
                      <a:cubicBezTo>
                        <a:pt x="556" y="509"/>
                        <a:pt x="600" y="466"/>
                        <a:pt x="659" y="466"/>
                      </a:cubicBezTo>
                      <a:cubicBezTo>
                        <a:pt x="673" y="466"/>
                        <a:pt x="673" y="466"/>
                        <a:pt x="673" y="466"/>
                      </a:cubicBezTo>
                      <a:cubicBezTo>
                        <a:pt x="673" y="451"/>
                        <a:pt x="673" y="451"/>
                        <a:pt x="673" y="451"/>
                      </a:cubicBezTo>
                      <a:cubicBezTo>
                        <a:pt x="732" y="291"/>
                        <a:pt x="820" y="131"/>
                        <a:pt x="922" y="0"/>
                      </a:cubicBezTo>
                      <a:cubicBezTo>
                        <a:pt x="542" y="0"/>
                        <a:pt x="190" y="233"/>
                        <a:pt x="59" y="597"/>
                      </a:cubicBezTo>
                      <a:cubicBezTo>
                        <a:pt x="44" y="640"/>
                        <a:pt x="29" y="684"/>
                        <a:pt x="29" y="728"/>
                      </a:cubicBezTo>
                      <a:cubicBezTo>
                        <a:pt x="59" y="771"/>
                        <a:pt x="88" y="815"/>
                        <a:pt x="132" y="844"/>
                      </a:cubicBezTo>
                      <a:cubicBezTo>
                        <a:pt x="146" y="830"/>
                        <a:pt x="161" y="830"/>
                        <a:pt x="190" y="830"/>
                      </a:cubicBezTo>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7" name="Freeform 28"/>
                <p:cNvSpPr>
                  <a:spLocks/>
                </p:cNvSpPr>
                <p:nvPr/>
              </p:nvSpPr>
              <p:spPr bwMode="auto">
                <a:xfrm>
                  <a:off x="6143625" y="5437188"/>
                  <a:ext cx="93662" cy="141288"/>
                </a:xfrm>
                <a:custGeom>
                  <a:avLst/>
                  <a:gdLst>
                    <a:gd name="T0" fmla="*/ 308 w 337"/>
                    <a:gd name="T1" fmla="*/ 0 h 510"/>
                    <a:gd name="T2" fmla="*/ 0 w 337"/>
                    <a:gd name="T3" fmla="*/ 233 h 510"/>
                    <a:gd name="T4" fmla="*/ 15 w 337"/>
                    <a:gd name="T5" fmla="*/ 291 h 510"/>
                    <a:gd name="T6" fmla="*/ 0 w 337"/>
                    <a:gd name="T7" fmla="*/ 350 h 510"/>
                    <a:gd name="T8" fmla="*/ 264 w 337"/>
                    <a:gd name="T9" fmla="*/ 510 h 510"/>
                    <a:gd name="T10" fmla="*/ 308 w 337"/>
                    <a:gd name="T11" fmla="*/ 466 h 510"/>
                    <a:gd name="T12" fmla="*/ 337 w 337"/>
                    <a:gd name="T13" fmla="*/ 30 h 510"/>
                    <a:gd name="T14" fmla="*/ 308 w 337"/>
                    <a:gd name="T15" fmla="*/ 0 h 5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7" h="510">
                      <a:moveTo>
                        <a:pt x="308" y="0"/>
                      </a:moveTo>
                      <a:cubicBezTo>
                        <a:pt x="190" y="59"/>
                        <a:pt x="88" y="146"/>
                        <a:pt x="0" y="233"/>
                      </a:cubicBezTo>
                      <a:cubicBezTo>
                        <a:pt x="15" y="248"/>
                        <a:pt x="15" y="277"/>
                        <a:pt x="15" y="291"/>
                      </a:cubicBezTo>
                      <a:cubicBezTo>
                        <a:pt x="15" y="320"/>
                        <a:pt x="15" y="335"/>
                        <a:pt x="0" y="350"/>
                      </a:cubicBezTo>
                      <a:cubicBezTo>
                        <a:pt x="88" y="408"/>
                        <a:pt x="176" y="466"/>
                        <a:pt x="264" y="510"/>
                      </a:cubicBezTo>
                      <a:cubicBezTo>
                        <a:pt x="278" y="481"/>
                        <a:pt x="293" y="466"/>
                        <a:pt x="308" y="466"/>
                      </a:cubicBezTo>
                      <a:cubicBezTo>
                        <a:pt x="293" y="320"/>
                        <a:pt x="308" y="175"/>
                        <a:pt x="337" y="30"/>
                      </a:cubicBezTo>
                      <a:cubicBezTo>
                        <a:pt x="322" y="15"/>
                        <a:pt x="308" y="15"/>
                        <a:pt x="308"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8" name="Freeform 29"/>
                <p:cNvSpPr>
                  <a:spLocks/>
                </p:cNvSpPr>
                <p:nvPr/>
              </p:nvSpPr>
              <p:spPr bwMode="auto">
                <a:xfrm>
                  <a:off x="6075363" y="5260975"/>
                  <a:ext cx="244475" cy="233363"/>
                </a:xfrm>
                <a:custGeom>
                  <a:avLst/>
                  <a:gdLst>
                    <a:gd name="T0" fmla="*/ 102 w 885"/>
                    <a:gd name="T1" fmla="*/ 844 h 844"/>
                    <a:gd name="T2" fmla="*/ 160 w 885"/>
                    <a:gd name="T3" fmla="*/ 830 h 844"/>
                    <a:gd name="T4" fmla="*/ 218 w 885"/>
                    <a:gd name="T5" fmla="*/ 844 h 844"/>
                    <a:gd name="T6" fmla="*/ 525 w 885"/>
                    <a:gd name="T7" fmla="*/ 597 h 844"/>
                    <a:gd name="T8" fmla="*/ 525 w 885"/>
                    <a:gd name="T9" fmla="*/ 568 h 844"/>
                    <a:gd name="T10" fmla="*/ 629 w 885"/>
                    <a:gd name="T11" fmla="*/ 466 h 844"/>
                    <a:gd name="T12" fmla="*/ 645 w 885"/>
                    <a:gd name="T13" fmla="*/ 466 h 844"/>
                    <a:gd name="T14" fmla="*/ 645 w 885"/>
                    <a:gd name="T15" fmla="*/ 451 h 844"/>
                    <a:gd name="T16" fmla="*/ 885 w 885"/>
                    <a:gd name="T17" fmla="*/ 12 h 844"/>
                    <a:gd name="T18" fmla="*/ 885 w 885"/>
                    <a:gd name="T19" fmla="*/ 0 h 844"/>
                    <a:gd name="T20" fmla="*/ 29 w 885"/>
                    <a:gd name="T21" fmla="*/ 597 h 844"/>
                    <a:gd name="T22" fmla="*/ 0 w 885"/>
                    <a:gd name="T23" fmla="*/ 728 h 844"/>
                    <a:gd name="T24" fmla="*/ 102 w 885"/>
                    <a:gd name="T25" fmla="*/ 844 h 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5" h="844">
                      <a:moveTo>
                        <a:pt x="102" y="844"/>
                      </a:moveTo>
                      <a:cubicBezTo>
                        <a:pt x="116" y="830"/>
                        <a:pt x="131" y="830"/>
                        <a:pt x="160" y="830"/>
                      </a:cubicBezTo>
                      <a:cubicBezTo>
                        <a:pt x="175" y="830"/>
                        <a:pt x="204" y="830"/>
                        <a:pt x="218" y="844"/>
                      </a:cubicBezTo>
                      <a:cubicBezTo>
                        <a:pt x="306" y="742"/>
                        <a:pt x="409" y="670"/>
                        <a:pt x="525" y="597"/>
                      </a:cubicBezTo>
                      <a:cubicBezTo>
                        <a:pt x="525" y="597"/>
                        <a:pt x="525" y="582"/>
                        <a:pt x="525" y="568"/>
                      </a:cubicBezTo>
                      <a:cubicBezTo>
                        <a:pt x="525" y="509"/>
                        <a:pt x="570" y="466"/>
                        <a:pt x="629" y="466"/>
                      </a:cubicBezTo>
                      <a:cubicBezTo>
                        <a:pt x="645" y="466"/>
                        <a:pt x="645" y="466"/>
                        <a:pt x="645" y="466"/>
                      </a:cubicBezTo>
                      <a:cubicBezTo>
                        <a:pt x="645" y="451"/>
                        <a:pt x="645" y="451"/>
                        <a:pt x="645" y="451"/>
                      </a:cubicBezTo>
                      <a:cubicBezTo>
                        <a:pt x="701" y="296"/>
                        <a:pt x="785" y="141"/>
                        <a:pt x="885" y="12"/>
                      </a:cubicBezTo>
                      <a:cubicBezTo>
                        <a:pt x="885" y="0"/>
                        <a:pt x="885" y="0"/>
                        <a:pt x="885" y="0"/>
                      </a:cubicBezTo>
                      <a:cubicBezTo>
                        <a:pt x="505" y="4"/>
                        <a:pt x="160" y="236"/>
                        <a:pt x="29" y="597"/>
                      </a:cubicBezTo>
                      <a:cubicBezTo>
                        <a:pt x="15" y="640"/>
                        <a:pt x="0" y="684"/>
                        <a:pt x="0" y="728"/>
                      </a:cubicBezTo>
                      <a:cubicBezTo>
                        <a:pt x="29" y="771"/>
                        <a:pt x="58" y="815"/>
                        <a:pt x="102" y="84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69" name="Freeform 30"/>
                <p:cNvSpPr>
                  <a:spLocks/>
                </p:cNvSpPr>
                <p:nvPr/>
              </p:nvSpPr>
              <p:spPr bwMode="auto">
                <a:xfrm>
                  <a:off x="6265863" y="5284788"/>
                  <a:ext cx="53975" cy="117475"/>
                </a:xfrm>
                <a:custGeom>
                  <a:avLst/>
                  <a:gdLst>
                    <a:gd name="T0" fmla="*/ 0 w 196"/>
                    <a:gd name="T1" fmla="*/ 393 h 422"/>
                    <a:gd name="T2" fmla="*/ 29 w 196"/>
                    <a:gd name="T3" fmla="*/ 422 h 422"/>
                    <a:gd name="T4" fmla="*/ 196 w 196"/>
                    <a:gd name="T5" fmla="*/ 368 h 422"/>
                    <a:gd name="T6" fmla="*/ 196 w 196"/>
                    <a:gd name="T7" fmla="*/ 0 h 422"/>
                    <a:gd name="T8" fmla="*/ 0 w 196"/>
                    <a:gd name="T9" fmla="*/ 379 h 422"/>
                    <a:gd name="T10" fmla="*/ 0 w 196"/>
                    <a:gd name="T11" fmla="*/ 393 h 422"/>
                  </a:gdLst>
                  <a:ahLst/>
                  <a:cxnLst>
                    <a:cxn ang="0">
                      <a:pos x="T0" y="T1"/>
                    </a:cxn>
                    <a:cxn ang="0">
                      <a:pos x="T2" y="T3"/>
                    </a:cxn>
                    <a:cxn ang="0">
                      <a:pos x="T4" y="T5"/>
                    </a:cxn>
                    <a:cxn ang="0">
                      <a:pos x="T6" y="T7"/>
                    </a:cxn>
                    <a:cxn ang="0">
                      <a:pos x="T8" y="T9"/>
                    </a:cxn>
                    <a:cxn ang="0">
                      <a:pos x="T10" y="T11"/>
                    </a:cxn>
                  </a:cxnLst>
                  <a:rect l="0" t="0" r="r" b="b"/>
                  <a:pathLst>
                    <a:path w="196" h="422">
                      <a:moveTo>
                        <a:pt x="0" y="393"/>
                      </a:moveTo>
                      <a:cubicBezTo>
                        <a:pt x="12" y="393"/>
                        <a:pt x="29" y="408"/>
                        <a:pt x="29" y="422"/>
                      </a:cubicBezTo>
                      <a:cubicBezTo>
                        <a:pt x="87" y="403"/>
                        <a:pt x="140" y="384"/>
                        <a:pt x="196" y="368"/>
                      </a:cubicBezTo>
                      <a:cubicBezTo>
                        <a:pt x="196" y="0"/>
                        <a:pt x="196" y="0"/>
                        <a:pt x="196" y="0"/>
                      </a:cubicBezTo>
                      <a:cubicBezTo>
                        <a:pt x="116" y="115"/>
                        <a:pt x="48" y="247"/>
                        <a:pt x="0" y="379"/>
                      </a:cubicBezTo>
                      <a:cubicBezTo>
                        <a:pt x="0" y="379"/>
                        <a:pt x="0" y="379"/>
                        <a:pt x="0" y="39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70" name="Freeform 31"/>
                <p:cNvSpPr>
                  <a:spLocks/>
                </p:cNvSpPr>
                <p:nvPr/>
              </p:nvSpPr>
              <p:spPr bwMode="auto">
                <a:xfrm>
                  <a:off x="6240463" y="5400675"/>
                  <a:ext cx="79375" cy="211138"/>
                </a:xfrm>
                <a:custGeom>
                  <a:avLst/>
                  <a:gdLst>
                    <a:gd name="T0" fmla="*/ 286 w 286"/>
                    <a:gd name="T1" fmla="*/ 764 h 764"/>
                    <a:gd name="T2" fmla="*/ 286 w 286"/>
                    <a:gd name="T3" fmla="*/ 0 h 764"/>
                    <a:gd name="T4" fmla="*/ 133 w 286"/>
                    <a:gd name="T5" fmla="*/ 50 h 764"/>
                    <a:gd name="T6" fmla="*/ 147 w 286"/>
                    <a:gd name="T7" fmla="*/ 65 h 764"/>
                    <a:gd name="T8" fmla="*/ 30 w 286"/>
                    <a:gd name="T9" fmla="*/ 181 h 764"/>
                    <a:gd name="T10" fmla="*/ 0 w 286"/>
                    <a:gd name="T11" fmla="*/ 603 h 764"/>
                    <a:gd name="T12" fmla="*/ 102 w 286"/>
                    <a:gd name="T13" fmla="*/ 705 h 764"/>
                    <a:gd name="T14" fmla="*/ 102 w 286"/>
                    <a:gd name="T15" fmla="*/ 719 h 764"/>
                    <a:gd name="T16" fmla="*/ 286 w 286"/>
                    <a:gd name="T17" fmla="*/ 764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6" h="764">
                      <a:moveTo>
                        <a:pt x="286" y="764"/>
                      </a:moveTo>
                      <a:cubicBezTo>
                        <a:pt x="286" y="0"/>
                        <a:pt x="286" y="0"/>
                        <a:pt x="286" y="0"/>
                      </a:cubicBezTo>
                      <a:cubicBezTo>
                        <a:pt x="234" y="15"/>
                        <a:pt x="185" y="33"/>
                        <a:pt x="133" y="50"/>
                      </a:cubicBezTo>
                      <a:cubicBezTo>
                        <a:pt x="148" y="50"/>
                        <a:pt x="147" y="65"/>
                        <a:pt x="147" y="65"/>
                      </a:cubicBezTo>
                      <a:cubicBezTo>
                        <a:pt x="147" y="123"/>
                        <a:pt x="89" y="181"/>
                        <a:pt x="30" y="181"/>
                      </a:cubicBezTo>
                      <a:cubicBezTo>
                        <a:pt x="1" y="312"/>
                        <a:pt x="0" y="457"/>
                        <a:pt x="0" y="603"/>
                      </a:cubicBezTo>
                      <a:cubicBezTo>
                        <a:pt x="59" y="603"/>
                        <a:pt x="102" y="647"/>
                        <a:pt x="102" y="705"/>
                      </a:cubicBezTo>
                      <a:cubicBezTo>
                        <a:pt x="102" y="719"/>
                        <a:pt x="102" y="719"/>
                        <a:pt x="102" y="719"/>
                      </a:cubicBezTo>
                      <a:cubicBezTo>
                        <a:pt x="162" y="737"/>
                        <a:pt x="222" y="752"/>
                        <a:pt x="286" y="76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71" name="Freeform 32"/>
                <p:cNvSpPr>
                  <a:spLocks/>
                </p:cNvSpPr>
                <p:nvPr/>
              </p:nvSpPr>
              <p:spPr bwMode="auto">
                <a:xfrm>
                  <a:off x="6067426" y="5478463"/>
                  <a:ext cx="28575" cy="88900"/>
                </a:xfrm>
                <a:custGeom>
                  <a:avLst/>
                  <a:gdLst>
                    <a:gd name="T0" fmla="*/ 88 w 102"/>
                    <a:gd name="T1" fmla="*/ 145 h 320"/>
                    <a:gd name="T2" fmla="*/ 102 w 102"/>
                    <a:gd name="T3" fmla="*/ 102 h 320"/>
                    <a:gd name="T4" fmla="*/ 15 w 102"/>
                    <a:gd name="T5" fmla="*/ 0 h 320"/>
                    <a:gd name="T6" fmla="*/ 29 w 102"/>
                    <a:gd name="T7" fmla="*/ 320 h 320"/>
                    <a:gd name="T8" fmla="*/ 102 w 102"/>
                    <a:gd name="T9" fmla="*/ 218 h 320"/>
                    <a:gd name="T10" fmla="*/ 88 w 102"/>
                    <a:gd name="T11" fmla="*/ 145 h 320"/>
                  </a:gdLst>
                  <a:ahLst/>
                  <a:cxnLst>
                    <a:cxn ang="0">
                      <a:pos x="T0" y="T1"/>
                    </a:cxn>
                    <a:cxn ang="0">
                      <a:pos x="T2" y="T3"/>
                    </a:cxn>
                    <a:cxn ang="0">
                      <a:pos x="T4" y="T5"/>
                    </a:cxn>
                    <a:cxn ang="0">
                      <a:pos x="T6" y="T7"/>
                    </a:cxn>
                    <a:cxn ang="0">
                      <a:pos x="T8" y="T9"/>
                    </a:cxn>
                    <a:cxn ang="0">
                      <a:pos x="T10" y="T11"/>
                    </a:cxn>
                  </a:cxnLst>
                  <a:rect l="0" t="0" r="r" b="b"/>
                  <a:pathLst>
                    <a:path w="102" h="320">
                      <a:moveTo>
                        <a:pt x="88" y="145"/>
                      </a:moveTo>
                      <a:cubicBezTo>
                        <a:pt x="88" y="131"/>
                        <a:pt x="88" y="116"/>
                        <a:pt x="102" y="102"/>
                      </a:cubicBezTo>
                      <a:cubicBezTo>
                        <a:pt x="73" y="73"/>
                        <a:pt x="44" y="44"/>
                        <a:pt x="15" y="0"/>
                      </a:cubicBezTo>
                      <a:cubicBezTo>
                        <a:pt x="0" y="116"/>
                        <a:pt x="0" y="218"/>
                        <a:pt x="29" y="320"/>
                      </a:cubicBezTo>
                      <a:cubicBezTo>
                        <a:pt x="59" y="276"/>
                        <a:pt x="73" y="247"/>
                        <a:pt x="102" y="218"/>
                      </a:cubicBezTo>
                      <a:cubicBezTo>
                        <a:pt x="88" y="189"/>
                        <a:pt x="88" y="174"/>
                        <a:pt x="88" y="14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72" name="Freeform 33"/>
                <p:cNvSpPr>
                  <a:spLocks/>
                </p:cNvSpPr>
                <p:nvPr/>
              </p:nvSpPr>
              <p:spPr bwMode="auto">
                <a:xfrm>
                  <a:off x="6253163" y="5610225"/>
                  <a:ext cx="66675" cy="76200"/>
                </a:xfrm>
                <a:custGeom>
                  <a:avLst/>
                  <a:gdLst>
                    <a:gd name="T0" fmla="*/ 241 w 241"/>
                    <a:gd name="T1" fmla="*/ 49 h 276"/>
                    <a:gd name="T2" fmla="*/ 44 w 241"/>
                    <a:gd name="T3" fmla="*/ 0 h 276"/>
                    <a:gd name="T4" fmla="*/ 0 w 241"/>
                    <a:gd name="T5" fmla="*/ 29 h 276"/>
                    <a:gd name="T6" fmla="*/ 88 w 241"/>
                    <a:gd name="T7" fmla="*/ 276 h 276"/>
                    <a:gd name="T8" fmla="*/ 241 w 241"/>
                    <a:gd name="T9" fmla="*/ 249 h 276"/>
                    <a:gd name="T10" fmla="*/ 241 w 241"/>
                    <a:gd name="T11" fmla="*/ 49 h 276"/>
                  </a:gdLst>
                  <a:ahLst/>
                  <a:cxnLst>
                    <a:cxn ang="0">
                      <a:pos x="T0" y="T1"/>
                    </a:cxn>
                    <a:cxn ang="0">
                      <a:pos x="T2" y="T3"/>
                    </a:cxn>
                    <a:cxn ang="0">
                      <a:pos x="T4" y="T5"/>
                    </a:cxn>
                    <a:cxn ang="0">
                      <a:pos x="T6" y="T7"/>
                    </a:cxn>
                    <a:cxn ang="0">
                      <a:pos x="T8" y="T9"/>
                    </a:cxn>
                    <a:cxn ang="0">
                      <a:pos x="T10" y="T11"/>
                    </a:cxn>
                  </a:cxnLst>
                  <a:rect l="0" t="0" r="r" b="b"/>
                  <a:pathLst>
                    <a:path w="241" h="276">
                      <a:moveTo>
                        <a:pt x="241" y="49"/>
                      </a:moveTo>
                      <a:cubicBezTo>
                        <a:pt x="157" y="34"/>
                        <a:pt x="90" y="15"/>
                        <a:pt x="44" y="0"/>
                      </a:cubicBezTo>
                      <a:cubicBezTo>
                        <a:pt x="29" y="15"/>
                        <a:pt x="14" y="29"/>
                        <a:pt x="0" y="29"/>
                      </a:cubicBezTo>
                      <a:cubicBezTo>
                        <a:pt x="29" y="131"/>
                        <a:pt x="59" y="218"/>
                        <a:pt x="88" y="276"/>
                      </a:cubicBezTo>
                      <a:cubicBezTo>
                        <a:pt x="144" y="272"/>
                        <a:pt x="193" y="263"/>
                        <a:pt x="241" y="249"/>
                      </a:cubicBezTo>
                      <a:lnTo>
                        <a:pt x="241" y="49"/>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73" name="Freeform 34"/>
                <p:cNvSpPr>
                  <a:spLocks/>
                </p:cNvSpPr>
                <p:nvPr/>
              </p:nvSpPr>
              <p:spPr bwMode="auto">
                <a:xfrm>
                  <a:off x="6080125" y="5541963"/>
                  <a:ext cx="185737" cy="149225"/>
                </a:xfrm>
                <a:custGeom>
                  <a:avLst/>
                  <a:gdLst>
                    <a:gd name="T0" fmla="*/ 468 w 673"/>
                    <a:gd name="T1" fmla="*/ 189 h 539"/>
                    <a:gd name="T2" fmla="*/ 483 w 673"/>
                    <a:gd name="T3" fmla="*/ 160 h 539"/>
                    <a:gd name="T4" fmla="*/ 205 w 673"/>
                    <a:gd name="T5" fmla="*/ 0 h 539"/>
                    <a:gd name="T6" fmla="*/ 146 w 673"/>
                    <a:gd name="T7" fmla="*/ 29 h 539"/>
                    <a:gd name="T8" fmla="*/ 88 w 673"/>
                    <a:gd name="T9" fmla="*/ 14 h 539"/>
                    <a:gd name="T10" fmla="*/ 0 w 673"/>
                    <a:gd name="T11" fmla="*/ 145 h 539"/>
                    <a:gd name="T12" fmla="*/ 146 w 673"/>
                    <a:gd name="T13" fmla="*/ 422 h 539"/>
                    <a:gd name="T14" fmla="*/ 600 w 673"/>
                    <a:gd name="T15" fmla="*/ 539 h 539"/>
                    <a:gd name="T16" fmla="*/ 673 w 673"/>
                    <a:gd name="T17" fmla="*/ 539 h 539"/>
                    <a:gd name="T18" fmla="*/ 586 w 673"/>
                    <a:gd name="T19" fmla="*/ 291 h 539"/>
                    <a:gd name="T20" fmla="*/ 468 w 673"/>
                    <a:gd name="T21" fmla="*/ 18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3" h="539">
                      <a:moveTo>
                        <a:pt x="468" y="189"/>
                      </a:moveTo>
                      <a:cubicBezTo>
                        <a:pt x="468" y="174"/>
                        <a:pt x="483" y="174"/>
                        <a:pt x="483" y="160"/>
                      </a:cubicBezTo>
                      <a:cubicBezTo>
                        <a:pt x="381" y="116"/>
                        <a:pt x="293" y="72"/>
                        <a:pt x="205" y="0"/>
                      </a:cubicBezTo>
                      <a:cubicBezTo>
                        <a:pt x="190" y="14"/>
                        <a:pt x="176" y="29"/>
                        <a:pt x="146" y="29"/>
                      </a:cubicBezTo>
                      <a:cubicBezTo>
                        <a:pt x="132" y="29"/>
                        <a:pt x="102" y="14"/>
                        <a:pt x="88" y="14"/>
                      </a:cubicBezTo>
                      <a:cubicBezTo>
                        <a:pt x="58" y="43"/>
                        <a:pt x="29" y="87"/>
                        <a:pt x="0" y="145"/>
                      </a:cubicBezTo>
                      <a:cubicBezTo>
                        <a:pt x="29" y="232"/>
                        <a:pt x="73" y="335"/>
                        <a:pt x="146" y="422"/>
                      </a:cubicBezTo>
                      <a:cubicBezTo>
                        <a:pt x="322" y="509"/>
                        <a:pt x="512" y="539"/>
                        <a:pt x="600" y="539"/>
                      </a:cubicBezTo>
                      <a:cubicBezTo>
                        <a:pt x="629" y="539"/>
                        <a:pt x="659" y="539"/>
                        <a:pt x="673" y="539"/>
                      </a:cubicBezTo>
                      <a:cubicBezTo>
                        <a:pt x="644" y="451"/>
                        <a:pt x="615" y="364"/>
                        <a:pt x="586" y="291"/>
                      </a:cubicBezTo>
                      <a:cubicBezTo>
                        <a:pt x="527" y="291"/>
                        <a:pt x="468" y="247"/>
                        <a:pt x="468" y="18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grpSp>
        </p:grpSp>
      </p:grpSp>
      <p:pic>
        <p:nvPicPr>
          <p:cNvPr id="3" name="Picture 2"/>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759790" y="2055174"/>
            <a:ext cx="2909886" cy="4940947"/>
          </a:xfrm>
          <a:prstGeom prst="rect">
            <a:avLst/>
          </a:prstGeom>
        </p:spPr>
      </p:pic>
    </p:spTree>
    <p:extLst>
      <p:ext uri="{BB962C8B-B14F-4D97-AF65-F5344CB8AC3E}">
        <p14:creationId xmlns:p14="http://schemas.microsoft.com/office/powerpoint/2010/main" val="4010564534"/>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818" y="2804923"/>
            <a:ext cx="6863498" cy="2701601"/>
            <a:chOff x="9940" y="2804923"/>
            <a:chExt cx="6863498" cy="2701601"/>
          </a:xfrm>
        </p:grpSpPr>
        <p:pic>
          <p:nvPicPr>
            <p:cNvPr id="32" name="Picture 31"/>
            <p:cNvPicPr/>
            <p:nvPr/>
          </p:nvPicPr>
          <p:blipFill rotWithShape="1">
            <a:blip r:embed="rId3" cstate="print">
              <a:extLst>
                <a:ext uri="{28A0092B-C50C-407E-A947-70E740481C1C}">
                  <a14:useLocalDpi xmlns:a14="http://schemas.microsoft.com/office/drawing/2010/main"/>
                </a:ext>
              </a:extLst>
            </a:blip>
            <a:srcRect/>
            <a:stretch/>
          </p:blipFill>
          <p:spPr>
            <a:xfrm>
              <a:off x="9940" y="2804923"/>
              <a:ext cx="6863498" cy="2701601"/>
            </a:xfrm>
            <a:prstGeom prst="rect">
              <a:avLst/>
            </a:prstGeom>
          </p:spPr>
        </p:pic>
        <p:pic>
          <p:nvPicPr>
            <p:cNvPr id="33" name="Picture 32"/>
            <p:cNvPicPr/>
            <p:nvPr/>
          </p:nvPicPr>
          <p:blipFill rotWithShape="1">
            <a:blip r:embed="rId4" cstate="print">
              <a:extLst>
                <a:ext uri="{28A0092B-C50C-407E-A947-70E740481C1C}">
                  <a14:useLocalDpi xmlns:a14="http://schemas.microsoft.com/office/drawing/2010/main"/>
                </a:ext>
              </a:extLst>
            </a:blip>
            <a:srcRect/>
            <a:stretch/>
          </p:blipFill>
          <p:spPr>
            <a:xfrm>
              <a:off x="5036794" y="3218204"/>
              <a:ext cx="1827398" cy="2262490"/>
            </a:xfrm>
            <a:prstGeom prst="rect">
              <a:avLst/>
            </a:prstGeom>
          </p:spPr>
        </p:pic>
      </p:grpSp>
      <p:sp>
        <p:nvSpPr>
          <p:cNvPr id="18" name="TextBox 17"/>
          <p:cNvSpPr txBox="1"/>
          <p:nvPr/>
        </p:nvSpPr>
        <p:spPr>
          <a:xfrm>
            <a:off x="1377931" y="3599331"/>
            <a:ext cx="4212579" cy="646331"/>
          </a:xfrm>
          <a:prstGeom prst="rect">
            <a:avLst/>
          </a:prstGeom>
          <a:noFill/>
        </p:spPr>
        <p:txBody>
          <a:bodyPr wrap="square" rtlCol="0">
            <a:noAutofit/>
          </a:bodyPr>
          <a:lstStyle/>
          <a:p>
            <a:pPr algn="ctr"/>
            <a:r>
              <a:rPr lang="fr-FR" sz="3600" dirty="0">
                <a:solidFill>
                  <a:schemeClr val="bg1"/>
                </a:solidFill>
              </a:rPr>
              <a:t>Cours sur les systèmes d'exploitation et l'IT</a:t>
            </a:r>
          </a:p>
        </p:txBody>
      </p:sp>
      <p:grpSp>
        <p:nvGrpSpPr>
          <p:cNvPr id="22" name="Group 21"/>
          <p:cNvGrpSpPr>
            <a:grpSpLocks noChangeAspect="1"/>
          </p:cNvGrpSpPr>
          <p:nvPr/>
        </p:nvGrpSpPr>
        <p:grpSpPr>
          <a:xfrm>
            <a:off x="2838185" y="2208705"/>
            <a:ext cx="1207008" cy="1192436"/>
            <a:chOff x="4194068" y="1207811"/>
            <a:chExt cx="288472" cy="284989"/>
          </a:xfrm>
        </p:grpSpPr>
        <p:grpSp>
          <p:nvGrpSpPr>
            <p:cNvPr id="23" name="Group 22"/>
            <p:cNvGrpSpPr>
              <a:grpSpLocks noChangeAspect="1"/>
            </p:cNvGrpSpPr>
            <p:nvPr/>
          </p:nvGrpSpPr>
          <p:grpSpPr>
            <a:xfrm>
              <a:off x="4194068" y="1207811"/>
              <a:ext cx="288472" cy="284989"/>
              <a:chOff x="2632787" y="1629410"/>
              <a:chExt cx="1817884" cy="1795938"/>
            </a:xfrm>
          </p:grpSpPr>
          <p:sp>
            <p:nvSpPr>
              <p:cNvPr id="67" name="Chord 66"/>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Chord 67"/>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4" name="Group 23"/>
            <p:cNvGrpSpPr>
              <a:grpSpLocks noChangeAspect="1"/>
            </p:cNvGrpSpPr>
            <p:nvPr/>
          </p:nvGrpSpPr>
          <p:grpSpPr>
            <a:xfrm>
              <a:off x="4240085" y="1270824"/>
              <a:ext cx="205157" cy="182880"/>
              <a:chOff x="-576263" y="1677988"/>
              <a:chExt cx="628651" cy="560387"/>
            </a:xfrm>
          </p:grpSpPr>
          <p:sp>
            <p:nvSpPr>
              <p:cNvPr id="25" name="Freeform 32"/>
              <p:cNvSpPr>
                <a:spLocks noEditPoints="1"/>
              </p:cNvSpPr>
              <p:nvPr/>
            </p:nvSpPr>
            <p:spPr bwMode="auto">
              <a:xfrm>
                <a:off x="-576263" y="1677988"/>
                <a:ext cx="231775" cy="461962"/>
              </a:xfrm>
              <a:custGeom>
                <a:avLst/>
                <a:gdLst>
                  <a:gd name="T0" fmla="*/ 317 w 317"/>
                  <a:gd name="T1" fmla="*/ 0 h 633"/>
                  <a:gd name="T2" fmla="*/ 317 w 317"/>
                  <a:gd name="T3" fmla="*/ 0 h 633"/>
                  <a:gd name="T4" fmla="*/ 0 w 317"/>
                  <a:gd name="T5" fmla="*/ 321 h 633"/>
                  <a:gd name="T6" fmla="*/ 317 w 317"/>
                  <a:gd name="T7" fmla="*/ 633 h 633"/>
                  <a:gd name="T8" fmla="*/ 317 w 317"/>
                  <a:gd name="T9" fmla="*/ 633 h 633"/>
                  <a:gd name="T10" fmla="*/ 317 w 317"/>
                  <a:gd name="T11" fmla="*/ 0 h 633"/>
                  <a:gd name="T12" fmla="*/ 317 w 317"/>
                  <a:gd name="T13" fmla="*/ 0 h 633"/>
                  <a:gd name="T14" fmla="*/ 223 w 317"/>
                  <a:gd name="T15" fmla="*/ 69 h 633"/>
                  <a:gd name="T16" fmla="*/ 171 w 317"/>
                  <a:gd name="T17" fmla="*/ 139 h 633"/>
                  <a:gd name="T18" fmla="*/ 146 w 317"/>
                  <a:gd name="T19" fmla="*/ 121 h 633"/>
                  <a:gd name="T20" fmla="*/ 223 w 317"/>
                  <a:gd name="T21" fmla="*/ 69 h 633"/>
                  <a:gd name="T22" fmla="*/ 111 w 317"/>
                  <a:gd name="T23" fmla="*/ 156 h 633"/>
                  <a:gd name="T24" fmla="*/ 154 w 317"/>
                  <a:gd name="T25" fmla="*/ 191 h 633"/>
                  <a:gd name="T26" fmla="*/ 128 w 317"/>
                  <a:gd name="T27" fmla="*/ 295 h 633"/>
                  <a:gd name="T28" fmla="*/ 51 w 317"/>
                  <a:gd name="T29" fmla="*/ 295 h 633"/>
                  <a:gd name="T30" fmla="*/ 111 w 317"/>
                  <a:gd name="T31" fmla="*/ 156 h 633"/>
                  <a:gd name="T32" fmla="*/ 51 w 317"/>
                  <a:gd name="T33" fmla="*/ 347 h 633"/>
                  <a:gd name="T34" fmla="*/ 128 w 317"/>
                  <a:gd name="T35" fmla="*/ 347 h 633"/>
                  <a:gd name="T36" fmla="*/ 154 w 317"/>
                  <a:gd name="T37" fmla="*/ 451 h 633"/>
                  <a:gd name="T38" fmla="*/ 111 w 317"/>
                  <a:gd name="T39" fmla="*/ 477 h 633"/>
                  <a:gd name="T40" fmla="*/ 51 w 317"/>
                  <a:gd name="T41" fmla="*/ 347 h 633"/>
                  <a:gd name="T42" fmla="*/ 146 w 317"/>
                  <a:gd name="T43" fmla="*/ 521 h 633"/>
                  <a:gd name="T44" fmla="*/ 171 w 317"/>
                  <a:gd name="T45" fmla="*/ 494 h 633"/>
                  <a:gd name="T46" fmla="*/ 223 w 317"/>
                  <a:gd name="T47" fmla="*/ 564 h 633"/>
                  <a:gd name="T48" fmla="*/ 146 w 317"/>
                  <a:gd name="T49" fmla="*/ 521 h 633"/>
                  <a:gd name="T50" fmla="*/ 291 w 317"/>
                  <a:gd name="T51" fmla="*/ 555 h 633"/>
                  <a:gd name="T52" fmla="*/ 223 w 317"/>
                  <a:gd name="T53" fmla="*/ 477 h 633"/>
                  <a:gd name="T54" fmla="*/ 291 w 317"/>
                  <a:gd name="T55" fmla="*/ 468 h 633"/>
                  <a:gd name="T56" fmla="*/ 291 w 317"/>
                  <a:gd name="T57" fmla="*/ 555 h 633"/>
                  <a:gd name="T58" fmla="*/ 291 w 317"/>
                  <a:gd name="T59" fmla="*/ 555 h 633"/>
                  <a:gd name="T60" fmla="*/ 291 w 317"/>
                  <a:gd name="T61" fmla="*/ 408 h 633"/>
                  <a:gd name="T62" fmla="*/ 206 w 317"/>
                  <a:gd name="T63" fmla="*/ 425 h 633"/>
                  <a:gd name="T64" fmla="*/ 189 w 317"/>
                  <a:gd name="T65" fmla="*/ 347 h 633"/>
                  <a:gd name="T66" fmla="*/ 291 w 317"/>
                  <a:gd name="T67" fmla="*/ 347 h 633"/>
                  <a:gd name="T68" fmla="*/ 291 w 317"/>
                  <a:gd name="T69" fmla="*/ 408 h 633"/>
                  <a:gd name="T70" fmla="*/ 291 w 317"/>
                  <a:gd name="T71" fmla="*/ 408 h 633"/>
                  <a:gd name="T72" fmla="*/ 291 w 317"/>
                  <a:gd name="T73" fmla="*/ 295 h 633"/>
                  <a:gd name="T74" fmla="*/ 189 w 317"/>
                  <a:gd name="T75" fmla="*/ 295 h 633"/>
                  <a:gd name="T76" fmla="*/ 206 w 317"/>
                  <a:gd name="T77" fmla="*/ 208 h 633"/>
                  <a:gd name="T78" fmla="*/ 291 w 317"/>
                  <a:gd name="T79" fmla="*/ 226 h 633"/>
                  <a:gd name="T80" fmla="*/ 291 w 317"/>
                  <a:gd name="T81" fmla="*/ 295 h 633"/>
                  <a:gd name="T82" fmla="*/ 291 w 317"/>
                  <a:gd name="T83" fmla="*/ 295 h 633"/>
                  <a:gd name="T84" fmla="*/ 291 w 317"/>
                  <a:gd name="T85" fmla="*/ 174 h 633"/>
                  <a:gd name="T86" fmla="*/ 223 w 317"/>
                  <a:gd name="T87" fmla="*/ 156 h 633"/>
                  <a:gd name="T88" fmla="*/ 291 w 317"/>
                  <a:gd name="T89" fmla="*/ 78 h 633"/>
                  <a:gd name="T90" fmla="*/ 291 w 317"/>
                  <a:gd name="T91" fmla="*/ 174 h 633"/>
                  <a:gd name="T92" fmla="*/ 291 w 317"/>
                  <a:gd name="T93" fmla="*/ 17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7" h="633">
                    <a:moveTo>
                      <a:pt x="317" y="0"/>
                    </a:moveTo>
                    <a:cubicBezTo>
                      <a:pt x="317" y="0"/>
                      <a:pt x="317" y="0"/>
                      <a:pt x="317" y="0"/>
                    </a:cubicBezTo>
                    <a:cubicBezTo>
                      <a:pt x="137" y="0"/>
                      <a:pt x="0" y="147"/>
                      <a:pt x="0" y="321"/>
                    </a:cubicBezTo>
                    <a:cubicBezTo>
                      <a:pt x="0" y="494"/>
                      <a:pt x="137" y="633"/>
                      <a:pt x="317" y="633"/>
                    </a:cubicBezTo>
                    <a:cubicBezTo>
                      <a:pt x="317" y="633"/>
                      <a:pt x="317" y="633"/>
                      <a:pt x="317" y="633"/>
                    </a:cubicBezTo>
                    <a:cubicBezTo>
                      <a:pt x="317" y="0"/>
                      <a:pt x="317" y="0"/>
                      <a:pt x="317" y="0"/>
                    </a:cubicBezTo>
                    <a:cubicBezTo>
                      <a:pt x="317" y="0"/>
                      <a:pt x="317" y="0"/>
                      <a:pt x="317" y="0"/>
                    </a:cubicBezTo>
                    <a:close/>
                    <a:moveTo>
                      <a:pt x="223" y="69"/>
                    </a:moveTo>
                    <a:cubicBezTo>
                      <a:pt x="206" y="95"/>
                      <a:pt x="189" y="113"/>
                      <a:pt x="171" y="139"/>
                    </a:cubicBezTo>
                    <a:cubicBezTo>
                      <a:pt x="163" y="130"/>
                      <a:pt x="154" y="130"/>
                      <a:pt x="146" y="121"/>
                    </a:cubicBezTo>
                    <a:cubicBezTo>
                      <a:pt x="163" y="104"/>
                      <a:pt x="189" y="87"/>
                      <a:pt x="223" y="69"/>
                    </a:cubicBezTo>
                    <a:close/>
                    <a:moveTo>
                      <a:pt x="111" y="156"/>
                    </a:moveTo>
                    <a:cubicBezTo>
                      <a:pt x="120" y="165"/>
                      <a:pt x="137" y="182"/>
                      <a:pt x="154" y="191"/>
                    </a:cubicBezTo>
                    <a:cubicBezTo>
                      <a:pt x="146" y="217"/>
                      <a:pt x="137" y="252"/>
                      <a:pt x="128" y="295"/>
                    </a:cubicBezTo>
                    <a:cubicBezTo>
                      <a:pt x="51" y="295"/>
                      <a:pt x="51" y="295"/>
                      <a:pt x="51" y="295"/>
                    </a:cubicBezTo>
                    <a:cubicBezTo>
                      <a:pt x="60" y="243"/>
                      <a:pt x="77" y="200"/>
                      <a:pt x="111" y="156"/>
                    </a:cubicBezTo>
                    <a:close/>
                    <a:moveTo>
                      <a:pt x="51" y="347"/>
                    </a:moveTo>
                    <a:cubicBezTo>
                      <a:pt x="128" y="347"/>
                      <a:pt x="128" y="347"/>
                      <a:pt x="128" y="347"/>
                    </a:cubicBezTo>
                    <a:cubicBezTo>
                      <a:pt x="137" y="382"/>
                      <a:pt x="146" y="416"/>
                      <a:pt x="154" y="451"/>
                    </a:cubicBezTo>
                    <a:cubicBezTo>
                      <a:pt x="137" y="460"/>
                      <a:pt x="120" y="468"/>
                      <a:pt x="111" y="477"/>
                    </a:cubicBezTo>
                    <a:cubicBezTo>
                      <a:pt x="77" y="442"/>
                      <a:pt x="60" y="399"/>
                      <a:pt x="51" y="347"/>
                    </a:cubicBezTo>
                    <a:close/>
                    <a:moveTo>
                      <a:pt x="146" y="521"/>
                    </a:moveTo>
                    <a:cubicBezTo>
                      <a:pt x="154" y="512"/>
                      <a:pt x="163" y="503"/>
                      <a:pt x="171" y="494"/>
                    </a:cubicBezTo>
                    <a:cubicBezTo>
                      <a:pt x="189" y="521"/>
                      <a:pt x="206" y="547"/>
                      <a:pt x="223" y="564"/>
                    </a:cubicBezTo>
                    <a:cubicBezTo>
                      <a:pt x="189" y="555"/>
                      <a:pt x="163" y="538"/>
                      <a:pt x="146" y="521"/>
                    </a:cubicBezTo>
                    <a:close/>
                    <a:moveTo>
                      <a:pt x="291" y="555"/>
                    </a:moveTo>
                    <a:cubicBezTo>
                      <a:pt x="266" y="538"/>
                      <a:pt x="240" y="512"/>
                      <a:pt x="223" y="477"/>
                    </a:cubicBezTo>
                    <a:cubicBezTo>
                      <a:pt x="240" y="468"/>
                      <a:pt x="266" y="468"/>
                      <a:pt x="291" y="468"/>
                    </a:cubicBezTo>
                    <a:cubicBezTo>
                      <a:pt x="291" y="555"/>
                      <a:pt x="291" y="555"/>
                      <a:pt x="291" y="555"/>
                    </a:cubicBezTo>
                    <a:cubicBezTo>
                      <a:pt x="291" y="555"/>
                      <a:pt x="291" y="555"/>
                      <a:pt x="291" y="555"/>
                    </a:cubicBezTo>
                    <a:close/>
                    <a:moveTo>
                      <a:pt x="291" y="408"/>
                    </a:moveTo>
                    <a:cubicBezTo>
                      <a:pt x="257" y="416"/>
                      <a:pt x="231" y="416"/>
                      <a:pt x="206" y="425"/>
                    </a:cubicBezTo>
                    <a:cubicBezTo>
                      <a:pt x="197" y="399"/>
                      <a:pt x="189" y="373"/>
                      <a:pt x="189" y="347"/>
                    </a:cubicBezTo>
                    <a:cubicBezTo>
                      <a:pt x="291" y="347"/>
                      <a:pt x="291" y="347"/>
                      <a:pt x="291" y="347"/>
                    </a:cubicBezTo>
                    <a:cubicBezTo>
                      <a:pt x="291" y="408"/>
                      <a:pt x="291" y="408"/>
                      <a:pt x="291" y="408"/>
                    </a:cubicBezTo>
                    <a:cubicBezTo>
                      <a:pt x="291" y="408"/>
                      <a:pt x="291" y="408"/>
                      <a:pt x="291" y="408"/>
                    </a:cubicBezTo>
                    <a:close/>
                    <a:moveTo>
                      <a:pt x="291" y="295"/>
                    </a:moveTo>
                    <a:cubicBezTo>
                      <a:pt x="189" y="295"/>
                      <a:pt x="189" y="295"/>
                      <a:pt x="189" y="295"/>
                    </a:cubicBezTo>
                    <a:cubicBezTo>
                      <a:pt x="189" y="260"/>
                      <a:pt x="197" y="234"/>
                      <a:pt x="206" y="208"/>
                    </a:cubicBezTo>
                    <a:cubicBezTo>
                      <a:pt x="231" y="217"/>
                      <a:pt x="257" y="226"/>
                      <a:pt x="291" y="226"/>
                    </a:cubicBezTo>
                    <a:cubicBezTo>
                      <a:pt x="291" y="295"/>
                      <a:pt x="291" y="295"/>
                      <a:pt x="291" y="295"/>
                    </a:cubicBezTo>
                    <a:cubicBezTo>
                      <a:pt x="291" y="295"/>
                      <a:pt x="291" y="295"/>
                      <a:pt x="291" y="295"/>
                    </a:cubicBezTo>
                    <a:close/>
                    <a:moveTo>
                      <a:pt x="291" y="174"/>
                    </a:moveTo>
                    <a:cubicBezTo>
                      <a:pt x="266" y="174"/>
                      <a:pt x="240" y="165"/>
                      <a:pt x="223" y="156"/>
                    </a:cubicBezTo>
                    <a:cubicBezTo>
                      <a:pt x="240" y="130"/>
                      <a:pt x="266" y="104"/>
                      <a:pt x="291" y="78"/>
                    </a:cubicBezTo>
                    <a:cubicBezTo>
                      <a:pt x="291" y="174"/>
                      <a:pt x="291" y="174"/>
                      <a:pt x="291" y="174"/>
                    </a:cubicBezTo>
                    <a:cubicBezTo>
                      <a:pt x="291" y="174"/>
                      <a:pt x="291" y="174"/>
                      <a:pt x="291" y="174"/>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33"/>
              <p:cNvSpPr>
                <a:spLocks noEditPoints="1"/>
              </p:cNvSpPr>
              <p:nvPr/>
            </p:nvSpPr>
            <p:spPr bwMode="auto">
              <a:xfrm>
                <a:off x="-344488" y="1677988"/>
                <a:ext cx="241300" cy="461962"/>
              </a:xfrm>
              <a:custGeom>
                <a:avLst/>
                <a:gdLst>
                  <a:gd name="T0" fmla="*/ 0 w 330"/>
                  <a:gd name="T1" fmla="*/ 633 h 633"/>
                  <a:gd name="T2" fmla="*/ 9 w 330"/>
                  <a:gd name="T3" fmla="*/ 633 h 633"/>
                  <a:gd name="T4" fmla="*/ 330 w 330"/>
                  <a:gd name="T5" fmla="*/ 321 h 633"/>
                  <a:gd name="T6" fmla="*/ 9 w 330"/>
                  <a:gd name="T7" fmla="*/ 0 h 633"/>
                  <a:gd name="T8" fmla="*/ 0 w 330"/>
                  <a:gd name="T9" fmla="*/ 0 h 633"/>
                  <a:gd name="T10" fmla="*/ 0 w 330"/>
                  <a:gd name="T11" fmla="*/ 633 h 633"/>
                  <a:gd name="T12" fmla="*/ 0 w 330"/>
                  <a:gd name="T13" fmla="*/ 633 h 633"/>
                  <a:gd name="T14" fmla="*/ 178 w 330"/>
                  <a:gd name="T15" fmla="*/ 121 h 633"/>
                  <a:gd name="T16" fmla="*/ 152 w 330"/>
                  <a:gd name="T17" fmla="*/ 139 h 633"/>
                  <a:gd name="T18" fmla="*/ 107 w 330"/>
                  <a:gd name="T19" fmla="*/ 69 h 633"/>
                  <a:gd name="T20" fmla="*/ 178 w 330"/>
                  <a:gd name="T21" fmla="*/ 121 h 633"/>
                  <a:gd name="T22" fmla="*/ 276 w 330"/>
                  <a:gd name="T23" fmla="*/ 295 h 633"/>
                  <a:gd name="T24" fmla="*/ 196 w 330"/>
                  <a:gd name="T25" fmla="*/ 295 h 633"/>
                  <a:gd name="T26" fmla="*/ 170 w 330"/>
                  <a:gd name="T27" fmla="*/ 191 h 633"/>
                  <a:gd name="T28" fmla="*/ 223 w 330"/>
                  <a:gd name="T29" fmla="*/ 156 h 633"/>
                  <a:gd name="T30" fmla="*/ 276 w 330"/>
                  <a:gd name="T31" fmla="*/ 295 h 633"/>
                  <a:gd name="T32" fmla="*/ 223 w 330"/>
                  <a:gd name="T33" fmla="*/ 477 h 633"/>
                  <a:gd name="T34" fmla="*/ 170 w 330"/>
                  <a:gd name="T35" fmla="*/ 451 h 633"/>
                  <a:gd name="T36" fmla="*/ 196 w 330"/>
                  <a:gd name="T37" fmla="*/ 347 h 633"/>
                  <a:gd name="T38" fmla="*/ 276 w 330"/>
                  <a:gd name="T39" fmla="*/ 347 h 633"/>
                  <a:gd name="T40" fmla="*/ 223 w 330"/>
                  <a:gd name="T41" fmla="*/ 477 h 633"/>
                  <a:gd name="T42" fmla="*/ 107 w 330"/>
                  <a:gd name="T43" fmla="*/ 564 h 633"/>
                  <a:gd name="T44" fmla="*/ 152 w 330"/>
                  <a:gd name="T45" fmla="*/ 494 h 633"/>
                  <a:gd name="T46" fmla="*/ 178 w 330"/>
                  <a:gd name="T47" fmla="*/ 521 h 633"/>
                  <a:gd name="T48" fmla="*/ 107 w 330"/>
                  <a:gd name="T49" fmla="*/ 564 h 633"/>
                  <a:gd name="T50" fmla="*/ 36 w 330"/>
                  <a:gd name="T51" fmla="*/ 468 h 633"/>
                  <a:gd name="T52" fmla="*/ 98 w 330"/>
                  <a:gd name="T53" fmla="*/ 477 h 633"/>
                  <a:gd name="T54" fmla="*/ 36 w 330"/>
                  <a:gd name="T55" fmla="*/ 555 h 633"/>
                  <a:gd name="T56" fmla="*/ 36 w 330"/>
                  <a:gd name="T57" fmla="*/ 468 h 633"/>
                  <a:gd name="T58" fmla="*/ 36 w 330"/>
                  <a:gd name="T59" fmla="*/ 468 h 633"/>
                  <a:gd name="T60" fmla="*/ 36 w 330"/>
                  <a:gd name="T61" fmla="*/ 347 h 633"/>
                  <a:gd name="T62" fmla="*/ 143 w 330"/>
                  <a:gd name="T63" fmla="*/ 347 h 633"/>
                  <a:gd name="T64" fmla="*/ 125 w 330"/>
                  <a:gd name="T65" fmla="*/ 425 h 633"/>
                  <a:gd name="T66" fmla="*/ 36 w 330"/>
                  <a:gd name="T67" fmla="*/ 408 h 633"/>
                  <a:gd name="T68" fmla="*/ 36 w 330"/>
                  <a:gd name="T69" fmla="*/ 347 h 633"/>
                  <a:gd name="T70" fmla="*/ 36 w 330"/>
                  <a:gd name="T71" fmla="*/ 347 h 633"/>
                  <a:gd name="T72" fmla="*/ 36 w 330"/>
                  <a:gd name="T73" fmla="*/ 226 h 633"/>
                  <a:gd name="T74" fmla="*/ 125 w 330"/>
                  <a:gd name="T75" fmla="*/ 208 h 633"/>
                  <a:gd name="T76" fmla="*/ 143 w 330"/>
                  <a:gd name="T77" fmla="*/ 295 h 633"/>
                  <a:gd name="T78" fmla="*/ 36 w 330"/>
                  <a:gd name="T79" fmla="*/ 295 h 633"/>
                  <a:gd name="T80" fmla="*/ 36 w 330"/>
                  <a:gd name="T81" fmla="*/ 226 h 633"/>
                  <a:gd name="T82" fmla="*/ 36 w 330"/>
                  <a:gd name="T83" fmla="*/ 226 h 633"/>
                  <a:gd name="T84" fmla="*/ 36 w 330"/>
                  <a:gd name="T85" fmla="*/ 78 h 633"/>
                  <a:gd name="T86" fmla="*/ 98 w 330"/>
                  <a:gd name="T87" fmla="*/ 156 h 633"/>
                  <a:gd name="T88" fmla="*/ 36 w 330"/>
                  <a:gd name="T89" fmla="*/ 174 h 633"/>
                  <a:gd name="T90" fmla="*/ 36 w 330"/>
                  <a:gd name="T91" fmla="*/ 78 h 633"/>
                  <a:gd name="T92" fmla="*/ 36 w 330"/>
                  <a:gd name="T93" fmla="*/ 78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633">
                    <a:moveTo>
                      <a:pt x="0" y="633"/>
                    </a:moveTo>
                    <a:cubicBezTo>
                      <a:pt x="0" y="633"/>
                      <a:pt x="0" y="633"/>
                      <a:pt x="9" y="633"/>
                    </a:cubicBezTo>
                    <a:cubicBezTo>
                      <a:pt x="187" y="633"/>
                      <a:pt x="330" y="494"/>
                      <a:pt x="330" y="321"/>
                    </a:cubicBezTo>
                    <a:cubicBezTo>
                      <a:pt x="330" y="147"/>
                      <a:pt x="187" y="0"/>
                      <a:pt x="9" y="0"/>
                    </a:cubicBezTo>
                    <a:cubicBezTo>
                      <a:pt x="0" y="0"/>
                      <a:pt x="0" y="0"/>
                      <a:pt x="0" y="0"/>
                    </a:cubicBezTo>
                    <a:cubicBezTo>
                      <a:pt x="0" y="633"/>
                      <a:pt x="0" y="633"/>
                      <a:pt x="0" y="633"/>
                    </a:cubicBezTo>
                    <a:cubicBezTo>
                      <a:pt x="0" y="633"/>
                      <a:pt x="0" y="633"/>
                      <a:pt x="0" y="633"/>
                    </a:cubicBezTo>
                    <a:close/>
                    <a:moveTo>
                      <a:pt x="178" y="121"/>
                    </a:moveTo>
                    <a:cubicBezTo>
                      <a:pt x="170" y="130"/>
                      <a:pt x="161" y="130"/>
                      <a:pt x="152" y="139"/>
                    </a:cubicBezTo>
                    <a:cubicBezTo>
                      <a:pt x="134" y="113"/>
                      <a:pt x="125" y="95"/>
                      <a:pt x="107" y="69"/>
                    </a:cubicBezTo>
                    <a:cubicBezTo>
                      <a:pt x="134" y="87"/>
                      <a:pt x="161" y="104"/>
                      <a:pt x="178" y="121"/>
                    </a:cubicBezTo>
                    <a:close/>
                    <a:moveTo>
                      <a:pt x="276" y="295"/>
                    </a:moveTo>
                    <a:cubicBezTo>
                      <a:pt x="196" y="295"/>
                      <a:pt x="196" y="295"/>
                      <a:pt x="196" y="295"/>
                    </a:cubicBezTo>
                    <a:cubicBezTo>
                      <a:pt x="196" y="252"/>
                      <a:pt x="187" y="217"/>
                      <a:pt x="170" y="191"/>
                    </a:cubicBezTo>
                    <a:cubicBezTo>
                      <a:pt x="187" y="182"/>
                      <a:pt x="205" y="165"/>
                      <a:pt x="223" y="156"/>
                    </a:cubicBezTo>
                    <a:cubicBezTo>
                      <a:pt x="250" y="200"/>
                      <a:pt x="268" y="243"/>
                      <a:pt x="276" y="295"/>
                    </a:cubicBezTo>
                    <a:close/>
                    <a:moveTo>
                      <a:pt x="223" y="477"/>
                    </a:moveTo>
                    <a:cubicBezTo>
                      <a:pt x="205" y="468"/>
                      <a:pt x="187" y="460"/>
                      <a:pt x="170" y="451"/>
                    </a:cubicBezTo>
                    <a:cubicBezTo>
                      <a:pt x="187" y="416"/>
                      <a:pt x="196" y="382"/>
                      <a:pt x="196" y="347"/>
                    </a:cubicBezTo>
                    <a:cubicBezTo>
                      <a:pt x="276" y="347"/>
                      <a:pt x="276" y="347"/>
                      <a:pt x="276" y="347"/>
                    </a:cubicBezTo>
                    <a:cubicBezTo>
                      <a:pt x="268" y="399"/>
                      <a:pt x="250" y="442"/>
                      <a:pt x="223" y="477"/>
                    </a:cubicBezTo>
                    <a:close/>
                    <a:moveTo>
                      <a:pt x="107" y="564"/>
                    </a:moveTo>
                    <a:cubicBezTo>
                      <a:pt x="125" y="547"/>
                      <a:pt x="134" y="521"/>
                      <a:pt x="152" y="494"/>
                    </a:cubicBezTo>
                    <a:cubicBezTo>
                      <a:pt x="161" y="503"/>
                      <a:pt x="170" y="512"/>
                      <a:pt x="178" y="521"/>
                    </a:cubicBezTo>
                    <a:cubicBezTo>
                      <a:pt x="161" y="538"/>
                      <a:pt x="134" y="555"/>
                      <a:pt x="107" y="564"/>
                    </a:cubicBezTo>
                    <a:close/>
                    <a:moveTo>
                      <a:pt x="36" y="468"/>
                    </a:moveTo>
                    <a:cubicBezTo>
                      <a:pt x="54" y="468"/>
                      <a:pt x="80" y="468"/>
                      <a:pt x="98" y="477"/>
                    </a:cubicBezTo>
                    <a:cubicBezTo>
                      <a:pt x="80" y="512"/>
                      <a:pt x="63" y="538"/>
                      <a:pt x="36" y="555"/>
                    </a:cubicBezTo>
                    <a:cubicBezTo>
                      <a:pt x="36" y="468"/>
                      <a:pt x="36" y="468"/>
                      <a:pt x="36" y="468"/>
                    </a:cubicBezTo>
                    <a:cubicBezTo>
                      <a:pt x="36" y="468"/>
                      <a:pt x="36" y="468"/>
                      <a:pt x="36" y="468"/>
                    </a:cubicBezTo>
                    <a:close/>
                    <a:moveTo>
                      <a:pt x="36" y="347"/>
                    </a:moveTo>
                    <a:cubicBezTo>
                      <a:pt x="143" y="347"/>
                      <a:pt x="143" y="347"/>
                      <a:pt x="143" y="347"/>
                    </a:cubicBezTo>
                    <a:cubicBezTo>
                      <a:pt x="134" y="373"/>
                      <a:pt x="134" y="399"/>
                      <a:pt x="125" y="425"/>
                    </a:cubicBezTo>
                    <a:cubicBezTo>
                      <a:pt x="98" y="416"/>
                      <a:pt x="63" y="416"/>
                      <a:pt x="36" y="408"/>
                    </a:cubicBezTo>
                    <a:cubicBezTo>
                      <a:pt x="36" y="347"/>
                      <a:pt x="36" y="347"/>
                      <a:pt x="36" y="347"/>
                    </a:cubicBezTo>
                    <a:cubicBezTo>
                      <a:pt x="36" y="347"/>
                      <a:pt x="36" y="347"/>
                      <a:pt x="36" y="347"/>
                    </a:cubicBezTo>
                    <a:close/>
                    <a:moveTo>
                      <a:pt x="36" y="226"/>
                    </a:moveTo>
                    <a:cubicBezTo>
                      <a:pt x="63" y="226"/>
                      <a:pt x="98" y="217"/>
                      <a:pt x="125" y="208"/>
                    </a:cubicBezTo>
                    <a:cubicBezTo>
                      <a:pt x="134" y="234"/>
                      <a:pt x="134" y="260"/>
                      <a:pt x="143" y="295"/>
                    </a:cubicBezTo>
                    <a:cubicBezTo>
                      <a:pt x="36" y="295"/>
                      <a:pt x="36" y="295"/>
                      <a:pt x="36" y="295"/>
                    </a:cubicBezTo>
                    <a:cubicBezTo>
                      <a:pt x="36" y="226"/>
                      <a:pt x="36" y="226"/>
                      <a:pt x="36" y="226"/>
                    </a:cubicBezTo>
                    <a:cubicBezTo>
                      <a:pt x="36" y="226"/>
                      <a:pt x="36" y="226"/>
                      <a:pt x="36" y="226"/>
                    </a:cubicBezTo>
                    <a:close/>
                    <a:moveTo>
                      <a:pt x="36" y="78"/>
                    </a:moveTo>
                    <a:cubicBezTo>
                      <a:pt x="63" y="104"/>
                      <a:pt x="80" y="130"/>
                      <a:pt x="98" y="156"/>
                    </a:cubicBezTo>
                    <a:cubicBezTo>
                      <a:pt x="80" y="165"/>
                      <a:pt x="54" y="174"/>
                      <a:pt x="36" y="174"/>
                    </a:cubicBezTo>
                    <a:cubicBezTo>
                      <a:pt x="36" y="78"/>
                      <a:pt x="36" y="78"/>
                      <a:pt x="36" y="78"/>
                    </a:cubicBezTo>
                    <a:cubicBezTo>
                      <a:pt x="36" y="78"/>
                      <a:pt x="36" y="78"/>
                      <a:pt x="36" y="78"/>
                    </a:cubicBezTo>
                    <a:close/>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34"/>
              <p:cNvSpPr>
                <a:spLocks/>
              </p:cNvSpPr>
              <p:nvPr/>
            </p:nvSpPr>
            <p:spPr bwMode="auto">
              <a:xfrm>
                <a:off x="-146050" y="2182813"/>
                <a:ext cx="82550" cy="47625"/>
              </a:xfrm>
              <a:custGeom>
                <a:avLst/>
                <a:gdLst>
                  <a:gd name="T0" fmla="*/ 37 w 52"/>
                  <a:gd name="T1" fmla="*/ 0 h 30"/>
                  <a:gd name="T2" fmla="*/ 0 w 52"/>
                  <a:gd name="T3" fmla="*/ 0 h 30"/>
                  <a:gd name="T4" fmla="*/ 0 w 52"/>
                  <a:gd name="T5" fmla="*/ 30 h 30"/>
                  <a:gd name="T6" fmla="*/ 52 w 52"/>
                  <a:gd name="T7" fmla="*/ 30 h 30"/>
                  <a:gd name="T8" fmla="*/ 37 w 52"/>
                  <a:gd name="T9" fmla="*/ 0 h 30"/>
                </a:gdLst>
                <a:ahLst/>
                <a:cxnLst>
                  <a:cxn ang="0">
                    <a:pos x="T0" y="T1"/>
                  </a:cxn>
                  <a:cxn ang="0">
                    <a:pos x="T2" y="T3"/>
                  </a:cxn>
                  <a:cxn ang="0">
                    <a:pos x="T4" y="T5"/>
                  </a:cxn>
                  <a:cxn ang="0">
                    <a:pos x="T6" y="T7"/>
                  </a:cxn>
                  <a:cxn ang="0">
                    <a:pos x="T8" y="T9"/>
                  </a:cxn>
                </a:cxnLst>
                <a:rect l="0" t="0" r="r" b="b"/>
                <a:pathLst>
                  <a:path w="52" h="30">
                    <a:moveTo>
                      <a:pt x="37" y="0"/>
                    </a:moveTo>
                    <a:lnTo>
                      <a:pt x="0" y="0"/>
                    </a:lnTo>
                    <a:lnTo>
                      <a:pt x="0" y="30"/>
                    </a:lnTo>
                    <a:lnTo>
                      <a:pt x="52" y="30"/>
                    </a:lnTo>
                    <a:lnTo>
                      <a:pt x="37" y="0"/>
                    </a:lnTo>
                    <a:close/>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35"/>
              <p:cNvSpPr>
                <a:spLocks/>
              </p:cNvSpPr>
              <p:nvPr/>
            </p:nvSpPr>
            <p:spPr bwMode="auto">
              <a:xfrm>
                <a:off x="-228600" y="2182813"/>
                <a:ext cx="82550" cy="47625"/>
              </a:xfrm>
              <a:custGeom>
                <a:avLst/>
                <a:gdLst>
                  <a:gd name="T0" fmla="*/ 16 w 52"/>
                  <a:gd name="T1" fmla="*/ 0 h 30"/>
                  <a:gd name="T2" fmla="*/ 0 w 52"/>
                  <a:gd name="T3" fmla="*/ 30 h 30"/>
                  <a:gd name="T4" fmla="*/ 52 w 52"/>
                  <a:gd name="T5" fmla="*/ 30 h 30"/>
                  <a:gd name="T6" fmla="*/ 52 w 52"/>
                  <a:gd name="T7" fmla="*/ 0 h 30"/>
                  <a:gd name="T8" fmla="*/ 16 w 52"/>
                  <a:gd name="T9" fmla="*/ 0 h 30"/>
                </a:gdLst>
                <a:ahLst/>
                <a:cxnLst>
                  <a:cxn ang="0">
                    <a:pos x="T0" y="T1"/>
                  </a:cxn>
                  <a:cxn ang="0">
                    <a:pos x="T2" y="T3"/>
                  </a:cxn>
                  <a:cxn ang="0">
                    <a:pos x="T4" y="T5"/>
                  </a:cxn>
                  <a:cxn ang="0">
                    <a:pos x="T6" y="T7"/>
                  </a:cxn>
                  <a:cxn ang="0">
                    <a:pos x="T8" y="T9"/>
                  </a:cxn>
                </a:cxnLst>
                <a:rect l="0" t="0" r="r" b="b"/>
                <a:pathLst>
                  <a:path w="52" h="30">
                    <a:moveTo>
                      <a:pt x="16" y="0"/>
                    </a:moveTo>
                    <a:lnTo>
                      <a:pt x="0" y="30"/>
                    </a:lnTo>
                    <a:lnTo>
                      <a:pt x="52" y="30"/>
                    </a:lnTo>
                    <a:lnTo>
                      <a:pt x="52" y="0"/>
                    </a:lnTo>
                    <a:lnTo>
                      <a:pt x="16" y="0"/>
                    </a:lnTo>
                    <a:close/>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36"/>
              <p:cNvSpPr>
                <a:spLocks/>
              </p:cNvSpPr>
              <p:nvPr/>
            </p:nvSpPr>
            <p:spPr bwMode="auto">
              <a:xfrm>
                <a:off x="-344488" y="2130425"/>
                <a:ext cx="198438" cy="52387"/>
              </a:xfrm>
              <a:custGeom>
                <a:avLst/>
                <a:gdLst>
                  <a:gd name="T0" fmla="*/ 0 w 272"/>
                  <a:gd name="T1" fmla="*/ 0 h 72"/>
                  <a:gd name="T2" fmla="*/ 0 w 272"/>
                  <a:gd name="T3" fmla="*/ 57 h 72"/>
                  <a:gd name="T4" fmla="*/ 15 w 272"/>
                  <a:gd name="T5" fmla="*/ 72 h 72"/>
                  <a:gd name="T6" fmla="*/ 272 w 272"/>
                  <a:gd name="T7" fmla="*/ 72 h 72"/>
                  <a:gd name="T8" fmla="*/ 272 w 272"/>
                  <a:gd name="T9" fmla="*/ 0 h 72"/>
                  <a:gd name="T10" fmla="*/ 0 w 272"/>
                  <a:gd name="T11" fmla="*/ 0 h 72"/>
                </a:gdLst>
                <a:ahLst/>
                <a:cxnLst>
                  <a:cxn ang="0">
                    <a:pos x="T0" y="T1"/>
                  </a:cxn>
                  <a:cxn ang="0">
                    <a:pos x="T2" y="T3"/>
                  </a:cxn>
                  <a:cxn ang="0">
                    <a:pos x="T4" y="T5"/>
                  </a:cxn>
                  <a:cxn ang="0">
                    <a:pos x="T6" y="T7"/>
                  </a:cxn>
                  <a:cxn ang="0">
                    <a:pos x="T8" y="T9"/>
                  </a:cxn>
                  <a:cxn ang="0">
                    <a:pos x="T10" y="T11"/>
                  </a:cxn>
                </a:cxnLst>
                <a:rect l="0" t="0" r="r" b="b"/>
                <a:pathLst>
                  <a:path w="272" h="72">
                    <a:moveTo>
                      <a:pt x="0" y="0"/>
                    </a:moveTo>
                    <a:cubicBezTo>
                      <a:pt x="0" y="57"/>
                      <a:pt x="0" y="57"/>
                      <a:pt x="0" y="57"/>
                    </a:cubicBezTo>
                    <a:cubicBezTo>
                      <a:pt x="0" y="65"/>
                      <a:pt x="6" y="72"/>
                      <a:pt x="15" y="72"/>
                    </a:cubicBezTo>
                    <a:cubicBezTo>
                      <a:pt x="272" y="72"/>
                      <a:pt x="272" y="72"/>
                      <a:pt x="272" y="72"/>
                    </a:cubicBezTo>
                    <a:cubicBezTo>
                      <a:pt x="272" y="0"/>
                      <a:pt x="272" y="0"/>
                      <a:pt x="272" y="0"/>
                    </a:cubicBezTo>
                    <a:cubicBezTo>
                      <a:pt x="0" y="0"/>
                      <a:pt x="0" y="0"/>
                      <a:pt x="0" y="0"/>
                    </a:cubicBezTo>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0" name="Freeform 37"/>
              <p:cNvSpPr>
                <a:spLocks/>
              </p:cNvSpPr>
              <p:nvPr/>
            </p:nvSpPr>
            <p:spPr bwMode="auto">
              <a:xfrm>
                <a:off x="-146050" y="2130425"/>
                <a:ext cx="198438" cy="52387"/>
              </a:xfrm>
              <a:custGeom>
                <a:avLst/>
                <a:gdLst>
                  <a:gd name="T0" fmla="*/ 0 w 273"/>
                  <a:gd name="T1" fmla="*/ 0 h 72"/>
                  <a:gd name="T2" fmla="*/ 0 w 273"/>
                  <a:gd name="T3" fmla="*/ 72 h 72"/>
                  <a:gd name="T4" fmla="*/ 259 w 273"/>
                  <a:gd name="T5" fmla="*/ 72 h 72"/>
                  <a:gd name="T6" fmla="*/ 273 w 273"/>
                  <a:gd name="T7" fmla="*/ 57 h 72"/>
                  <a:gd name="T8" fmla="*/ 273 w 273"/>
                  <a:gd name="T9" fmla="*/ 0 h 72"/>
                  <a:gd name="T10" fmla="*/ 0 w 273"/>
                  <a:gd name="T11" fmla="*/ 0 h 72"/>
                </a:gdLst>
                <a:ahLst/>
                <a:cxnLst>
                  <a:cxn ang="0">
                    <a:pos x="T0" y="T1"/>
                  </a:cxn>
                  <a:cxn ang="0">
                    <a:pos x="T2" y="T3"/>
                  </a:cxn>
                  <a:cxn ang="0">
                    <a:pos x="T4" y="T5"/>
                  </a:cxn>
                  <a:cxn ang="0">
                    <a:pos x="T6" y="T7"/>
                  </a:cxn>
                  <a:cxn ang="0">
                    <a:pos x="T8" y="T9"/>
                  </a:cxn>
                  <a:cxn ang="0">
                    <a:pos x="T10" y="T11"/>
                  </a:cxn>
                </a:cxnLst>
                <a:rect l="0" t="0" r="r" b="b"/>
                <a:pathLst>
                  <a:path w="273" h="72">
                    <a:moveTo>
                      <a:pt x="0" y="0"/>
                    </a:moveTo>
                    <a:cubicBezTo>
                      <a:pt x="0" y="72"/>
                      <a:pt x="0" y="72"/>
                      <a:pt x="0" y="72"/>
                    </a:cubicBezTo>
                    <a:cubicBezTo>
                      <a:pt x="259" y="72"/>
                      <a:pt x="259" y="72"/>
                      <a:pt x="259" y="72"/>
                    </a:cubicBezTo>
                    <a:cubicBezTo>
                      <a:pt x="267" y="72"/>
                      <a:pt x="273" y="65"/>
                      <a:pt x="273" y="57"/>
                    </a:cubicBezTo>
                    <a:cubicBezTo>
                      <a:pt x="273" y="0"/>
                      <a:pt x="273" y="0"/>
                      <a:pt x="273" y="0"/>
                    </a:cubicBezTo>
                    <a:cubicBezTo>
                      <a:pt x="0" y="0"/>
                      <a:pt x="0" y="0"/>
                      <a:pt x="0" y="0"/>
                    </a:cubicBezTo>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38"/>
              <p:cNvSpPr>
                <a:spLocks/>
              </p:cNvSpPr>
              <p:nvPr/>
            </p:nvSpPr>
            <p:spPr bwMode="auto">
              <a:xfrm>
                <a:off x="-146050" y="2230438"/>
                <a:ext cx="96838" cy="7937"/>
              </a:xfrm>
              <a:custGeom>
                <a:avLst/>
                <a:gdLst>
                  <a:gd name="T0" fmla="*/ 127 w 133"/>
                  <a:gd name="T1" fmla="*/ 0 h 12"/>
                  <a:gd name="T2" fmla="*/ 0 w 133"/>
                  <a:gd name="T3" fmla="*/ 0 h 12"/>
                  <a:gd name="T4" fmla="*/ 0 w 133"/>
                  <a:gd name="T5" fmla="*/ 12 h 12"/>
                  <a:gd name="T6" fmla="*/ 127 w 133"/>
                  <a:gd name="T7" fmla="*/ 12 h 12"/>
                  <a:gd name="T8" fmla="*/ 133 w 133"/>
                  <a:gd name="T9" fmla="*/ 6 h 12"/>
                  <a:gd name="T10" fmla="*/ 127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127" y="0"/>
                    </a:moveTo>
                    <a:cubicBezTo>
                      <a:pt x="0" y="0"/>
                      <a:pt x="0" y="0"/>
                      <a:pt x="0" y="0"/>
                    </a:cubicBezTo>
                    <a:cubicBezTo>
                      <a:pt x="0" y="12"/>
                      <a:pt x="0" y="12"/>
                      <a:pt x="0" y="12"/>
                    </a:cubicBezTo>
                    <a:cubicBezTo>
                      <a:pt x="127" y="12"/>
                      <a:pt x="127" y="12"/>
                      <a:pt x="127" y="12"/>
                    </a:cubicBezTo>
                    <a:cubicBezTo>
                      <a:pt x="130" y="12"/>
                      <a:pt x="133" y="9"/>
                      <a:pt x="133" y="6"/>
                    </a:cubicBezTo>
                    <a:cubicBezTo>
                      <a:pt x="133" y="3"/>
                      <a:pt x="130" y="0"/>
                      <a:pt x="127" y="0"/>
                    </a:cubicBezTo>
                    <a:close/>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39"/>
              <p:cNvSpPr>
                <a:spLocks/>
              </p:cNvSpPr>
              <p:nvPr/>
            </p:nvSpPr>
            <p:spPr bwMode="auto">
              <a:xfrm>
                <a:off x="-160337" y="2139950"/>
                <a:ext cx="14288" cy="30162"/>
              </a:xfrm>
              <a:custGeom>
                <a:avLst/>
                <a:gdLst>
                  <a:gd name="T0" fmla="*/ 20 w 20"/>
                  <a:gd name="T1" fmla="*/ 0 h 41"/>
                  <a:gd name="T2" fmla="*/ 0 w 20"/>
                  <a:gd name="T3" fmla="*/ 21 h 41"/>
                  <a:gd name="T4" fmla="*/ 20 w 20"/>
                  <a:gd name="T5" fmla="*/ 41 h 41"/>
                  <a:gd name="T6" fmla="*/ 20 w 20"/>
                  <a:gd name="T7" fmla="*/ 0 h 41"/>
                </a:gdLst>
                <a:ahLst/>
                <a:cxnLst>
                  <a:cxn ang="0">
                    <a:pos x="T0" y="T1"/>
                  </a:cxn>
                  <a:cxn ang="0">
                    <a:pos x="T2" y="T3"/>
                  </a:cxn>
                  <a:cxn ang="0">
                    <a:pos x="T4" y="T5"/>
                  </a:cxn>
                  <a:cxn ang="0">
                    <a:pos x="T6" y="T7"/>
                  </a:cxn>
                </a:cxnLst>
                <a:rect l="0" t="0" r="r" b="b"/>
                <a:pathLst>
                  <a:path w="20" h="41">
                    <a:moveTo>
                      <a:pt x="20" y="0"/>
                    </a:moveTo>
                    <a:cubicBezTo>
                      <a:pt x="9" y="0"/>
                      <a:pt x="0" y="9"/>
                      <a:pt x="0" y="21"/>
                    </a:cubicBezTo>
                    <a:cubicBezTo>
                      <a:pt x="0" y="32"/>
                      <a:pt x="9" y="41"/>
                      <a:pt x="20" y="41"/>
                    </a:cubicBezTo>
                    <a:cubicBezTo>
                      <a:pt x="20" y="0"/>
                      <a:pt x="20" y="0"/>
                      <a:pt x="20" y="0"/>
                    </a:cubicBezTo>
                  </a:path>
                </a:pathLst>
              </a:custGeom>
              <a:solidFill>
                <a:srgbClr val="8B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40"/>
              <p:cNvSpPr>
                <a:spLocks/>
              </p:cNvSpPr>
              <p:nvPr/>
            </p:nvSpPr>
            <p:spPr bwMode="auto">
              <a:xfrm>
                <a:off x="-146050" y="2139950"/>
                <a:ext cx="14288" cy="30162"/>
              </a:xfrm>
              <a:custGeom>
                <a:avLst/>
                <a:gdLst>
                  <a:gd name="T0" fmla="*/ 0 w 20"/>
                  <a:gd name="T1" fmla="*/ 0 h 41"/>
                  <a:gd name="T2" fmla="*/ 0 w 20"/>
                  <a:gd name="T3" fmla="*/ 0 h 41"/>
                  <a:gd name="T4" fmla="*/ 0 w 20"/>
                  <a:gd name="T5" fmla="*/ 41 h 41"/>
                  <a:gd name="T6" fmla="*/ 0 w 20"/>
                  <a:gd name="T7" fmla="*/ 41 h 41"/>
                  <a:gd name="T8" fmla="*/ 20 w 20"/>
                  <a:gd name="T9" fmla="*/ 21 h 41"/>
                  <a:gd name="T10" fmla="*/ 0 w 20"/>
                  <a:gd name="T11" fmla="*/ 0 h 41"/>
                </a:gdLst>
                <a:ahLst/>
                <a:cxnLst>
                  <a:cxn ang="0">
                    <a:pos x="T0" y="T1"/>
                  </a:cxn>
                  <a:cxn ang="0">
                    <a:pos x="T2" y="T3"/>
                  </a:cxn>
                  <a:cxn ang="0">
                    <a:pos x="T4" y="T5"/>
                  </a:cxn>
                  <a:cxn ang="0">
                    <a:pos x="T6" y="T7"/>
                  </a:cxn>
                  <a:cxn ang="0">
                    <a:pos x="T8" y="T9"/>
                  </a:cxn>
                  <a:cxn ang="0">
                    <a:pos x="T10" y="T11"/>
                  </a:cxn>
                </a:cxnLst>
                <a:rect l="0" t="0" r="r" b="b"/>
                <a:pathLst>
                  <a:path w="20" h="41">
                    <a:moveTo>
                      <a:pt x="0" y="0"/>
                    </a:moveTo>
                    <a:cubicBezTo>
                      <a:pt x="0" y="0"/>
                      <a:pt x="0" y="0"/>
                      <a:pt x="0" y="0"/>
                    </a:cubicBezTo>
                    <a:cubicBezTo>
                      <a:pt x="0" y="41"/>
                      <a:pt x="0" y="41"/>
                      <a:pt x="0" y="41"/>
                    </a:cubicBezTo>
                    <a:cubicBezTo>
                      <a:pt x="0" y="41"/>
                      <a:pt x="0" y="41"/>
                      <a:pt x="0" y="41"/>
                    </a:cubicBezTo>
                    <a:cubicBezTo>
                      <a:pt x="11" y="41"/>
                      <a:pt x="20" y="32"/>
                      <a:pt x="20" y="21"/>
                    </a:cubicBezTo>
                    <a:cubicBezTo>
                      <a:pt x="20" y="9"/>
                      <a:pt x="11" y="0"/>
                      <a:pt x="0" y="0"/>
                    </a:cubicBezTo>
                  </a:path>
                </a:pathLst>
              </a:custGeom>
              <a:solidFill>
                <a:srgbClr val="86B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41"/>
              <p:cNvSpPr>
                <a:spLocks/>
              </p:cNvSpPr>
              <p:nvPr/>
            </p:nvSpPr>
            <p:spPr bwMode="auto">
              <a:xfrm>
                <a:off x="-146050" y="1897063"/>
                <a:ext cx="198438" cy="233362"/>
              </a:xfrm>
              <a:custGeom>
                <a:avLst/>
                <a:gdLst>
                  <a:gd name="T0" fmla="*/ 273 w 273"/>
                  <a:gd name="T1" fmla="*/ 15 h 320"/>
                  <a:gd name="T2" fmla="*/ 259 w 273"/>
                  <a:gd name="T3" fmla="*/ 0 h 320"/>
                  <a:gd name="T4" fmla="*/ 0 w 273"/>
                  <a:gd name="T5" fmla="*/ 0 h 320"/>
                  <a:gd name="T6" fmla="*/ 0 w 273"/>
                  <a:gd name="T7" fmla="*/ 320 h 320"/>
                  <a:gd name="T8" fmla="*/ 273 w 273"/>
                  <a:gd name="T9" fmla="*/ 320 h 320"/>
                  <a:gd name="T10" fmla="*/ 273 w 273"/>
                  <a:gd name="T11" fmla="*/ 15 h 320"/>
                </a:gdLst>
                <a:ahLst/>
                <a:cxnLst>
                  <a:cxn ang="0">
                    <a:pos x="T0" y="T1"/>
                  </a:cxn>
                  <a:cxn ang="0">
                    <a:pos x="T2" y="T3"/>
                  </a:cxn>
                  <a:cxn ang="0">
                    <a:pos x="T4" y="T5"/>
                  </a:cxn>
                  <a:cxn ang="0">
                    <a:pos x="T6" y="T7"/>
                  </a:cxn>
                  <a:cxn ang="0">
                    <a:pos x="T8" y="T9"/>
                  </a:cxn>
                  <a:cxn ang="0">
                    <a:pos x="T10" y="T11"/>
                  </a:cxn>
                </a:cxnLst>
                <a:rect l="0" t="0" r="r" b="b"/>
                <a:pathLst>
                  <a:path w="273" h="320">
                    <a:moveTo>
                      <a:pt x="273" y="15"/>
                    </a:moveTo>
                    <a:cubicBezTo>
                      <a:pt x="273" y="7"/>
                      <a:pt x="267" y="0"/>
                      <a:pt x="259" y="0"/>
                    </a:cubicBezTo>
                    <a:cubicBezTo>
                      <a:pt x="0" y="0"/>
                      <a:pt x="0" y="0"/>
                      <a:pt x="0" y="0"/>
                    </a:cubicBezTo>
                    <a:cubicBezTo>
                      <a:pt x="0" y="320"/>
                      <a:pt x="0" y="320"/>
                      <a:pt x="0" y="320"/>
                    </a:cubicBezTo>
                    <a:cubicBezTo>
                      <a:pt x="273" y="320"/>
                      <a:pt x="273" y="320"/>
                      <a:pt x="273" y="320"/>
                    </a:cubicBezTo>
                    <a:cubicBezTo>
                      <a:pt x="273" y="15"/>
                      <a:pt x="273" y="15"/>
                      <a:pt x="273" y="15"/>
                    </a:cubicBezTo>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42"/>
              <p:cNvSpPr>
                <a:spLocks/>
              </p:cNvSpPr>
              <p:nvPr/>
            </p:nvSpPr>
            <p:spPr bwMode="auto">
              <a:xfrm>
                <a:off x="-344488" y="1897063"/>
                <a:ext cx="198438" cy="233362"/>
              </a:xfrm>
              <a:custGeom>
                <a:avLst/>
                <a:gdLst>
                  <a:gd name="T0" fmla="*/ 15 w 272"/>
                  <a:gd name="T1" fmla="*/ 0 h 320"/>
                  <a:gd name="T2" fmla="*/ 0 w 272"/>
                  <a:gd name="T3" fmla="*/ 15 h 320"/>
                  <a:gd name="T4" fmla="*/ 0 w 272"/>
                  <a:gd name="T5" fmla="*/ 320 h 320"/>
                  <a:gd name="T6" fmla="*/ 272 w 272"/>
                  <a:gd name="T7" fmla="*/ 320 h 320"/>
                  <a:gd name="T8" fmla="*/ 272 w 272"/>
                  <a:gd name="T9" fmla="*/ 0 h 320"/>
                  <a:gd name="T10" fmla="*/ 15 w 272"/>
                  <a:gd name="T11" fmla="*/ 0 h 320"/>
                </a:gdLst>
                <a:ahLst/>
                <a:cxnLst>
                  <a:cxn ang="0">
                    <a:pos x="T0" y="T1"/>
                  </a:cxn>
                  <a:cxn ang="0">
                    <a:pos x="T2" y="T3"/>
                  </a:cxn>
                  <a:cxn ang="0">
                    <a:pos x="T4" y="T5"/>
                  </a:cxn>
                  <a:cxn ang="0">
                    <a:pos x="T6" y="T7"/>
                  </a:cxn>
                  <a:cxn ang="0">
                    <a:pos x="T8" y="T9"/>
                  </a:cxn>
                  <a:cxn ang="0">
                    <a:pos x="T10" y="T11"/>
                  </a:cxn>
                </a:cxnLst>
                <a:rect l="0" t="0" r="r" b="b"/>
                <a:pathLst>
                  <a:path w="272" h="320">
                    <a:moveTo>
                      <a:pt x="15" y="0"/>
                    </a:moveTo>
                    <a:cubicBezTo>
                      <a:pt x="6" y="0"/>
                      <a:pt x="0" y="7"/>
                      <a:pt x="0" y="15"/>
                    </a:cubicBezTo>
                    <a:cubicBezTo>
                      <a:pt x="0" y="320"/>
                      <a:pt x="0" y="320"/>
                      <a:pt x="0" y="320"/>
                    </a:cubicBezTo>
                    <a:cubicBezTo>
                      <a:pt x="272" y="320"/>
                      <a:pt x="272" y="320"/>
                      <a:pt x="272" y="320"/>
                    </a:cubicBezTo>
                    <a:cubicBezTo>
                      <a:pt x="272" y="0"/>
                      <a:pt x="272" y="0"/>
                      <a:pt x="272" y="0"/>
                    </a:cubicBezTo>
                    <a:cubicBezTo>
                      <a:pt x="15" y="0"/>
                      <a:pt x="15" y="0"/>
                      <a:pt x="15" y="0"/>
                    </a:cubicBezTo>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43"/>
              <p:cNvSpPr>
                <a:spLocks/>
              </p:cNvSpPr>
              <p:nvPr/>
            </p:nvSpPr>
            <p:spPr bwMode="auto">
              <a:xfrm>
                <a:off x="-242887" y="2230438"/>
                <a:ext cx="96838" cy="7937"/>
              </a:xfrm>
              <a:custGeom>
                <a:avLst/>
                <a:gdLst>
                  <a:gd name="T0" fmla="*/ 5 w 133"/>
                  <a:gd name="T1" fmla="*/ 0 h 12"/>
                  <a:gd name="T2" fmla="*/ 0 w 133"/>
                  <a:gd name="T3" fmla="*/ 6 h 12"/>
                  <a:gd name="T4" fmla="*/ 5 w 133"/>
                  <a:gd name="T5" fmla="*/ 12 h 12"/>
                  <a:gd name="T6" fmla="*/ 133 w 133"/>
                  <a:gd name="T7" fmla="*/ 12 h 12"/>
                  <a:gd name="T8" fmla="*/ 133 w 133"/>
                  <a:gd name="T9" fmla="*/ 0 h 12"/>
                  <a:gd name="T10" fmla="*/ 5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5" y="0"/>
                    </a:moveTo>
                    <a:cubicBezTo>
                      <a:pt x="2" y="0"/>
                      <a:pt x="0" y="3"/>
                      <a:pt x="0" y="6"/>
                    </a:cubicBezTo>
                    <a:cubicBezTo>
                      <a:pt x="0" y="9"/>
                      <a:pt x="2" y="12"/>
                      <a:pt x="5" y="12"/>
                    </a:cubicBezTo>
                    <a:cubicBezTo>
                      <a:pt x="133" y="12"/>
                      <a:pt x="133" y="12"/>
                      <a:pt x="133" y="12"/>
                    </a:cubicBezTo>
                    <a:cubicBezTo>
                      <a:pt x="133" y="0"/>
                      <a:pt x="133" y="0"/>
                      <a:pt x="133" y="0"/>
                    </a:cubicBezTo>
                    <a:lnTo>
                      <a:pt x="5" y="0"/>
                    </a:lnTo>
                    <a:close/>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Rectangle 44"/>
              <p:cNvSpPr>
                <a:spLocks noChangeArrowheads="1"/>
              </p:cNvSpPr>
              <p:nvPr/>
            </p:nvSpPr>
            <p:spPr bwMode="auto">
              <a:xfrm>
                <a:off x="-146050" y="1911350"/>
                <a:ext cx="185738" cy="204787"/>
              </a:xfrm>
              <a:prstGeom prst="rect">
                <a:avLst/>
              </a:prstGeom>
              <a:solidFill>
                <a:srgbClr val="A1CE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Rectangle 45"/>
              <p:cNvSpPr>
                <a:spLocks noChangeArrowheads="1"/>
              </p:cNvSpPr>
              <p:nvPr/>
            </p:nvSpPr>
            <p:spPr bwMode="auto">
              <a:xfrm>
                <a:off x="-146050"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Rectangle 46"/>
              <p:cNvSpPr>
                <a:spLocks noChangeArrowheads="1"/>
              </p:cNvSpPr>
              <p:nvPr/>
            </p:nvSpPr>
            <p:spPr bwMode="auto">
              <a:xfrm>
                <a:off x="-331788" y="1911350"/>
                <a:ext cx="185738" cy="204787"/>
              </a:xfrm>
              <a:prstGeom prst="rect">
                <a:avLst/>
              </a:prstGeom>
              <a:solidFill>
                <a:srgbClr val="A9DB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Rectangle 47"/>
              <p:cNvSpPr>
                <a:spLocks noChangeArrowheads="1"/>
              </p:cNvSpPr>
              <p:nvPr/>
            </p:nvSpPr>
            <p:spPr bwMode="auto">
              <a:xfrm>
                <a:off x="-331788"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Freeform 48"/>
              <p:cNvSpPr>
                <a:spLocks/>
              </p:cNvSpPr>
              <p:nvPr/>
            </p:nvSpPr>
            <p:spPr bwMode="auto">
              <a:xfrm>
                <a:off x="-152400" y="2063750"/>
                <a:ext cx="6350" cy="14287"/>
              </a:xfrm>
              <a:custGeom>
                <a:avLst/>
                <a:gdLst>
                  <a:gd name="T0" fmla="*/ 10 w 10"/>
                  <a:gd name="T1" fmla="*/ 0 h 20"/>
                  <a:gd name="T2" fmla="*/ 0 w 10"/>
                  <a:gd name="T3" fmla="*/ 10 h 20"/>
                  <a:gd name="T4" fmla="*/ 10 w 10"/>
                  <a:gd name="T5" fmla="*/ 20 h 20"/>
                  <a:gd name="T6" fmla="*/ 10 w 10"/>
                  <a:gd name="T7" fmla="*/ 20 h 20"/>
                  <a:gd name="T8" fmla="*/ 10 w 10"/>
                  <a:gd name="T9" fmla="*/ 0 h 20"/>
                  <a:gd name="T10" fmla="*/ 10 w 10"/>
                  <a:gd name="T11" fmla="*/ 0 h 20"/>
                </a:gdLst>
                <a:ahLst/>
                <a:cxnLst>
                  <a:cxn ang="0">
                    <a:pos x="T0" y="T1"/>
                  </a:cxn>
                  <a:cxn ang="0">
                    <a:pos x="T2" y="T3"/>
                  </a:cxn>
                  <a:cxn ang="0">
                    <a:pos x="T4" y="T5"/>
                  </a:cxn>
                  <a:cxn ang="0">
                    <a:pos x="T6" y="T7"/>
                  </a:cxn>
                  <a:cxn ang="0">
                    <a:pos x="T8" y="T9"/>
                  </a:cxn>
                  <a:cxn ang="0">
                    <a:pos x="T10" y="T11"/>
                  </a:cxn>
                </a:cxnLst>
                <a:rect l="0" t="0" r="r" b="b"/>
                <a:pathLst>
                  <a:path w="10" h="20">
                    <a:moveTo>
                      <a:pt x="10" y="0"/>
                    </a:moveTo>
                    <a:cubicBezTo>
                      <a:pt x="4" y="0"/>
                      <a:pt x="0" y="4"/>
                      <a:pt x="0" y="10"/>
                    </a:cubicBezTo>
                    <a:cubicBezTo>
                      <a:pt x="0" y="16"/>
                      <a:pt x="4" y="20"/>
                      <a:pt x="10" y="20"/>
                    </a:cubicBezTo>
                    <a:cubicBezTo>
                      <a:pt x="10" y="20"/>
                      <a:pt x="10" y="20"/>
                      <a:pt x="10" y="20"/>
                    </a:cubicBezTo>
                    <a:cubicBezTo>
                      <a:pt x="10" y="0"/>
                      <a:pt x="10" y="0"/>
                      <a:pt x="10" y="0"/>
                    </a:cubicBezTo>
                    <a:cubicBezTo>
                      <a:pt x="10" y="0"/>
                      <a:pt x="10" y="0"/>
                      <a:pt x="10"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49"/>
              <p:cNvSpPr>
                <a:spLocks/>
              </p:cNvSpPr>
              <p:nvPr/>
            </p:nvSpPr>
            <p:spPr bwMode="auto">
              <a:xfrm>
                <a:off x="-215900" y="1966913"/>
                <a:ext cx="69850" cy="36512"/>
              </a:xfrm>
              <a:custGeom>
                <a:avLst/>
                <a:gdLst>
                  <a:gd name="T0" fmla="*/ 97 w 97"/>
                  <a:gd name="T1" fmla="*/ 0 h 49"/>
                  <a:gd name="T2" fmla="*/ 3 w 97"/>
                  <a:gd name="T3" fmla="*/ 34 h 49"/>
                  <a:gd name="T4" fmla="*/ 3 w 97"/>
                  <a:gd name="T5" fmla="*/ 45 h 49"/>
                  <a:gd name="T6" fmla="*/ 14 w 97"/>
                  <a:gd name="T7" fmla="*/ 46 h 49"/>
                  <a:gd name="T8" fmla="*/ 97 w 97"/>
                  <a:gd name="T9" fmla="*/ 16 h 49"/>
                  <a:gd name="T10" fmla="*/ 97 w 97"/>
                  <a:gd name="T11" fmla="*/ 16 h 49"/>
                  <a:gd name="T12" fmla="*/ 97 w 97"/>
                  <a:gd name="T13" fmla="*/ 0 h 49"/>
                  <a:gd name="T14" fmla="*/ 97 w 9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49">
                    <a:moveTo>
                      <a:pt x="97" y="0"/>
                    </a:moveTo>
                    <a:cubicBezTo>
                      <a:pt x="62" y="0"/>
                      <a:pt x="29" y="12"/>
                      <a:pt x="3" y="34"/>
                    </a:cubicBezTo>
                    <a:cubicBezTo>
                      <a:pt x="0" y="37"/>
                      <a:pt x="0" y="42"/>
                      <a:pt x="3" y="45"/>
                    </a:cubicBezTo>
                    <a:cubicBezTo>
                      <a:pt x="5" y="49"/>
                      <a:pt x="11" y="49"/>
                      <a:pt x="14" y="46"/>
                    </a:cubicBezTo>
                    <a:cubicBezTo>
                      <a:pt x="37" y="26"/>
                      <a:pt x="66" y="16"/>
                      <a:pt x="97" y="16"/>
                    </a:cubicBezTo>
                    <a:cubicBezTo>
                      <a:pt x="97" y="16"/>
                      <a:pt x="97" y="16"/>
                      <a:pt x="97" y="16"/>
                    </a:cubicBezTo>
                    <a:cubicBezTo>
                      <a:pt x="97" y="0"/>
                      <a:pt x="97" y="0"/>
                      <a:pt x="97" y="0"/>
                    </a:cubicBezTo>
                    <a:cubicBezTo>
                      <a:pt x="97" y="0"/>
                      <a:pt x="97" y="0"/>
                      <a:pt x="97"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50"/>
              <p:cNvSpPr>
                <a:spLocks/>
              </p:cNvSpPr>
              <p:nvPr/>
            </p:nvSpPr>
            <p:spPr bwMode="auto">
              <a:xfrm>
                <a:off x="-193675" y="1998663"/>
                <a:ext cx="47625" cy="26987"/>
              </a:xfrm>
              <a:custGeom>
                <a:avLst/>
                <a:gdLst>
                  <a:gd name="T0" fmla="*/ 65 w 65"/>
                  <a:gd name="T1" fmla="*/ 0 h 37"/>
                  <a:gd name="T2" fmla="*/ 4 w 65"/>
                  <a:gd name="T3" fmla="*/ 22 h 37"/>
                  <a:gd name="T4" fmla="*/ 2 w 65"/>
                  <a:gd name="T5" fmla="*/ 33 h 37"/>
                  <a:gd name="T6" fmla="*/ 14 w 65"/>
                  <a:gd name="T7" fmla="*/ 34 h 37"/>
                  <a:gd name="T8" fmla="*/ 65 w 65"/>
                  <a:gd name="T9" fmla="*/ 16 h 37"/>
                  <a:gd name="T10" fmla="*/ 65 w 65"/>
                  <a:gd name="T11" fmla="*/ 16 h 37"/>
                  <a:gd name="T12" fmla="*/ 65 w 65"/>
                  <a:gd name="T13" fmla="*/ 0 h 37"/>
                  <a:gd name="T14" fmla="*/ 65 w 65"/>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7">
                    <a:moveTo>
                      <a:pt x="65" y="0"/>
                    </a:moveTo>
                    <a:cubicBezTo>
                      <a:pt x="42" y="0"/>
                      <a:pt x="22" y="7"/>
                      <a:pt x="4" y="22"/>
                    </a:cubicBezTo>
                    <a:cubicBezTo>
                      <a:pt x="0" y="24"/>
                      <a:pt x="0" y="29"/>
                      <a:pt x="2" y="33"/>
                    </a:cubicBezTo>
                    <a:cubicBezTo>
                      <a:pt x="5" y="36"/>
                      <a:pt x="10" y="37"/>
                      <a:pt x="14" y="34"/>
                    </a:cubicBezTo>
                    <a:cubicBezTo>
                      <a:pt x="29" y="22"/>
                      <a:pt x="46" y="16"/>
                      <a:pt x="65" y="16"/>
                    </a:cubicBezTo>
                    <a:cubicBezTo>
                      <a:pt x="65" y="16"/>
                      <a:pt x="65" y="16"/>
                      <a:pt x="65" y="16"/>
                    </a:cubicBezTo>
                    <a:cubicBezTo>
                      <a:pt x="65" y="0"/>
                      <a:pt x="65" y="0"/>
                      <a:pt x="65" y="0"/>
                    </a:cubicBezTo>
                    <a:cubicBezTo>
                      <a:pt x="65" y="0"/>
                      <a:pt x="65" y="0"/>
                      <a:pt x="6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51"/>
              <p:cNvSpPr>
                <a:spLocks/>
              </p:cNvSpPr>
              <p:nvPr/>
            </p:nvSpPr>
            <p:spPr bwMode="auto">
              <a:xfrm>
                <a:off x="-171450" y="2030413"/>
                <a:ext cx="25400" cy="19050"/>
              </a:xfrm>
              <a:custGeom>
                <a:avLst/>
                <a:gdLst>
                  <a:gd name="T0" fmla="*/ 35 w 35"/>
                  <a:gd name="T1" fmla="*/ 0 h 25"/>
                  <a:gd name="T2" fmla="*/ 5 w 35"/>
                  <a:gd name="T3" fmla="*/ 9 h 25"/>
                  <a:gd name="T4" fmla="*/ 2 w 35"/>
                  <a:gd name="T5" fmla="*/ 20 h 25"/>
                  <a:gd name="T6" fmla="*/ 14 w 35"/>
                  <a:gd name="T7" fmla="*/ 22 h 25"/>
                  <a:gd name="T8" fmla="*/ 35 w 35"/>
                  <a:gd name="T9" fmla="*/ 16 h 25"/>
                  <a:gd name="T10" fmla="*/ 35 w 35"/>
                  <a:gd name="T11" fmla="*/ 0 h 25"/>
                  <a:gd name="T12" fmla="*/ 35 w 3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5" h="25">
                    <a:moveTo>
                      <a:pt x="35" y="0"/>
                    </a:moveTo>
                    <a:cubicBezTo>
                      <a:pt x="24" y="0"/>
                      <a:pt x="14" y="3"/>
                      <a:pt x="5" y="9"/>
                    </a:cubicBezTo>
                    <a:cubicBezTo>
                      <a:pt x="1" y="12"/>
                      <a:pt x="0" y="17"/>
                      <a:pt x="2" y="20"/>
                    </a:cubicBezTo>
                    <a:cubicBezTo>
                      <a:pt x="5" y="24"/>
                      <a:pt x="10" y="25"/>
                      <a:pt x="14" y="22"/>
                    </a:cubicBezTo>
                    <a:cubicBezTo>
                      <a:pt x="20" y="18"/>
                      <a:pt x="27" y="16"/>
                      <a:pt x="35" y="16"/>
                    </a:cubicBezTo>
                    <a:cubicBezTo>
                      <a:pt x="35" y="0"/>
                      <a:pt x="35" y="0"/>
                      <a:pt x="35" y="0"/>
                    </a:cubicBezTo>
                    <a:cubicBezTo>
                      <a:pt x="35" y="0"/>
                      <a:pt x="35" y="0"/>
                      <a:pt x="3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52"/>
              <p:cNvSpPr>
                <a:spLocks/>
              </p:cNvSpPr>
              <p:nvPr/>
            </p:nvSpPr>
            <p:spPr bwMode="auto">
              <a:xfrm>
                <a:off x="-146050" y="2063750"/>
                <a:ext cx="7938" cy="14287"/>
              </a:xfrm>
              <a:custGeom>
                <a:avLst/>
                <a:gdLst>
                  <a:gd name="T0" fmla="*/ 10 w 10"/>
                  <a:gd name="T1" fmla="*/ 10 h 20"/>
                  <a:gd name="T2" fmla="*/ 0 w 10"/>
                  <a:gd name="T3" fmla="*/ 0 h 20"/>
                  <a:gd name="T4" fmla="*/ 0 w 10"/>
                  <a:gd name="T5" fmla="*/ 20 h 20"/>
                  <a:gd name="T6" fmla="*/ 10 w 10"/>
                  <a:gd name="T7" fmla="*/ 10 h 20"/>
                </a:gdLst>
                <a:ahLst/>
                <a:cxnLst>
                  <a:cxn ang="0">
                    <a:pos x="T0" y="T1"/>
                  </a:cxn>
                  <a:cxn ang="0">
                    <a:pos x="T2" y="T3"/>
                  </a:cxn>
                  <a:cxn ang="0">
                    <a:pos x="T4" y="T5"/>
                  </a:cxn>
                  <a:cxn ang="0">
                    <a:pos x="T6" y="T7"/>
                  </a:cxn>
                </a:cxnLst>
                <a:rect l="0" t="0" r="r" b="b"/>
                <a:pathLst>
                  <a:path w="10" h="20">
                    <a:moveTo>
                      <a:pt x="10" y="10"/>
                    </a:moveTo>
                    <a:cubicBezTo>
                      <a:pt x="10" y="5"/>
                      <a:pt x="5" y="0"/>
                      <a:pt x="0" y="0"/>
                    </a:cubicBezTo>
                    <a:cubicBezTo>
                      <a:pt x="0" y="20"/>
                      <a:pt x="0" y="20"/>
                      <a:pt x="0" y="20"/>
                    </a:cubicBezTo>
                    <a:cubicBezTo>
                      <a:pt x="5" y="20"/>
                      <a:pt x="10" y="15"/>
                      <a:pt x="10" y="10"/>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53"/>
              <p:cNvSpPr>
                <a:spLocks/>
              </p:cNvSpPr>
              <p:nvPr/>
            </p:nvSpPr>
            <p:spPr bwMode="auto">
              <a:xfrm>
                <a:off x="-146050" y="1966913"/>
                <a:ext cx="71438" cy="34925"/>
              </a:xfrm>
              <a:custGeom>
                <a:avLst/>
                <a:gdLst>
                  <a:gd name="T0" fmla="*/ 88 w 97"/>
                  <a:gd name="T1" fmla="*/ 48 h 48"/>
                  <a:gd name="T2" fmla="*/ 94 w 97"/>
                  <a:gd name="T3" fmla="*/ 45 h 48"/>
                  <a:gd name="T4" fmla="*/ 93 w 97"/>
                  <a:gd name="T5" fmla="*/ 34 h 48"/>
                  <a:gd name="T6" fmla="*/ 0 w 97"/>
                  <a:gd name="T7" fmla="*/ 0 h 48"/>
                  <a:gd name="T8" fmla="*/ 0 w 97"/>
                  <a:gd name="T9" fmla="*/ 16 h 48"/>
                  <a:gd name="T10" fmla="*/ 82 w 97"/>
                  <a:gd name="T11" fmla="*/ 46 h 48"/>
                  <a:gd name="T12" fmla="*/ 88 w 97"/>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97" h="48">
                    <a:moveTo>
                      <a:pt x="88" y="48"/>
                    </a:moveTo>
                    <a:cubicBezTo>
                      <a:pt x="90" y="48"/>
                      <a:pt x="92" y="47"/>
                      <a:pt x="94" y="45"/>
                    </a:cubicBezTo>
                    <a:cubicBezTo>
                      <a:pt x="97" y="42"/>
                      <a:pt x="96" y="37"/>
                      <a:pt x="93" y="34"/>
                    </a:cubicBezTo>
                    <a:cubicBezTo>
                      <a:pt x="67" y="12"/>
                      <a:pt x="35" y="0"/>
                      <a:pt x="0" y="0"/>
                    </a:cubicBezTo>
                    <a:cubicBezTo>
                      <a:pt x="0" y="16"/>
                      <a:pt x="0" y="16"/>
                      <a:pt x="0" y="16"/>
                    </a:cubicBezTo>
                    <a:cubicBezTo>
                      <a:pt x="31" y="16"/>
                      <a:pt x="60" y="26"/>
                      <a:pt x="82" y="46"/>
                    </a:cubicBezTo>
                    <a:cubicBezTo>
                      <a:pt x="84" y="47"/>
                      <a:pt x="86" y="48"/>
                      <a:pt x="88" y="48"/>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54"/>
              <p:cNvSpPr>
                <a:spLocks/>
              </p:cNvSpPr>
              <p:nvPr/>
            </p:nvSpPr>
            <p:spPr bwMode="auto">
              <a:xfrm>
                <a:off x="-146050" y="1998663"/>
                <a:ext cx="47625" cy="26987"/>
              </a:xfrm>
              <a:custGeom>
                <a:avLst/>
                <a:gdLst>
                  <a:gd name="T0" fmla="*/ 56 w 65"/>
                  <a:gd name="T1" fmla="*/ 36 h 36"/>
                  <a:gd name="T2" fmla="*/ 62 w 65"/>
                  <a:gd name="T3" fmla="*/ 33 h 36"/>
                  <a:gd name="T4" fmla="*/ 61 w 65"/>
                  <a:gd name="T5" fmla="*/ 22 h 36"/>
                  <a:gd name="T6" fmla="*/ 0 w 65"/>
                  <a:gd name="T7" fmla="*/ 0 h 36"/>
                  <a:gd name="T8" fmla="*/ 0 w 65"/>
                  <a:gd name="T9" fmla="*/ 16 h 36"/>
                  <a:gd name="T10" fmla="*/ 51 w 65"/>
                  <a:gd name="T11" fmla="*/ 34 h 36"/>
                  <a:gd name="T12" fmla="*/ 56 w 6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56" y="36"/>
                    </a:moveTo>
                    <a:cubicBezTo>
                      <a:pt x="58" y="36"/>
                      <a:pt x="60" y="35"/>
                      <a:pt x="62" y="33"/>
                    </a:cubicBezTo>
                    <a:cubicBezTo>
                      <a:pt x="65" y="29"/>
                      <a:pt x="64" y="24"/>
                      <a:pt x="61" y="22"/>
                    </a:cubicBezTo>
                    <a:cubicBezTo>
                      <a:pt x="42" y="7"/>
                      <a:pt x="22" y="0"/>
                      <a:pt x="0" y="0"/>
                    </a:cubicBezTo>
                    <a:cubicBezTo>
                      <a:pt x="0" y="16"/>
                      <a:pt x="0" y="16"/>
                      <a:pt x="0" y="16"/>
                    </a:cubicBezTo>
                    <a:cubicBezTo>
                      <a:pt x="18" y="16"/>
                      <a:pt x="35" y="22"/>
                      <a:pt x="51" y="34"/>
                    </a:cubicBezTo>
                    <a:cubicBezTo>
                      <a:pt x="52" y="35"/>
                      <a:pt x="54" y="36"/>
                      <a:pt x="56" y="36"/>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55"/>
              <p:cNvSpPr>
                <a:spLocks/>
              </p:cNvSpPr>
              <p:nvPr/>
            </p:nvSpPr>
            <p:spPr bwMode="auto">
              <a:xfrm>
                <a:off x="-146050" y="2030413"/>
                <a:ext cx="25400" cy="19050"/>
              </a:xfrm>
              <a:custGeom>
                <a:avLst/>
                <a:gdLst>
                  <a:gd name="T0" fmla="*/ 25 w 34"/>
                  <a:gd name="T1" fmla="*/ 24 h 24"/>
                  <a:gd name="T2" fmla="*/ 32 w 34"/>
                  <a:gd name="T3" fmla="*/ 20 h 24"/>
                  <a:gd name="T4" fmla="*/ 30 w 34"/>
                  <a:gd name="T5" fmla="*/ 9 h 24"/>
                  <a:gd name="T6" fmla="*/ 0 w 34"/>
                  <a:gd name="T7" fmla="*/ 0 h 24"/>
                  <a:gd name="T8" fmla="*/ 0 w 34"/>
                  <a:gd name="T9" fmla="*/ 16 h 24"/>
                  <a:gd name="T10" fmla="*/ 21 w 34"/>
                  <a:gd name="T11" fmla="*/ 22 h 24"/>
                  <a:gd name="T12" fmla="*/ 25 w 3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4" h="24">
                    <a:moveTo>
                      <a:pt x="25" y="24"/>
                    </a:moveTo>
                    <a:cubicBezTo>
                      <a:pt x="28" y="24"/>
                      <a:pt x="30" y="23"/>
                      <a:pt x="32" y="20"/>
                    </a:cubicBezTo>
                    <a:cubicBezTo>
                      <a:pt x="34" y="17"/>
                      <a:pt x="33" y="12"/>
                      <a:pt x="30" y="9"/>
                    </a:cubicBezTo>
                    <a:cubicBezTo>
                      <a:pt x="21" y="3"/>
                      <a:pt x="11" y="0"/>
                      <a:pt x="0" y="0"/>
                    </a:cubicBezTo>
                    <a:cubicBezTo>
                      <a:pt x="0" y="16"/>
                      <a:pt x="0" y="16"/>
                      <a:pt x="0" y="16"/>
                    </a:cubicBezTo>
                    <a:cubicBezTo>
                      <a:pt x="7" y="16"/>
                      <a:pt x="15" y="18"/>
                      <a:pt x="21" y="22"/>
                    </a:cubicBezTo>
                    <a:cubicBezTo>
                      <a:pt x="22" y="23"/>
                      <a:pt x="24" y="24"/>
                      <a:pt x="25" y="24"/>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36" name="Picture 3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975339881"/>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4611" y="2062278"/>
            <a:ext cx="2909424" cy="4930480"/>
          </a:xfrm>
          <a:prstGeom prst="rect">
            <a:avLst/>
          </a:prstGeom>
        </p:spPr>
      </p:pic>
      <p:sp>
        <p:nvSpPr>
          <p:cNvPr id="312" name="Rectangle 311"/>
          <p:cNvSpPr/>
          <p:nvPr/>
        </p:nvSpPr>
        <p:spPr>
          <a:xfrm>
            <a:off x="0" y="7346459"/>
            <a:ext cx="6858000" cy="1790646"/>
          </a:xfrm>
          <a:prstGeom prst="rect">
            <a:avLst/>
          </a:prstGeom>
          <a:solidFill>
            <a:srgbClr val="70C3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rgbClr val="70C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rgbClr val="70AA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rgbClr val="70C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NDG Linux Unhatched</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816903" y="1538365"/>
            <a:ext cx="595035" cy="230832"/>
          </a:xfrm>
          <a:prstGeom prst="rect">
            <a:avLst/>
          </a:prstGeom>
          <a:noFill/>
        </p:spPr>
        <p:txBody>
          <a:bodyPr wrap="none" rtlCol="0">
            <a:spAutoFit/>
          </a:bodyPr>
          <a:lstStyle/>
          <a:p>
            <a:r>
              <a:rPr lang="fr-FR" sz="900" dirty="0">
                <a:solidFill>
                  <a:schemeClr val="bg1"/>
                </a:solidFill>
              </a:rPr>
              <a:t>OS &amp; IT</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4489016"/>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4489016"/>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469884"/>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536031"/>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469884"/>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474353"/>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4555163"/>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4493484"/>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768159" cy="230832"/>
          </a:xfrm>
          <a:prstGeom prst="rect">
            <a:avLst/>
          </a:prstGeom>
          <a:noFill/>
        </p:spPr>
        <p:txBody>
          <a:bodyPr wrap="none" rtlCol="0">
            <a:spAutoFit/>
          </a:bodyPr>
          <a:lstStyle/>
          <a:p>
            <a:r>
              <a:rPr lang="fr-FR" sz="900" dirty="0" err="1">
                <a:solidFill>
                  <a:schemeClr val="bg1"/>
                </a:solidFill>
              </a:rPr>
              <a:t>Exploratory</a:t>
            </a:r>
            <a:endParaRPr lang="fr-FR" sz="900" dirty="0">
              <a:solidFill>
                <a:schemeClr val="bg1"/>
              </a:solidFill>
            </a:endParaRPr>
          </a:p>
        </p:txBody>
      </p:sp>
      <p:sp>
        <p:nvSpPr>
          <p:cNvPr id="53" name="TextBox 52"/>
          <p:cNvSpPr txBox="1"/>
          <p:nvPr/>
        </p:nvSpPr>
        <p:spPr>
          <a:xfrm>
            <a:off x="402983" y="2546409"/>
            <a:ext cx="2487168" cy="769441"/>
          </a:xfrm>
          <a:prstGeom prst="rect">
            <a:avLst/>
          </a:prstGeom>
          <a:noFill/>
        </p:spPr>
        <p:txBody>
          <a:bodyPr wrap="square" lIns="0" tIns="0" rIns="0" bIns="0" rtlCol="0">
            <a:spAutoFit/>
          </a:bodyPr>
          <a:lstStyle/>
          <a:p>
            <a:pPr>
              <a:spcAft>
                <a:spcPts val="700"/>
              </a:spcAft>
            </a:pPr>
            <a:r>
              <a:rPr lang="fr-FR" sz="1000" dirty="0"/>
              <a:t>Aligné sur les objectifs des examens Linux pour la certification CompTIA A+ 220-902, ce cours enseigne l'installation et la configuration de base du logiciel Linux et présente les lignes de commande Linux. </a:t>
            </a:r>
          </a:p>
        </p:txBody>
      </p:sp>
      <p:sp>
        <p:nvSpPr>
          <p:cNvPr id="54" name="TextBox 53"/>
          <p:cNvSpPr txBox="1"/>
          <p:nvPr/>
        </p:nvSpPr>
        <p:spPr>
          <a:xfrm>
            <a:off x="406746" y="3873947"/>
            <a:ext cx="2487168" cy="461665"/>
          </a:xfrm>
          <a:prstGeom prst="rect">
            <a:avLst/>
          </a:prstGeom>
          <a:noFill/>
        </p:spPr>
        <p:txBody>
          <a:bodyPr wrap="square" lIns="0" tIns="0" rIns="0" bIns="0" rtlCol="0">
            <a:spAutoFit/>
          </a:bodyPr>
          <a:lstStyle/>
          <a:p>
            <a:pPr>
              <a:spcAft>
                <a:spcPts val="700"/>
              </a:spcAft>
            </a:pPr>
            <a:r>
              <a:rPr lang="fr-FR" sz="1000" dirty="0"/>
              <a:t>« NDG Linux Unhatched » facilite l'acquisition de connaissances sur Linux grâce à un cours en ligne gratuit.</a:t>
            </a:r>
          </a:p>
        </p:txBody>
      </p:sp>
      <p:sp>
        <p:nvSpPr>
          <p:cNvPr id="55" name="TextBox 54"/>
          <p:cNvSpPr txBox="1"/>
          <p:nvPr/>
        </p:nvSpPr>
        <p:spPr>
          <a:xfrm>
            <a:off x="388129" y="4923558"/>
            <a:ext cx="2487168" cy="769441"/>
          </a:xfrm>
          <a:prstGeom prst="rect">
            <a:avLst/>
          </a:prstGeom>
          <a:noFill/>
        </p:spPr>
        <p:txBody>
          <a:bodyPr wrap="square" lIns="0" tIns="0" rIns="0" bIns="0" rtlCol="0">
            <a:spAutoFit/>
          </a:bodyPr>
          <a:lstStyle/>
          <a:p>
            <a:pPr marL="109728" indent="-109728">
              <a:spcBef>
                <a:spcPts val="400"/>
              </a:spcBef>
              <a:buSzPct val="80000"/>
              <a:buFont typeface="Arial"/>
              <a:buChar char="•"/>
            </a:pPr>
            <a:r>
              <a:rPr lang="fr-FR" sz="1000" dirty="0"/>
              <a:t>1 module</a:t>
            </a:r>
          </a:p>
          <a:p>
            <a:pPr marL="109728" indent="-109728">
              <a:spcBef>
                <a:spcPts val="400"/>
              </a:spcBef>
              <a:buSzPct val="80000"/>
              <a:buFont typeface="Arial"/>
              <a:buChar char="•"/>
            </a:pPr>
            <a:r>
              <a:rPr lang="fr-FR" sz="1000" dirty="0"/>
              <a:t>20 pages</a:t>
            </a:r>
          </a:p>
          <a:p>
            <a:pPr marL="109728" indent="-109728">
              <a:spcBef>
                <a:spcPts val="400"/>
              </a:spcBef>
              <a:buSzPct val="80000"/>
              <a:buFont typeface="Arial"/>
              <a:buChar char="•"/>
            </a:pPr>
            <a:r>
              <a:rPr lang="fr-FR" sz="1000" dirty="0"/>
              <a:t>Machine Linux avec activités</a:t>
            </a:r>
          </a:p>
          <a:p>
            <a:pPr marL="109728" indent="-109728">
              <a:spcBef>
                <a:spcPts val="400"/>
              </a:spcBef>
              <a:buSzPct val="80000"/>
              <a:buFont typeface="Arial"/>
              <a:buChar char="•"/>
            </a:pPr>
            <a:r>
              <a:rPr lang="fr-FR" sz="1000" dirty="0"/>
              <a:t>1 évaluation</a:t>
            </a:r>
          </a:p>
        </p:txBody>
      </p:sp>
      <p:grpSp>
        <p:nvGrpSpPr>
          <p:cNvPr id="3" name="Group 2"/>
          <p:cNvGrpSpPr>
            <a:grpSpLocks noChangeAspect="1"/>
          </p:cNvGrpSpPr>
          <p:nvPr/>
        </p:nvGrpSpPr>
        <p:grpSpPr>
          <a:xfrm>
            <a:off x="5842907" y="1008319"/>
            <a:ext cx="557784" cy="551050"/>
            <a:chOff x="4194068" y="1207811"/>
            <a:chExt cx="288472" cy="284989"/>
          </a:xfrm>
        </p:grpSpPr>
        <p:grpSp>
          <p:nvGrpSpPr>
            <p:cNvPr id="57" name="Group 56"/>
            <p:cNvGrpSpPr>
              <a:grpSpLocks noChangeAspect="1"/>
            </p:cNvGrpSpPr>
            <p:nvPr/>
          </p:nvGrpSpPr>
          <p:grpSpPr>
            <a:xfrm>
              <a:off x="4194068" y="1207811"/>
              <a:ext cx="288472" cy="284989"/>
              <a:chOff x="2632787" y="1629410"/>
              <a:chExt cx="1817884" cy="1795938"/>
            </a:xfrm>
          </p:grpSpPr>
          <p:sp>
            <p:nvSpPr>
              <p:cNvPr id="95" name="Chord 94"/>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hord 95"/>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p:cNvGrpSpPr>
              <a:grpSpLocks noChangeAspect="1"/>
            </p:cNvGrpSpPr>
            <p:nvPr/>
          </p:nvGrpSpPr>
          <p:grpSpPr>
            <a:xfrm>
              <a:off x="4240085" y="1270824"/>
              <a:ext cx="205157" cy="182880"/>
              <a:chOff x="-576263" y="1677988"/>
              <a:chExt cx="628651" cy="560387"/>
            </a:xfrm>
          </p:grpSpPr>
          <p:sp>
            <p:nvSpPr>
              <p:cNvPr id="60" name="Freeform 32"/>
              <p:cNvSpPr>
                <a:spLocks noEditPoints="1"/>
              </p:cNvSpPr>
              <p:nvPr/>
            </p:nvSpPr>
            <p:spPr bwMode="auto">
              <a:xfrm>
                <a:off x="-576263" y="1677988"/>
                <a:ext cx="231775" cy="461962"/>
              </a:xfrm>
              <a:custGeom>
                <a:avLst/>
                <a:gdLst>
                  <a:gd name="T0" fmla="*/ 317 w 317"/>
                  <a:gd name="T1" fmla="*/ 0 h 633"/>
                  <a:gd name="T2" fmla="*/ 317 w 317"/>
                  <a:gd name="T3" fmla="*/ 0 h 633"/>
                  <a:gd name="T4" fmla="*/ 0 w 317"/>
                  <a:gd name="T5" fmla="*/ 321 h 633"/>
                  <a:gd name="T6" fmla="*/ 317 w 317"/>
                  <a:gd name="T7" fmla="*/ 633 h 633"/>
                  <a:gd name="T8" fmla="*/ 317 w 317"/>
                  <a:gd name="T9" fmla="*/ 633 h 633"/>
                  <a:gd name="T10" fmla="*/ 317 w 317"/>
                  <a:gd name="T11" fmla="*/ 0 h 633"/>
                  <a:gd name="T12" fmla="*/ 317 w 317"/>
                  <a:gd name="T13" fmla="*/ 0 h 633"/>
                  <a:gd name="T14" fmla="*/ 223 w 317"/>
                  <a:gd name="T15" fmla="*/ 69 h 633"/>
                  <a:gd name="T16" fmla="*/ 171 w 317"/>
                  <a:gd name="T17" fmla="*/ 139 h 633"/>
                  <a:gd name="T18" fmla="*/ 146 w 317"/>
                  <a:gd name="T19" fmla="*/ 121 h 633"/>
                  <a:gd name="T20" fmla="*/ 223 w 317"/>
                  <a:gd name="T21" fmla="*/ 69 h 633"/>
                  <a:gd name="T22" fmla="*/ 111 w 317"/>
                  <a:gd name="T23" fmla="*/ 156 h 633"/>
                  <a:gd name="T24" fmla="*/ 154 w 317"/>
                  <a:gd name="T25" fmla="*/ 191 h 633"/>
                  <a:gd name="T26" fmla="*/ 128 w 317"/>
                  <a:gd name="T27" fmla="*/ 295 h 633"/>
                  <a:gd name="T28" fmla="*/ 51 w 317"/>
                  <a:gd name="T29" fmla="*/ 295 h 633"/>
                  <a:gd name="T30" fmla="*/ 111 w 317"/>
                  <a:gd name="T31" fmla="*/ 156 h 633"/>
                  <a:gd name="T32" fmla="*/ 51 w 317"/>
                  <a:gd name="T33" fmla="*/ 347 h 633"/>
                  <a:gd name="T34" fmla="*/ 128 w 317"/>
                  <a:gd name="T35" fmla="*/ 347 h 633"/>
                  <a:gd name="T36" fmla="*/ 154 w 317"/>
                  <a:gd name="T37" fmla="*/ 451 h 633"/>
                  <a:gd name="T38" fmla="*/ 111 w 317"/>
                  <a:gd name="T39" fmla="*/ 477 h 633"/>
                  <a:gd name="T40" fmla="*/ 51 w 317"/>
                  <a:gd name="T41" fmla="*/ 347 h 633"/>
                  <a:gd name="T42" fmla="*/ 146 w 317"/>
                  <a:gd name="T43" fmla="*/ 521 h 633"/>
                  <a:gd name="T44" fmla="*/ 171 w 317"/>
                  <a:gd name="T45" fmla="*/ 494 h 633"/>
                  <a:gd name="T46" fmla="*/ 223 w 317"/>
                  <a:gd name="T47" fmla="*/ 564 h 633"/>
                  <a:gd name="T48" fmla="*/ 146 w 317"/>
                  <a:gd name="T49" fmla="*/ 521 h 633"/>
                  <a:gd name="T50" fmla="*/ 291 w 317"/>
                  <a:gd name="T51" fmla="*/ 555 h 633"/>
                  <a:gd name="T52" fmla="*/ 223 w 317"/>
                  <a:gd name="T53" fmla="*/ 477 h 633"/>
                  <a:gd name="T54" fmla="*/ 291 w 317"/>
                  <a:gd name="T55" fmla="*/ 468 h 633"/>
                  <a:gd name="T56" fmla="*/ 291 w 317"/>
                  <a:gd name="T57" fmla="*/ 555 h 633"/>
                  <a:gd name="T58" fmla="*/ 291 w 317"/>
                  <a:gd name="T59" fmla="*/ 555 h 633"/>
                  <a:gd name="T60" fmla="*/ 291 w 317"/>
                  <a:gd name="T61" fmla="*/ 408 h 633"/>
                  <a:gd name="T62" fmla="*/ 206 w 317"/>
                  <a:gd name="T63" fmla="*/ 425 h 633"/>
                  <a:gd name="T64" fmla="*/ 189 w 317"/>
                  <a:gd name="T65" fmla="*/ 347 h 633"/>
                  <a:gd name="T66" fmla="*/ 291 w 317"/>
                  <a:gd name="T67" fmla="*/ 347 h 633"/>
                  <a:gd name="T68" fmla="*/ 291 w 317"/>
                  <a:gd name="T69" fmla="*/ 408 h 633"/>
                  <a:gd name="T70" fmla="*/ 291 w 317"/>
                  <a:gd name="T71" fmla="*/ 408 h 633"/>
                  <a:gd name="T72" fmla="*/ 291 w 317"/>
                  <a:gd name="T73" fmla="*/ 295 h 633"/>
                  <a:gd name="T74" fmla="*/ 189 w 317"/>
                  <a:gd name="T75" fmla="*/ 295 h 633"/>
                  <a:gd name="T76" fmla="*/ 206 w 317"/>
                  <a:gd name="T77" fmla="*/ 208 h 633"/>
                  <a:gd name="T78" fmla="*/ 291 w 317"/>
                  <a:gd name="T79" fmla="*/ 226 h 633"/>
                  <a:gd name="T80" fmla="*/ 291 w 317"/>
                  <a:gd name="T81" fmla="*/ 295 h 633"/>
                  <a:gd name="T82" fmla="*/ 291 w 317"/>
                  <a:gd name="T83" fmla="*/ 295 h 633"/>
                  <a:gd name="T84" fmla="*/ 291 w 317"/>
                  <a:gd name="T85" fmla="*/ 174 h 633"/>
                  <a:gd name="T86" fmla="*/ 223 w 317"/>
                  <a:gd name="T87" fmla="*/ 156 h 633"/>
                  <a:gd name="T88" fmla="*/ 291 w 317"/>
                  <a:gd name="T89" fmla="*/ 78 h 633"/>
                  <a:gd name="T90" fmla="*/ 291 w 317"/>
                  <a:gd name="T91" fmla="*/ 174 h 633"/>
                  <a:gd name="T92" fmla="*/ 291 w 317"/>
                  <a:gd name="T93" fmla="*/ 17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7" h="633">
                    <a:moveTo>
                      <a:pt x="317" y="0"/>
                    </a:moveTo>
                    <a:cubicBezTo>
                      <a:pt x="317" y="0"/>
                      <a:pt x="317" y="0"/>
                      <a:pt x="317" y="0"/>
                    </a:cubicBezTo>
                    <a:cubicBezTo>
                      <a:pt x="137" y="0"/>
                      <a:pt x="0" y="147"/>
                      <a:pt x="0" y="321"/>
                    </a:cubicBezTo>
                    <a:cubicBezTo>
                      <a:pt x="0" y="494"/>
                      <a:pt x="137" y="633"/>
                      <a:pt x="317" y="633"/>
                    </a:cubicBezTo>
                    <a:cubicBezTo>
                      <a:pt x="317" y="633"/>
                      <a:pt x="317" y="633"/>
                      <a:pt x="317" y="633"/>
                    </a:cubicBezTo>
                    <a:cubicBezTo>
                      <a:pt x="317" y="0"/>
                      <a:pt x="317" y="0"/>
                      <a:pt x="317" y="0"/>
                    </a:cubicBezTo>
                    <a:cubicBezTo>
                      <a:pt x="317" y="0"/>
                      <a:pt x="317" y="0"/>
                      <a:pt x="317" y="0"/>
                    </a:cubicBezTo>
                    <a:close/>
                    <a:moveTo>
                      <a:pt x="223" y="69"/>
                    </a:moveTo>
                    <a:cubicBezTo>
                      <a:pt x="206" y="95"/>
                      <a:pt x="189" y="113"/>
                      <a:pt x="171" y="139"/>
                    </a:cubicBezTo>
                    <a:cubicBezTo>
                      <a:pt x="163" y="130"/>
                      <a:pt x="154" y="130"/>
                      <a:pt x="146" y="121"/>
                    </a:cubicBezTo>
                    <a:cubicBezTo>
                      <a:pt x="163" y="104"/>
                      <a:pt x="189" y="87"/>
                      <a:pt x="223" y="69"/>
                    </a:cubicBezTo>
                    <a:close/>
                    <a:moveTo>
                      <a:pt x="111" y="156"/>
                    </a:moveTo>
                    <a:cubicBezTo>
                      <a:pt x="120" y="165"/>
                      <a:pt x="137" y="182"/>
                      <a:pt x="154" y="191"/>
                    </a:cubicBezTo>
                    <a:cubicBezTo>
                      <a:pt x="146" y="217"/>
                      <a:pt x="137" y="252"/>
                      <a:pt x="128" y="295"/>
                    </a:cubicBezTo>
                    <a:cubicBezTo>
                      <a:pt x="51" y="295"/>
                      <a:pt x="51" y="295"/>
                      <a:pt x="51" y="295"/>
                    </a:cubicBezTo>
                    <a:cubicBezTo>
                      <a:pt x="60" y="243"/>
                      <a:pt x="77" y="200"/>
                      <a:pt x="111" y="156"/>
                    </a:cubicBezTo>
                    <a:close/>
                    <a:moveTo>
                      <a:pt x="51" y="347"/>
                    </a:moveTo>
                    <a:cubicBezTo>
                      <a:pt x="128" y="347"/>
                      <a:pt x="128" y="347"/>
                      <a:pt x="128" y="347"/>
                    </a:cubicBezTo>
                    <a:cubicBezTo>
                      <a:pt x="137" y="382"/>
                      <a:pt x="146" y="416"/>
                      <a:pt x="154" y="451"/>
                    </a:cubicBezTo>
                    <a:cubicBezTo>
                      <a:pt x="137" y="460"/>
                      <a:pt x="120" y="468"/>
                      <a:pt x="111" y="477"/>
                    </a:cubicBezTo>
                    <a:cubicBezTo>
                      <a:pt x="77" y="442"/>
                      <a:pt x="60" y="399"/>
                      <a:pt x="51" y="347"/>
                    </a:cubicBezTo>
                    <a:close/>
                    <a:moveTo>
                      <a:pt x="146" y="521"/>
                    </a:moveTo>
                    <a:cubicBezTo>
                      <a:pt x="154" y="512"/>
                      <a:pt x="163" y="503"/>
                      <a:pt x="171" y="494"/>
                    </a:cubicBezTo>
                    <a:cubicBezTo>
                      <a:pt x="189" y="521"/>
                      <a:pt x="206" y="547"/>
                      <a:pt x="223" y="564"/>
                    </a:cubicBezTo>
                    <a:cubicBezTo>
                      <a:pt x="189" y="555"/>
                      <a:pt x="163" y="538"/>
                      <a:pt x="146" y="521"/>
                    </a:cubicBezTo>
                    <a:close/>
                    <a:moveTo>
                      <a:pt x="291" y="555"/>
                    </a:moveTo>
                    <a:cubicBezTo>
                      <a:pt x="266" y="538"/>
                      <a:pt x="240" y="512"/>
                      <a:pt x="223" y="477"/>
                    </a:cubicBezTo>
                    <a:cubicBezTo>
                      <a:pt x="240" y="468"/>
                      <a:pt x="266" y="468"/>
                      <a:pt x="291" y="468"/>
                    </a:cubicBezTo>
                    <a:cubicBezTo>
                      <a:pt x="291" y="555"/>
                      <a:pt x="291" y="555"/>
                      <a:pt x="291" y="555"/>
                    </a:cubicBezTo>
                    <a:cubicBezTo>
                      <a:pt x="291" y="555"/>
                      <a:pt x="291" y="555"/>
                      <a:pt x="291" y="555"/>
                    </a:cubicBezTo>
                    <a:close/>
                    <a:moveTo>
                      <a:pt x="291" y="408"/>
                    </a:moveTo>
                    <a:cubicBezTo>
                      <a:pt x="257" y="416"/>
                      <a:pt x="231" y="416"/>
                      <a:pt x="206" y="425"/>
                    </a:cubicBezTo>
                    <a:cubicBezTo>
                      <a:pt x="197" y="399"/>
                      <a:pt x="189" y="373"/>
                      <a:pt x="189" y="347"/>
                    </a:cubicBezTo>
                    <a:cubicBezTo>
                      <a:pt x="291" y="347"/>
                      <a:pt x="291" y="347"/>
                      <a:pt x="291" y="347"/>
                    </a:cubicBezTo>
                    <a:cubicBezTo>
                      <a:pt x="291" y="408"/>
                      <a:pt x="291" y="408"/>
                      <a:pt x="291" y="408"/>
                    </a:cubicBezTo>
                    <a:cubicBezTo>
                      <a:pt x="291" y="408"/>
                      <a:pt x="291" y="408"/>
                      <a:pt x="291" y="408"/>
                    </a:cubicBezTo>
                    <a:close/>
                    <a:moveTo>
                      <a:pt x="291" y="295"/>
                    </a:moveTo>
                    <a:cubicBezTo>
                      <a:pt x="189" y="295"/>
                      <a:pt x="189" y="295"/>
                      <a:pt x="189" y="295"/>
                    </a:cubicBezTo>
                    <a:cubicBezTo>
                      <a:pt x="189" y="260"/>
                      <a:pt x="197" y="234"/>
                      <a:pt x="206" y="208"/>
                    </a:cubicBezTo>
                    <a:cubicBezTo>
                      <a:pt x="231" y="217"/>
                      <a:pt x="257" y="226"/>
                      <a:pt x="291" y="226"/>
                    </a:cubicBezTo>
                    <a:cubicBezTo>
                      <a:pt x="291" y="295"/>
                      <a:pt x="291" y="295"/>
                      <a:pt x="291" y="295"/>
                    </a:cubicBezTo>
                    <a:cubicBezTo>
                      <a:pt x="291" y="295"/>
                      <a:pt x="291" y="295"/>
                      <a:pt x="291" y="295"/>
                    </a:cubicBezTo>
                    <a:close/>
                    <a:moveTo>
                      <a:pt x="291" y="174"/>
                    </a:moveTo>
                    <a:cubicBezTo>
                      <a:pt x="266" y="174"/>
                      <a:pt x="240" y="165"/>
                      <a:pt x="223" y="156"/>
                    </a:cubicBezTo>
                    <a:cubicBezTo>
                      <a:pt x="240" y="130"/>
                      <a:pt x="266" y="104"/>
                      <a:pt x="291" y="78"/>
                    </a:cubicBezTo>
                    <a:cubicBezTo>
                      <a:pt x="291" y="174"/>
                      <a:pt x="291" y="174"/>
                      <a:pt x="291" y="174"/>
                    </a:cubicBezTo>
                    <a:cubicBezTo>
                      <a:pt x="291" y="174"/>
                      <a:pt x="291" y="174"/>
                      <a:pt x="291" y="174"/>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33"/>
              <p:cNvSpPr>
                <a:spLocks noEditPoints="1"/>
              </p:cNvSpPr>
              <p:nvPr/>
            </p:nvSpPr>
            <p:spPr bwMode="auto">
              <a:xfrm>
                <a:off x="-344488" y="1677988"/>
                <a:ext cx="241300" cy="461962"/>
              </a:xfrm>
              <a:custGeom>
                <a:avLst/>
                <a:gdLst>
                  <a:gd name="T0" fmla="*/ 0 w 330"/>
                  <a:gd name="T1" fmla="*/ 633 h 633"/>
                  <a:gd name="T2" fmla="*/ 9 w 330"/>
                  <a:gd name="T3" fmla="*/ 633 h 633"/>
                  <a:gd name="T4" fmla="*/ 330 w 330"/>
                  <a:gd name="T5" fmla="*/ 321 h 633"/>
                  <a:gd name="T6" fmla="*/ 9 w 330"/>
                  <a:gd name="T7" fmla="*/ 0 h 633"/>
                  <a:gd name="T8" fmla="*/ 0 w 330"/>
                  <a:gd name="T9" fmla="*/ 0 h 633"/>
                  <a:gd name="T10" fmla="*/ 0 w 330"/>
                  <a:gd name="T11" fmla="*/ 633 h 633"/>
                  <a:gd name="T12" fmla="*/ 0 w 330"/>
                  <a:gd name="T13" fmla="*/ 633 h 633"/>
                  <a:gd name="T14" fmla="*/ 178 w 330"/>
                  <a:gd name="T15" fmla="*/ 121 h 633"/>
                  <a:gd name="T16" fmla="*/ 152 w 330"/>
                  <a:gd name="T17" fmla="*/ 139 h 633"/>
                  <a:gd name="T18" fmla="*/ 107 w 330"/>
                  <a:gd name="T19" fmla="*/ 69 h 633"/>
                  <a:gd name="T20" fmla="*/ 178 w 330"/>
                  <a:gd name="T21" fmla="*/ 121 h 633"/>
                  <a:gd name="T22" fmla="*/ 276 w 330"/>
                  <a:gd name="T23" fmla="*/ 295 h 633"/>
                  <a:gd name="T24" fmla="*/ 196 w 330"/>
                  <a:gd name="T25" fmla="*/ 295 h 633"/>
                  <a:gd name="T26" fmla="*/ 170 w 330"/>
                  <a:gd name="T27" fmla="*/ 191 h 633"/>
                  <a:gd name="T28" fmla="*/ 223 w 330"/>
                  <a:gd name="T29" fmla="*/ 156 h 633"/>
                  <a:gd name="T30" fmla="*/ 276 w 330"/>
                  <a:gd name="T31" fmla="*/ 295 h 633"/>
                  <a:gd name="T32" fmla="*/ 223 w 330"/>
                  <a:gd name="T33" fmla="*/ 477 h 633"/>
                  <a:gd name="T34" fmla="*/ 170 w 330"/>
                  <a:gd name="T35" fmla="*/ 451 h 633"/>
                  <a:gd name="T36" fmla="*/ 196 w 330"/>
                  <a:gd name="T37" fmla="*/ 347 h 633"/>
                  <a:gd name="T38" fmla="*/ 276 w 330"/>
                  <a:gd name="T39" fmla="*/ 347 h 633"/>
                  <a:gd name="T40" fmla="*/ 223 w 330"/>
                  <a:gd name="T41" fmla="*/ 477 h 633"/>
                  <a:gd name="T42" fmla="*/ 107 w 330"/>
                  <a:gd name="T43" fmla="*/ 564 h 633"/>
                  <a:gd name="T44" fmla="*/ 152 w 330"/>
                  <a:gd name="T45" fmla="*/ 494 h 633"/>
                  <a:gd name="T46" fmla="*/ 178 w 330"/>
                  <a:gd name="T47" fmla="*/ 521 h 633"/>
                  <a:gd name="T48" fmla="*/ 107 w 330"/>
                  <a:gd name="T49" fmla="*/ 564 h 633"/>
                  <a:gd name="T50" fmla="*/ 36 w 330"/>
                  <a:gd name="T51" fmla="*/ 468 h 633"/>
                  <a:gd name="T52" fmla="*/ 98 w 330"/>
                  <a:gd name="T53" fmla="*/ 477 h 633"/>
                  <a:gd name="T54" fmla="*/ 36 w 330"/>
                  <a:gd name="T55" fmla="*/ 555 h 633"/>
                  <a:gd name="T56" fmla="*/ 36 w 330"/>
                  <a:gd name="T57" fmla="*/ 468 h 633"/>
                  <a:gd name="T58" fmla="*/ 36 w 330"/>
                  <a:gd name="T59" fmla="*/ 468 h 633"/>
                  <a:gd name="T60" fmla="*/ 36 w 330"/>
                  <a:gd name="T61" fmla="*/ 347 h 633"/>
                  <a:gd name="T62" fmla="*/ 143 w 330"/>
                  <a:gd name="T63" fmla="*/ 347 h 633"/>
                  <a:gd name="T64" fmla="*/ 125 w 330"/>
                  <a:gd name="T65" fmla="*/ 425 h 633"/>
                  <a:gd name="T66" fmla="*/ 36 w 330"/>
                  <a:gd name="T67" fmla="*/ 408 h 633"/>
                  <a:gd name="T68" fmla="*/ 36 w 330"/>
                  <a:gd name="T69" fmla="*/ 347 h 633"/>
                  <a:gd name="T70" fmla="*/ 36 w 330"/>
                  <a:gd name="T71" fmla="*/ 347 h 633"/>
                  <a:gd name="T72" fmla="*/ 36 w 330"/>
                  <a:gd name="T73" fmla="*/ 226 h 633"/>
                  <a:gd name="T74" fmla="*/ 125 w 330"/>
                  <a:gd name="T75" fmla="*/ 208 h 633"/>
                  <a:gd name="T76" fmla="*/ 143 w 330"/>
                  <a:gd name="T77" fmla="*/ 295 h 633"/>
                  <a:gd name="T78" fmla="*/ 36 w 330"/>
                  <a:gd name="T79" fmla="*/ 295 h 633"/>
                  <a:gd name="T80" fmla="*/ 36 w 330"/>
                  <a:gd name="T81" fmla="*/ 226 h 633"/>
                  <a:gd name="T82" fmla="*/ 36 w 330"/>
                  <a:gd name="T83" fmla="*/ 226 h 633"/>
                  <a:gd name="T84" fmla="*/ 36 w 330"/>
                  <a:gd name="T85" fmla="*/ 78 h 633"/>
                  <a:gd name="T86" fmla="*/ 98 w 330"/>
                  <a:gd name="T87" fmla="*/ 156 h 633"/>
                  <a:gd name="T88" fmla="*/ 36 w 330"/>
                  <a:gd name="T89" fmla="*/ 174 h 633"/>
                  <a:gd name="T90" fmla="*/ 36 w 330"/>
                  <a:gd name="T91" fmla="*/ 78 h 633"/>
                  <a:gd name="T92" fmla="*/ 36 w 330"/>
                  <a:gd name="T93" fmla="*/ 78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633">
                    <a:moveTo>
                      <a:pt x="0" y="633"/>
                    </a:moveTo>
                    <a:cubicBezTo>
                      <a:pt x="0" y="633"/>
                      <a:pt x="0" y="633"/>
                      <a:pt x="9" y="633"/>
                    </a:cubicBezTo>
                    <a:cubicBezTo>
                      <a:pt x="187" y="633"/>
                      <a:pt x="330" y="494"/>
                      <a:pt x="330" y="321"/>
                    </a:cubicBezTo>
                    <a:cubicBezTo>
                      <a:pt x="330" y="147"/>
                      <a:pt x="187" y="0"/>
                      <a:pt x="9" y="0"/>
                    </a:cubicBezTo>
                    <a:cubicBezTo>
                      <a:pt x="0" y="0"/>
                      <a:pt x="0" y="0"/>
                      <a:pt x="0" y="0"/>
                    </a:cubicBezTo>
                    <a:cubicBezTo>
                      <a:pt x="0" y="633"/>
                      <a:pt x="0" y="633"/>
                      <a:pt x="0" y="633"/>
                    </a:cubicBezTo>
                    <a:cubicBezTo>
                      <a:pt x="0" y="633"/>
                      <a:pt x="0" y="633"/>
                      <a:pt x="0" y="633"/>
                    </a:cubicBezTo>
                    <a:close/>
                    <a:moveTo>
                      <a:pt x="178" y="121"/>
                    </a:moveTo>
                    <a:cubicBezTo>
                      <a:pt x="170" y="130"/>
                      <a:pt x="161" y="130"/>
                      <a:pt x="152" y="139"/>
                    </a:cubicBezTo>
                    <a:cubicBezTo>
                      <a:pt x="134" y="113"/>
                      <a:pt x="125" y="95"/>
                      <a:pt x="107" y="69"/>
                    </a:cubicBezTo>
                    <a:cubicBezTo>
                      <a:pt x="134" y="87"/>
                      <a:pt x="161" y="104"/>
                      <a:pt x="178" y="121"/>
                    </a:cubicBezTo>
                    <a:close/>
                    <a:moveTo>
                      <a:pt x="276" y="295"/>
                    </a:moveTo>
                    <a:cubicBezTo>
                      <a:pt x="196" y="295"/>
                      <a:pt x="196" y="295"/>
                      <a:pt x="196" y="295"/>
                    </a:cubicBezTo>
                    <a:cubicBezTo>
                      <a:pt x="196" y="252"/>
                      <a:pt x="187" y="217"/>
                      <a:pt x="170" y="191"/>
                    </a:cubicBezTo>
                    <a:cubicBezTo>
                      <a:pt x="187" y="182"/>
                      <a:pt x="205" y="165"/>
                      <a:pt x="223" y="156"/>
                    </a:cubicBezTo>
                    <a:cubicBezTo>
                      <a:pt x="250" y="200"/>
                      <a:pt x="268" y="243"/>
                      <a:pt x="276" y="295"/>
                    </a:cubicBezTo>
                    <a:close/>
                    <a:moveTo>
                      <a:pt x="223" y="477"/>
                    </a:moveTo>
                    <a:cubicBezTo>
                      <a:pt x="205" y="468"/>
                      <a:pt x="187" y="460"/>
                      <a:pt x="170" y="451"/>
                    </a:cubicBezTo>
                    <a:cubicBezTo>
                      <a:pt x="187" y="416"/>
                      <a:pt x="196" y="382"/>
                      <a:pt x="196" y="347"/>
                    </a:cubicBezTo>
                    <a:cubicBezTo>
                      <a:pt x="276" y="347"/>
                      <a:pt x="276" y="347"/>
                      <a:pt x="276" y="347"/>
                    </a:cubicBezTo>
                    <a:cubicBezTo>
                      <a:pt x="268" y="399"/>
                      <a:pt x="250" y="442"/>
                      <a:pt x="223" y="477"/>
                    </a:cubicBezTo>
                    <a:close/>
                    <a:moveTo>
                      <a:pt x="107" y="564"/>
                    </a:moveTo>
                    <a:cubicBezTo>
                      <a:pt x="125" y="547"/>
                      <a:pt x="134" y="521"/>
                      <a:pt x="152" y="494"/>
                    </a:cubicBezTo>
                    <a:cubicBezTo>
                      <a:pt x="161" y="503"/>
                      <a:pt x="170" y="512"/>
                      <a:pt x="178" y="521"/>
                    </a:cubicBezTo>
                    <a:cubicBezTo>
                      <a:pt x="161" y="538"/>
                      <a:pt x="134" y="555"/>
                      <a:pt x="107" y="564"/>
                    </a:cubicBezTo>
                    <a:close/>
                    <a:moveTo>
                      <a:pt x="36" y="468"/>
                    </a:moveTo>
                    <a:cubicBezTo>
                      <a:pt x="54" y="468"/>
                      <a:pt x="80" y="468"/>
                      <a:pt x="98" y="477"/>
                    </a:cubicBezTo>
                    <a:cubicBezTo>
                      <a:pt x="80" y="512"/>
                      <a:pt x="63" y="538"/>
                      <a:pt x="36" y="555"/>
                    </a:cubicBezTo>
                    <a:cubicBezTo>
                      <a:pt x="36" y="468"/>
                      <a:pt x="36" y="468"/>
                      <a:pt x="36" y="468"/>
                    </a:cubicBezTo>
                    <a:cubicBezTo>
                      <a:pt x="36" y="468"/>
                      <a:pt x="36" y="468"/>
                      <a:pt x="36" y="468"/>
                    </a:cubicBezTo>
                    <a:close/>
                    <a:moveTo>
                      <a:pt x="36" y="347"/>
                    </a:moveTo>
                    <a:cubicBezTo>
                      <a:pt x="143" y="347"/>
                      <a:pt x="143" y="347"/>
                      <a:pt x="143" y="347"/>
                    </a:cubicBezTo>
                    <a:cubicBezTo>
                      <a:pt x="134" y="373"/>
                      <a:pt x="134" y="399"/>
                      <a:pt x="125" y="425"/>
                    </a:cubicBezTo>
                    <a:cubicBezTo>
                      <a:pt x="98" y="416"/>
                      <a:pt x="63" y="416"/>
                      <a:pt x="36" y="408"/>
                    </a:cubicBezTo>
                    <a:cubicBezTo>
                      <a:pt x="36" y="347"/>
                      <a:pt x="36" y="347"/>
                      <a:pt x="36" y="347"/>
                    </a:cubicBezTo>
                    <a:cubicBezTo>
                      <a:pt x="36" y="347"/>
                      <a:pt x="36" y="347"/>
                      <a:pt x="36" y="347"/>
                    </a:cubicBezTo>
                    <a:close/>
                    <a:moveTo>
                      <a:pt x="36" y="226"/>
                    </a:moveTo>
                    <a:cubicBezTo>
                      <a:pt x="63" y="226"/>
                      <a:pt x="98" y="217"/>
                      <a:pt x="125" y="208"/>
                    </a:cubicBezTo>
                    <a:cubicBezTo>
                      <a:pt x="134" y="234"/>
                      <a:pt x="134" y="260"/>
                      <a:pt x="143" y="295"/>
                    </a:cubicBezTo>
                    <a:cubicBezTo>
                      <a:pt x="36" y="295"/>
                      <a:pt x="36" y="295"/>
                      <a:pt x="36" y="295"/>
                    </a:cubicBezTo>
                    <a:cubicBezTo>
                      <a:pt x="36" y="226"/>
                      <a:pt x="36" y="226"/>
                      <a:pt x="36" y="226"/>
                    </a:cubicBezTo>
                    <a:cubicBezTo>
                      <a:pt x="36" y="226"/>
                      <a:pt x="36" y="226"/>
                      <a:pt x="36" y="226"/>
                    </a:cubicBezTo>
                    <a:close/>
                    <a:moveTo>
                      <a:pt x="36" y="78"/>
                    </a:moveTo>
                    <a:cubicBezTo>
                      <a:pt x="63" y="104"/>
                      <a:pt x="80" y="130"/>
                      <a:pt x="98" y="156"/>
                    </a:cubicBezTo>
                    <a:cubicBezTo>
                      <a:pt x="80" y="165"/>
                      <a:pt x="54" y="174"/>
                      <a:pt x="36" y="174"/>
                    </a:cubicBezTo>
                    <a:cubicBezTo>
                      <a:pt x="36" y="78"/>
                      <a:pt x="36" y="78"/>
                      <a:pt x="36" y="78"/>
                    </a:cubicBezTo>
                    <a:cubicBezTo>
                      <a:pt x="36" y="78"/>
                      <a:pt x="36" y="78"/>
                      <a:pt x="36" y="78"/>
                    </a:cubicBezTo>
                    <a:close/>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4"/>
              <p:cNvSpPr>
                <a:spLocks/>
              </p:cNvSpPr>
              <p:nvPr/>
            </p:nvSpPr>
            <p:spPr bwMode="auto">
              <a:xfrm>
                <a:off x="-146050" y="2182813"/>
                <a:ext cx="82550" cy="47625"/>
              </a:xfrm>
              <a:custGeom>
                <a:avLst/>
                <a:gdLst>
                  <a:gd name="T0" fmla="*/ 37 w 52"/>
                  <a:gd name="T1" fmla="*/ 0 h 30"/>
                  <a:gd name="T2" fmla="*/ 0 w 52"/>
                  <a:gd name="T3" fmla="*/ 0 h 30"/>
                  <a:gd name="T4" fmla="*/ 0 w 52"/>
                  <a:gd name="T5" fmla="*/ 30 h 30"/>
                  <a:gd name="T6" fmla="*/ 52 w 52"/>
                  <a:gd name="T7" fmla="*/ 30 h 30"/>
                  <a:gd name="T8" fmla="*/ 37 w 52"/>
                  <a:gd name="T9" fmla="*/ 0 h 30"/>
                </a:gdLst>
                <a:ahLst/>
                <a:cxnLst>
                  <a:cxn ang="0">
                    <a:pos x="T0" y="T1"/>
                  </a:cxn>
                  <a:cxn ang="0">
                    <a:pos x="T2" y="T3"/>
                  </a:cxn>
                  <a:cxn ang="0">
                    <a:pos x="T4" y="T5"/>
                  </a:cxn>
                  <a:cxn ang="0">
                    <a:pos x="T6" y="T7"/>
                  </a:cxn>
                  <a:cxn ang="0">
                    <a:pos x="T8" y="T9"/>
                  </a:cxn>
                </a:cxnLst>
                <a:rect l="0" t="0" r="r" b="b"/>
                <a:pathLst>
                  <a:path w="52" h="30">
                    <a:moveTo>
                      <a:pt x="37" y="0"/>
                    </a:moveTo>
                    <a:lnTo>
                      <a:pt x="0" y="0"/>
                    </a:lnTo>
                    <a:lnTo>
                      <a:pt x="0" y="30"/>
                    </a:lnTo>
                    <a:lnTo>
                      <a:pt x="52" y="30"/>
                    </a:lnTo>
                    <a:lnTo>
                      <a:pt x="37" y="0"/>
                    </a:lnTo>
                    <a:close/>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35"/>
              <p:cNvSpPr>
                <a:spLocks/>
              </p:cNvSpPr>
              <p:nvPr/>
            </p:nvSpPr>
            <p:spPr bwMode="auto">
              <a:xfrm>
                <a:off x="-228600" y="2182813"/>
                <a:ext cx="82550" cy="47625"/>
              </a:xfrm>
              <a:custGeom>
                <a:avLst/>
                <a:gdLst>
                  <a:gd name="T0" fmla="*/ 16 w 52"/>
                  <a:gd name="T1" fmla="*/ 0 h 30"/>
                  <a:gd name="T2" fmla="*/ 0 w 52"/>
                  <a:gd name="T3" fmla="*/ 30 h 30"/>
                  <a:gd name="T4" fmla="*/ 52 w 52"/>
                  <a:gd name="T5" fmla="*/ 30 h 30"/>
                  <a:gd name="T6" fmla="*/ 52 w 52"/>
                  <a:gd name="T7" fmla="*/ 0 h 30"/>
                  <a:gd name="T8" fmla="*/ 16 w 52"/>
                  <a:gd name="T9" fmla="*/ 0 h 30"/>
                </a:gdLst>
                <a:ahLst/>
                <a:cxnLst>
                  <a:cxn ang="0">
                    <a:pos x="T0" y="T1"/>
                  </a:cxn>
                  <a:cxn ang="0">
                    <a:pos x="T2" y="T3"/>
                  </a:cxn>
                  <a:cxn ang="0">
                    <a:pos x="T4" y="T5"/>
                  </a:cxn>
                  <a:cxn ang="0">
                    <a:pos x="T6" y="T7"/>
                  </a:cxn>
                  <a:cxn ang="0">
                    <a:pos x="T8" y="T9"/>
                  </a:cxn>
                </a:cxnLst>
                <a:rect l="0" t="0" r="r" b="b"/>
                <a:pathLst>
                  <a:path w="52" h="30">
                    <a:moveTo>
                      <a:pt x="16" y="0"/>
                    </a:moveTo>
                    <a:lnTo>
                      <a:pt x="0" y="30"/>
                    </a:lnTo>
                    <a:lnTo>
                      <a:pt x="52" y="30"/>
                    </a:lnTo>
                    <a:lnTo>
                      <a:pt x="52" y="0"/>
                    </a:lnTo>
                    <a:lnTo>
                      <a:pt x="16" y="0"/>
                    </a:lnTo>
                    <a:close/>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36"/>
              <p:cNvSpPr>
                <a:spLocks/>
              </p:cNvSpPr>
              <p:nvPr/>
            </p:nvSpPr>
            <p:spPr bwMode="auto">
              <a:xfrm>
                <a:off x="-344488" y="2130425"/>
                <a:ext cx="198438" cy="52387"/>
              </a:xfrm>
              <a:custGeom>
                <a:avLst/>
                <a:gdLst>
                  <a:gd name="T0" fmla="*/ 0 w 272"/>
                  <a:gd name="T1" fmla="*/ 0 h 72"/>
                  <a:gd name="T2" fmla="*/ 0 w 272"/>
                  <a:gd name="T3" fmla="*/ 57 h 72"/>
                  <a:gd name="T4" fmla="*/ 15 w 272"/>
                  <a:gd name="T5" fmla="*/ 72 h 72"/>
                  <a:gd name="T6" fmla="*/ 272 w 272"/>
                  <a:gd name="T7" fmla="*/ 72 h 72"/>
                  <a:gd name="T8" fmla="*/ 272 w 272"/>
                  <a:gd name="T9" fmla="*/ 0 h 72"/>
                  <a:gd name="T10" fmla="*/ 0 w 272"/>
                  <a:gd name="T11" fmla="*/ 0 h 72"/>
                </a:gdLst>
                <a:ahLst/>
                <a:cxnLst>
                  <a:cxn ang="0">
                    <a:pos x="T0" y="T1"/>
                  </a:cxn>
                  <a:cxn ang="0">
                    <a:pos x="T2" y="T3"/>
                  </a:cxn>
                  <a:cxn ang="0">
                    <a:pos x="T4" y="T5"/>
                  </a:cxn>
                  <a:cxn ang="0">
                    <a:pos x="T6" y="T7"/>
                  </a:cxn>
                  <a:cxn ang="0">
                    <a:pos x="T8" y="T9"/>
                  </a:cxn>
                  <a:cxn ang="0">
                    <a:pos x="T10" y="T11"/>
                  </a:cxn>
                </a:cxnLst>
                <a:rect l="0" t="0" r="r" b="b"/>
                <a:pathLst>
                  <a:path w="272" h="72">
                    <a:moveTo>
                      <a:pt x="0" y="0"/>
                    </a:moveTo>
                    <a:cubicBezTo>
                      <a:pt x="0" y="57"/>
                      <a:pt x="0" y="57"/>
                      <a:pt x="0" y="57"/>
                    </a:cubicBezTo>
                    <a:cubicBezTo>
                      <a:pt x="0" y="65"/>
                      <a:pt x="6" y="72"/>
                      <a:pt x="15" y="72"/>
                    </a:cubicBezTo>
                    <a:cubicBezTo>
                      <a:pt x="272" y="72"/>
                      <a:pt x="272" y="72"/>
                      <a:pt x="272" y="72"/>
                    </a:cubicBezTo>
                    <a:cubicBezTo>
                      <a:pt x="272" y="0"/>
                      <a:pt x="272" y="0"/>
                      <a:pt x="272" y="0"/>
                    </a:cubicBezTo>
                    <a:cubicBezTo>
                      <a:pt x="0" y="0"/>
                      <a:pt x="0" y="0"/>
                      <a:pt x="0" y="0"/>
                    </a:cubicBezTo>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37"/>
              <p:cNvSpPr>
                <a:spLocks/>
              </p:cNvSpPr>
              <p:nvPr/>
            </p:nvSpPr>
            <p:spPr bwMode="auto">
              <a:xfrm>
                <a:off x="-146050" y="2130425"/>
                <a:ext cx="198438" cy="52387"/>
              </a:xfrm>
              <a:custGeom>
                <a:avLst/>
                <a:gdLst>
                  <a:gd name="T0" fmla="*/ 0 w 273"/>
                  <a:gd name="T1" fmla="*/ 0 h 72"/>
                  <a:gd name="T2" fmla="*/ 0 w 273"/>
                  <a:gd name="T3" fmla="*/ 72 h 72"/>
                  <a:gd name="T4" fmla="*/ 259 w 273"/>
                  <a:gd name="T5" fmla="*/ 72 h 72"/>
                  <a:gd name="T6" fmla="*/ 273 w 273"/>
                  <a:gd name="T7" fmla="*/ 57 h 72"/>
                  <a:gd name="T8" fmla="*/ 273 w 273"/>
                  <a:gd name="T9" fmla="*/ 0 h 72"/>
                  <a:gd name="T10" fmla="*/ 0 w 273"/>
                  <a:gd name="T11" fmla="*/ 0 h 72"/>
                </a:gdLst>
                <a:ahLst/>
                <a:cxnLst>
                  <a:cxn ang="0">
                    <a:pos x="T0" y="T1"/>
                  </a:cxn>
                  <a:cxn ang="0">
                    <a:pos x="T2" y="T3"/>
                  </a:cxn>
                  <a:cxn ang="0">
                    <a:pos x="T4" y="T5"/>
                  </a:cxn>
                  <a:cxn ang="0">
                    <a:pos x="T6" y="T7"/>
                  </a:cxn>
                  <a:cxn ang="0">
                    <a:pos x="T8" y="T9"/>
                  </a:cxn>
                  <a:cxn ang="0">
                    <a:pos x="T10" y="T11"/>
                  </a:cxn>
                </a:cxnLst>
                <a:rect l="0" t="0" r="r" b="b"/>
                <a:pathLst>
                  <a:path w="273" h="72">
                    <a:moveTo>
                      <a:pt x="0" y="0"/>
                    </a:moveTo>
                    <a:cubicBezTo>
                      <a:pt x="0" y="72"/>
                      <a:pt x="0" y="72"/>
                      <a:pt x="0" y="72"/>
                    </a:cubicBezTo>
                    <a:cubicBezTo>
                      <a:pt x="259" y="72"/>
                      <a:pt x="259" y="72"/>
                      <a:pt x="259" y="72"/>
                    </a:cubicBezTo>
                    <a:cubicBezTo>
                      <a:pt x="267" y="72"/>
                      <a:pt x="273" y="65"/>
                      <a:pt x="273" y="57"/>
                    </a:cubicBezTo>
                    <a:cubicBezTo>
                      <a:pt x="273" y="0"/>
                      <a:pt x="273" y="0"/>
                      <a:pt x="273" y="0"/>
                    </a:cubicBezTo>
                    <a:cubicBezTo>
                      <a:pt x="0" y="0"/>
                      <a:pt x="0" y="0"/>
                      <a:pt x="0" y="0"/>
                    </a:cubicBezTo>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38"/>
              <p:cNvSpPr>
                <a:spLocks/>
              </p:cNvSpPr>
              <p:nvPr/>
            </p:nvSpPr>
            <p:spPr bwMode="auto">
              <a:xfrm>
                <a:off x="-146050" y="2230438"/>
                <a:ext cx="96838" cy="7937"/>
              </a:xfrm>
              <a:custGeom>
                <a:avLst/>
                <a:gdLst>
                  <a:gd name="T0" fmla="*/ 127 w 133"/>
                  <a:gd name="T1" fmla="*/ 0 h 12"/>
                  <a:gd name="T2" fmla="*/ 0 w 133"/>
                  <a:gd name="T3" fmla="*/ 0 h 12"/>
                  <a:gd name="T4" fmla="*/ 0 w 133"/>
                  <a:gd name="T5" fmla="*/ 12 h 12"/>
                  <a:gd name="T6" fmla="*/ 127 w 133"/>
                  <a:gd name="T7" fmla="*/ 12 h 12"/>
                  <a:gd name="T8" fmla="*/ 133 w 133"/>
                  <a:gd name="T9" fmla="*/ 6 h 12"/>
                  <a:gd name="T10" fmla="*/ 127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127" y="0"/>
                    </a:moveTo>
                    <a:cubicBezTo>
                      <a:pt x="0" y="0"/>
                      <a:pt x="0" y="0"/>
                      <a:pt x="0" y="0"/>
                    </a:cubicBezTo>
                    <a:cubicBezTo>
                      <a:pt x="0" y="12"/>
                      <a:pt x="0" y="12"/>
                      <a:pt x="0" y="12"/>
                    </a:cubicBezTo>
                    <a:cubicBezTo>
                      <a:pt x="127" y="12"/>
                      <a:pt x="127" y="12"/>
                      <a:pt x="127" y="12"/>
                    </a:cubicBezTo>
                    <a:cubicBezTo>
                      <a:pt x="130" y="12"/>
                      <a:pt x="133" y="9"/>
                      <a:pt x="133" y="6"/>
                    </a:cubicBezTo>
                    <a:cubicBezTo>
                      <a:pt x="133" y="3"/>
                      <a:pt x="130" y="0"/>
                      <a:pt x="127" y="0"/>
                    </a:cubicBezTo>
                    <a:close/>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39"/>
              <p:cNvSpPr>
                <a:spLocks/>
              </p:cNvSpPr>
              <p:nvPr/>
            </p:nvSpPr>
            <p:spPr bwMode="auto">
              <a:xfrm>
                <a:off x="-160337" y="2139950"/>
                <a:ext cx="14288" cy="30162"/>
              </a:xfrm>
              <a:custGeom>
                <a:avLst/>
                <a:gdLst>
                  <a:gd name="T0" fmla="*/ 20 w 20"/>
                  <a:gd name="T1" fmla="*/ 0 h 41"/>
                  <a:gd name="T2" fmla="*/ 0 w 20"/>
                  <a:gd name="T3" fmla="*/ 21 h 41"/>
                  <a:gd name="T4" fmla="*/ 20 w 20"/>
                  <a:gd name="T5" fmla="*/ 41 h 41"/>
                  <a:gd name="T6" fmla="*/ 20 w 20"/>
                  <a:gd name="T7" fmla="*/ 0 h 41"/>
                </a:gdLst>
                <a:ahLst/>
                <a:cxnLst>
                  <a:cxn ang="0">
                    <a:pos x="T0" y="T1"/>
                  </a:cxn>
                  <a:cxn ang="0">
                    <a:pos x="T2" y="T3"/>
                  </a:cxn>
                  <a:cxn ang="0">
                    <a:pos x="T4" y="T5"/>
                  </a:cxn>
                  <a:cxn ang="0">
                    <a:pos x="T6" y="T7"/>
                  </a:cxn>
                </a:cxnLst>
                <a:rect l="0" t="0" r="r" b="b"/>
                <a:pathLst>
                  <a:path w="20" h="41">
                    <a:moveTo>
                      <a:pt x="20" y="0"/>
                    </a:moveTo>
                    <a:cubicBezTo>
                      <a:pt x="9" y="0"/>
                      <a:pt x="0" y="9"/>
                      <a:pt x="0" y="21"/>
                    </a:cubicBezTo>
                    <a:cubicBezTo>
                      <a:pt x="0" y="32"/>
                      <a:pt x="9" y="41"/>
                      <a:pt x="20" y="41"/>
                    </a:cubicBezTo>
                    <a:cubicBezTo>
                      <a:pt x="20" y="0"/>
                      <a:pt x="20" y="0"/>
                      <a:pt x="20" y="0"/>
                    </a:cubicBezTo>
                  </a:path>
                </a:pathLst>
              </a:custGeom>
              <a:solidFill>
                <a:srgbClr val="8B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40"/>
              <p:cNvSpPr>
                <a:spLocks/>
              </p:cNvSpPr>
              <p:nvPr/>
            </p:nvSpPr>
            <p:spPr bwMode="auto">
              <a:xfrm>
                <a:off x="-146050" y="2139950"/>
                <a:ext cx="14288" cy="30162"/>
              </a:xfrm>
              <a:custGeom>
                <a:avLst/>
                <a:gdLst>
                  <a:gd name="T0" fmla="*/ 0 w 20"/>
                  <a:gd name="T1" fmla="*/ 0 h 41"/>
                  <a:gd name="T2" fmla="*/ 0 w 20"/>
                  <a:gd name="T3" fmla="*/ 0 h 41"/>
                  <a:gd name="T4" fmla="*/ 0 w 20"/>
                  <a:gd name="T5" fmla="*/ 41 h 41"/>
                  <a:gd name="T6" fmla="*/ 0 w 20"/>
                  <a:gd name="T7" fmla="*/ 41 h 41"/>
                  <a:gd name="T8" fmla="*/ 20 w 20"/>
                  <a:gd name="T9" fmla="*/ 21 h 41"/>
                  <a:gd name="T10" fmla="*/ 0 w 20"/>
                  <a:gd name="T11" fmla="*/ 0 h 41"/>
                </a:gdLst>
                <a:ahLst/>
                <a:cxnLst>
                  <a:cxn ang="0">
                    <a:pos x="T0" y="T1"/>
                  </a:cxn>
                  <a:cxn ang="0">
                    <a:pos x="T2" y="T3"/>
                  </a:cxn>
                  <a:cxn ang="0">
                    <a:pos x="T4" y="T5"/>
                  </a:cxn>
                  <a:cxn ang="0">
                    <a:pos x="T6" y="T7"/>
                  </a:cxn>
                  <a:cxn ang="0">
                    <a:pos x="T8" y="T9"/>
                  </a:cxn>
                  <a:cxn ang="0">
                    <a:pos x="T10" y="T11"/>
                  </a:cxn>
                </a:cxnLst>
                <a:rect l="0" t="0" r="r" b="b"/>
                <a:pathLst>
                  <a:path w="20" h="41">
                    <a:moveTo>
                      <a:pt x="0" y="0"/>
                    </a:moveTo>
                    <a:cubicBezTo>
                      <a:pt x="0" y="0"/>
                      <a:pt x="0" y="0"/>
                      <a:pt x="0" y="0"/>
                    </a:cubicBezTo>
                    <a:cubicBezTo>
                      <a:pt x="0" y="41"/>
                      <a:pt x="0" y="41"/>
                      <a:pt x="0" y="41"/>
                    </a:cubicBezTo>
                    <a:cubicBezTo>
                      <a:pt x="0" y="41"/>
                      <a:pt x="0" y="41"/>
                      <a:pt x="0" y="41"/>
                    </a:cubicBezTo>
                    <a:cubicBezTo>
                      <a:pt x="11" y="41"/>
                      <a:pt x="20" y="32"/>
                      <a:pt x="20" y="21"/>
                    </a:cubicBezTo>
                    <a:cubicBezTo>
                      <a:pt x="20" y="9"/>
                      <a:pt x="11" y="0"/>
                      <a:pt x="0" y="0"/>
                    </a:cubicBezTo>
                  </a:path>
                </a:pathLst>
              </a:custGeom>
              <a:solidFill>
                <a:srgbClr val="86B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41"/>
              <p:cNvSpPr>
                <a:spLocks/>
              </p:cNvSpPr>
              <p:nvPr/>
            </p:nvSpPr>
            <p:spPr bwMode="auto">
              <a:xfrm>
                <a:off x="-146050" y="1897063"/>
                <a:ext cx="198438" cy="233362"/>
              </a:xfrm>
              <a:custGeom>
                <a:avLst/>
                <a:gdLst>
                  <a:gd name="T0" fmla="*/ 273 w 273"/>
                  <a:gd name="T1" fmla="*/ 15 h 320"/>
                  <a:gd name="T2" fmla="*/ 259 w 273"/>
                  <a:gd name="T3" fmla="*/ 0 h 320"/>
                  <a:gd name="T4" fmla="*/ 0 w 273"/>
                  <a:gd name="T5" fmla="*/ 0 h 320"/>
                  <a:gd name="T6" fmla="*/ 0 w 273"/>
                  <a:gd name="T7" fmla="*/ 320 h 320"/>
                  <a:gd name="T8" fmla="*/ 273 w 273"/>
                  <a:gd name="T9" fmla="*/ 320 h 320"/>
                  <a:gd name="T10" fmla="*/ 273 w 273"/>
                  <a:gd name="T11" fmla="*/ 15 h 320"/>
                </a:gdLst>
                <a:ahLst/>
                <a:cxnLst>
                  <a:cxn ang="0">
                    <a:pos x="T0" y="T1"/>
                  </a:cxn>
                  <a:cxn ang="0">
                    <a:pos x="T2" y="T3"/>
                  </a:cxn>
                  <a:cxn ang="0">
                    <a:pos x="T4" y="T5"/>
                  </a:cxn>
                  <a:cxn ang="0">
                    <a:pos x="T6" y="T7"/>
                  </a:cxn>
                  <a:cxn ang="0">
                    <a:pos x="T8" y="T9"/>
                  </a:cxn>
                  <a:cxn ang="0">
                    <a:pos x="T10" y="T11"/>
                  </a:cxn>
                </a:cxnLst>
                <a:rect l="0" t="0" r="r" b="b"/>
                <a:pathLst>
                  <a:path w="273" h="320">
                    <a:moveTo>
                      <a:pt x="273" y="15"/>
                    </a:moveTo>
                    <a:cubicBezTo>
                      <a:pt x="273" y="7"/>
                      <a:pt x="267" y="0"/>
                      <a:pt x="259" y="0"/>
                    </a:cubicBezTo>
                    <a:cubicBezTo>
                      <a:pt x="0" y="0"/>
                      <a:pt x="0" y="0"/>
                      <a:pt x="0" y="0"/>
                    </a:cubicBezTo>
                    <a:cubicBezTo>
                      <a:pt x="0" y="320"/>
                      <a:pt x="0" y="320"/>
                      <a:pt x="0" y="320"/>
                    </a:cubicBezTo>
                    <a:cubicBezTo>
                      <a:pt x="273" y="320"/>
                      <a:pt x="273" y="320"/>
                      <a:pt x="273" y="320"/>
                    </a:cubicBezTo>
                    <a:cubicBezTo>
                      <a:pt x="273" y="15"/>
                      <a:pt x="273" y="15"/>
                      <a:pt x="273" y="15"/>
                    </a:cubicBezTo>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42"/>
              <p:cNvSpPr>
                <a:spLocks/>
              </p:cNvSpPr>
              <p:nvPr/>
            </p:nvSpPr>
            <p:spPr bwMode="auto">
              <a:xfrm>
                <a:off x="-344488" y="1897063"/>
                <a:ext cx="198438" cy="233362"/>
              </a:xfrm>
              <a:custGeom>
                <a:avLst/>
                <a:gdLst>
                  <a:gd name="T0" fmla="*/ 15 w 272"/>
                  <a:gd name="T1" fmla="*/ 0 h 320"/>
                  <a:gd name="T2" fmla="*/ 0 w 272"/>
                  <a:gd name="T3" fmla="*/ 15 h 320"/>
                  <a:gd name="T4" fmla="*/ 0 w 272"/>
                  <a:gd name="T5" fmla="*/ 320 h 320"/>
                  <a:gd name="T6" fmla="*/ 272 w 272"/>
                  <a:gd name="T7" fmla="*/ 320 h 320"/>
                  <a:gd name="T8" fmla="*/ 272 w 272"/>
                  <a:gd name="T9" fmla="*/ 0 h 320"/>
                  <a:gd name="T10" fmla="*/ 15 w 272"/>
                  <a:gd name="T11" fmla="*/ 0 h 320"/>
                </a:gdLst>
                <a:ahLst/>
                <a:cxnLst>
                  <a:cxn ang="0">
                    <a:pos x="T0" y="T1"/>
                  </a:cxn>
                  <a:cxn ang="0">
                    <a:pos x="T2" y="T3"/>
                  </a:cxn>
                  <a:cxn ang="0">
                    <a:pos x="T4" y="T5"/>
                  </a:cxn>
                  <a:cxn ang="0">
                    <a:pos x="T6" y="T7"/>
                  </a:cxn>
                  <a:cxn ang="0">
                    <a:pos x="T8" y="T9"/>
                  </a:cxn>
                  <a:cxn ang="0">
                    <a:pos x="T10" y="T11"/>
                  </a:cxn>
                </a:cxnLst>
                <a:rect l="0" t="0" r="r" b="b"/>
                <a:pathLst>
                  <a:path w="272" h="320">
                    <a:moveTo>
                      <a:pt x="15" y="0"/>
                    </a:moveTo>
                    <a:cubicBezTo>
                      <a:pt x="6" y="0"/>
                      <a:pt x="0" y="7"/>
                      <a:pt x="0" y="15"/>
                    </a:cubicBezTo>
                    <a:cubicBezTo>
                      <a:pt x="0" y="320"/>
                      <a:pt x="0" y="320"/>
                      <a:pt x="0" y="320"/>
                    </a:cubicBezTo>
                    <a:cubicBezTo>
                      <a:pt x="272" y="320"/>
                      <a:pt x="272" y="320"/>
                      <a:pt x="272" y="320"/>
                    </a:cubicBezTo>
                    <a:cubicBezTo>
                      <a:pt x="272" y="0"/>
                      <a:pt x="272" y="0"/>
                      <a:pt x="272" y="0"/>
                    </a:cubicBezTo>
                    <a:cubicBezTo>
                      <a:pt x="15" y="0"/>
                      <a:pt x="15" y="0"/>
                      <a:pt x="15" y="0"/>
                    </a:cubicBezTo>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43"/>
              <p:cNvSpPr>
                <a:spLocks/>
              </p:cNvSpPr>
              <p:nvPr/>
            </p:nvSpPr>
            <p:spPr bwMode="auto">
              <a:xfrm>
                <a:off x="-242887" y="2230438"/>
                <a:ext cx="96838" cy="7937"/>
              </a:xfrm>
              <a:custGeom>
                <a:avLst/>
                <a:gdLst>
                  <a:gd name="T0" fmla="*/ 5 w 133"/>
                  <a:gd name="T1" fmla="*/ 0 h 12"/>
                  <a:gd name="T2" fmla="*/ 0 w 133"/>
                  <a:gd name="T3" fmla="*/ 6 h 12"/>
                  <a:gd name="T4" fmla="*/ 5 w 133"/>
                  <a:gd name="T5" fmla="*/ 12 h 12"/>
                  <a:gd name="T6" fmla="*/ 133 w 133"/>
                  <a:gd name="T7" fmla="*/ 12 h 12"/>
                  <a:gd name="T8" fmla="*/ 133 w 133"/>
                  <a:gd name="T9" fmla="*/ 0 h 12"/>
                  <a:gd name="T10" fmla="*/ 5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5" y="0"/>
                    </a:moveTo>
                    <a:cubicBezTo>
                      <a:pt x="2" y="0"/>
                      <a:pt x="0" y="3"/>
                      <a:pt x="0" y="6"/>
                    </a:cubicBezTo>
                    <a:cubicBezTo>
                      <a:pt x="0" y="9"/>
                      <a:pt x="2" y="12"/>
                      <a:pt x="5" y="12"/>
                    </a:cubicBezTo>
                    <a:cubicBezTo>
                      <a:pt x="133" y="12"/>
                      <a:pt x="133" y="12"/>
                      <a:pt x="133" y="12"/>
                    </a:cubicBezTo>
                    <a:cubicBezTo>
                      <a:pt x="133" y="0"/>
                      <a:pt x="133" y="0"/>
                      <a:pt x="133" y="0"/>
                    </a:cubicBezTo>
                    <a:lnTo>
                      <a:pt x="5" y="0"/>
                    </a:lnTo>
                    <a:close/>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Rectangle 44"/>
              <p:cNvSpPr>
                <a:spLocks noChangeArrowheads="1"/>
              </p:cNvSpPr>
              <p:nvPr/>
            </p:nvSpPr>
            <p:spPr bwMode="auto">
              <a:xfrm>
                <a:off x="-146050" y="1911350"/>
                <a:ext cx="185738" cy="204787"/>
              </a:xfrm>
              <a:prstGeom prst="rect">
                <a:avLst/>
              </a:prstGeom>
              <a:solidFill>
                <a:srgbClr val="A1CE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45"/>
              <p:cNvSpPr>
                <a:spLocks noChangeArrowheads="1"/>
              </p:cNvSpPr>
              <p:nvPr/>
            </p:nvSpPr>
            <p:spPr bwMode="auto">
              <a:xfrm>
                <a:off x="-146050"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46"/>
              <p:cNvSpPr>
                <a:spLocks noChangeArrowheads="1"/>
              </p:cNvSpPr>
              <p:nvPr/>
            </p:nvSpPr>
            <p:spPr bwMode="auto">
              <a:xfrm>
                <a:off x="-331788" y="1911350"/>
                <a:ext cx="185738" cy="204787"/>
              </a:xfrm>
              <a:prstGeom prst="rect">
                <a:avLst/>
              </a:prstGeom>
              <a:solidFill>
                <a:srgbClr val="A9DB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47"/>
              <p:cNvSpPr>
                <a:spLocks noChangeArrowheads="1"/>
              </p:cNvSpPr>
              <p:nvPr/>
            </p:nvSpPr>
            <p:spPr bwMode="auto">
              <a:xfrm>
                <a:off x="-331788"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48"/>
              <p:cNvSpPr>
                <a:spLocks/>
              </p:cNvSpPr>
              <p:nvPr/>
            </p:nvSpPr>
            <p:spPr bwMode="auto">
              <a:xfrm>
                <a:off x="-152400" y="2063750"/>
                <a:ext cx="6350" cy="14287"/>
              </a:xfrm>
              <a:custGeom>
                <a:avLst/>
                <a:gdLst>
                  <a:gd name="T0" fmla="*/ 10 w 10"/>
                  <a:gd name="T1" fmla="*/ 0 h 20"/>
                  <a:gd name="T2" fmla="*/ 0 w 10"/>
                  <a:gd name="T3" fmla="*/ 10 h 20"/>
                  <a:gd name="T4" fmla="*/ 10 w 10"/>
                  <a:gd name="T5" fmla="*/ 20 h 20"/>
                  <a:gd name="T6" fmla="*/ 10 w 10"/>
                  <a:gd name="T7" fmla="*/ 20 h 20"/>
                  <a:gd name="T8" fmla="*/ 10 w 10"/>
                  <a:gd name="T9" fmla="*/ 0 h 20"/>
                  <a:gd name="T10" fmla="*/ 10 w 10"/>
                  <a:gd name="T11" fmla="*/ 0 h 20"/>
                </a:gdLst>
                <a:ahLst/>
                <a:cxnLst>
                  <a:cxn ang="0">
                    <a:pos x="T0" y="T1"/>
                  </a:cxn>
                  <a:cxn ang="0">
                    <a:pos x="T2" y="T3"/>
                  </a:cxn>
                  <a:cxn ang="0">
                    <a:pos x="T4" y="T5"/>
                  </a:cxn>
                  <a:cxn ang="0">
                    <a:pos x="T6" y="T7"/>
                  </a:cxn>
                  <a:cxn ang="0">
                    <a:pos x="T8" y="T9"/>
                  </a:cxn>
                  <a:cxn ang="0">
                    <a:pos x="T10" y="T11"/>
                  </a:cxn>
                </a:cxnLst>
                <a:rect l="0" t="0" r="r" b="b"/>
                <a:pathLst>
                  <a:path w="10" h="20">
                    <a:moveTo>
                      <a:pt x="10" y="0"/>
                    </a:moveTo>
                    <a:cubicBezTo>
                      <a:pt x="4" y="0"/>
                      <a:pt x="0" y="4"/>
                      <a:pt x="0" y="10"/>
                    </a:cubicBezTo>
                    <a:cubicBezTo>
                      <a:pt x="0" y="16"/>
                      <a:pt x="4" y="20"/>
                      <a:pt x="10" y="20"/>
                    </a:cubicBezTo>
                    <a:cubicBezTo>
                      <a:pt x="10" y="20"/>
                      <a:pt x="10" y="20"/>
                      <a:pt x="10" y="20"/>
                    </a:cubicBezTo>
                    <a:cubicBezTo>
                      <a:pt x="10" y="0"/>
                      <a:pt x="10" y="0"/>
                      <a:pt x="10" y="0"/>
                    </a:cubicBezTo>
                    <a:cubicBezTo>
                      <a:pt x="10" y="0"/>
                      <a:pt x="10" y="0"/>
                      <a:pt x="10"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49"/>
              <p:cNvSpPr>
                <a:spLocks/>
              </p:cNvSpPr>
              <p:nvPr/>
            </p:nvSpPr>
            <p:spPr bwMode="auto">
              <a:xfrm>
                <a:off x="-215900" y="1966913"/>
                <a:ext cx="69850" cy="36512"/>
              </a:xfrm>
              <a:custGeom>
                <a:avLst/>
                <a:gdLst>
                  <a:gd name="T0" fmla="*/ 97 w 97"/>
                  <a:gd name="T1" fmla="*/ 0 h 49"/>
                  <a:gd name="T2" fmla="*/ 3 w 97"/>
                  <a:gd name="T3" fmla="*/ 34 h 49"/>
                  <a:gd name="T4" fmla="*/ 3 w 97"/>
                  <a:gd name="T5" fmla="*/ 45 h 49"/>
                  <a:gd name="T6" fmla="*/ 14 w 97"/>
                  <a:gd name="T7" fmla="*/ 46 h 49"/>
                  <a:gd name="T8" fmla="*/ 97 w 97"/>
                  <a:gd name="T9" fmla="*/ 16 h 49"/>
                  <a:gd name="T10" fmla="*/ 97 w 97"/>
                  <a:gd name="T11" fmla="*/ 16 h 49"/>
                  <a:gd name="T12" fmla="*/ 97 w 97"/>
                  <a:gd name="T13" fmla="*/ 0 h 49"/>
                  <a:gd name="T14" fmla="*/ 97 w 9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49">
                    <a:moveTo>
                      <a:pt x="97" y="0"/>
                    </a:moveTo>
                    <a:cubicBezTo>
                      <a:pt x="62" y="0"/>
                      <a:pt x="29" y="12"/>
                      <a:pt x="3" y="34"/>
                    </a:cubicBezTo>
                    <a:cubicBezTo>
                      <a:pt x="0" y="37"/>
                      <a:pt x="0" y="42"/>
                      <a:pt x="3" y="45"/>
                    </a:cubicBezTo>
                    <a:cubicBezTo>
                      <a:pt x="5" y="49"/>
                      <a:pt x="11" y="49"/>
                      <a:pt x="14" y="46"/>
                    </a:cubicBezTo>
                    <a:cubicBezTo>
                      <a:pt x="37" y="26"/>
                      <a:pt x="66" y="16"/>
                      <a:pt x="97" y="16"/>
                    </a:cubicBezTo>
                    <a:cubicBezTo>
                      <a:pt x="97" y="16"/>
                      <a:pt x="97" y="16"/>
                      <a:pt x="97" y="16"/>
                    </a:cubicBezTo>
                    <a:cubicBezTo>
                      <a:pt x="97" y="0"/>
                      <a:pt x="97" y="0"/>
                      <a:pt x="97" y="0"/>
                    </a:cubicBezTo>
                    <a:cubicBezTo>
                      <a:pt x="97" y="0"/>
                      <a:pt x="97" y="0"/>
                      <a:pt x="97"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50"/>
              <p:cNvSpPr>
                <a:spLocks/>
              </p:cNvSpPr>
              <p:nvPr/>
            </p:nvSpPr>
            <p:spPr bwMode="auto">
              <a:xfrm>
                <a:off x="-193675" y="1998663"/>
                <a:ext cx="47625" cy="26987"/>
              </a:xfrm>
              <a:custGeom>
                <a:avLst/>
                <a:gdLst>
                  <a:gd name="T0" fmla="*/ 65 w 65"/>
                  <a:gd name="T1" fmla="*/ 0 h 37"/>
                  <a:gd name="T2" fmla="*/ 4 w 65"/>
                  <a:gd name="T3" fmla="*/ 22 h 37"/>
                  <a:gd name="T4" fmla="*/ 2 w 65"/>
                  <a:gd name="T5" fmla="*/ 33 h 37"/>
                  <a:gd name="T6" fmla="*/ 14 w 65"/>
                  <a:gd name="T7" fmla="*/ 34 h 37"/>
                  <a:gd name="T8" fmla="*/ 65 w 65"/>
                  <a:gd name="T9" fmla="*/ 16 h 37"/>
                  <a:gd name="T10" fmla="*/ 65 w 65"/>
                  <a:gd name="T11" fmla="*/ 16 h 37"/>
                  <a:gd name="T12" fmla="*/ 65 w 65"/>
                  <a:gd name="T13" fmla="*/ 0 h 37"/>
                  <a:gd name="T14" fmla="*/ 65 w 65"/>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7">
                    <a:moveTo>
                      <a:pt x="65" y="0"/>
                    </a:moveTo>
                    <a:cubicBezTo>
                      <a:pt x="42" y="0"/>
                      <a:pt x="22" y="7"/>
                      <a:pt x="4" y="22"/>
                    </a:cubicBezTo>
                    <a:cubicBezTo>
                      <a:pt x="0" y="24"/>
                      <a:pt x="0" y="29"/>
                      <a:pt x="2" y="33"/>
                    </a:cubicBezTo>
                    <a:cubicBezTo>
                      <a:pt x="5" y="36"/>
                      <a:pt x="10" y="37"/>
                      <a:pt x="14" y="34"/>
                    </a:cubicBezTo>
                    <a:cubicBezTo>
                      <a:pt x="29" y="22"/>
                      <a:pt x="46" y="16"/>
                      <a:pt x="65" y="16"/>
                    </a:cubicBezTo>
                    <a:cubicBezTo>
                      <a:pt x="65" y="16"/>
                      <a:pt x="65" y="16"/>
                      <a:pt x="65" y="16"/>
                    </a:cubicBezTo>
                    <a:cubicBezTo>
                      <a:pt x="65" y="0"/>
                      <a:pt x="65" y="0"/>
                      <a:pt x="65" y="0"/>
                    </a:cubicBezTo>
                    <a:cubicBezTo>
                      <a:pt x="65" y="0"/>
                      <a:pt x="65" y="0"/>
                      <a:pt x="6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51"/>
              <p:cNvSpPr>
                <a:spLocks/>
              </p:cNvSpPr>
              <p:nvPr/>
            </p:nvSpPr>
            <p:spPr bwMode="auto">
              <a:xfrm>
                <a:off x="-171450" y="2030413"/>
                <a:ext cx="25400" cy="19050"/>
              </a:xfrm>
              <a:custGeom>
                <a:avLst/>
                <a:gdLst>
                  <a:gd name="T0" fmla="*/ 35 w 35"/>
                  <a:gd name="T1" fmla="*/ 0 h 25"/>
                  <a:gd name="T2" fmla="*/ 5 w 35"/>
                  <a:gd name="T3" fmla="*/ 9 h 25"/>
                  <a:gd name="T4" fmla="*/ 2 w 35"/>
                  <a:gd name="T5" fmla="*/ 20 h 25"/>
                  <a:gd name="T6" fmla="*/ 14 w 35"/>
                  <a:gd name="T7" fmla="*/ 22 h 25"/>
                  <a:gd name="T8" fmla="*/ 35 w 35"/>
                  <a:gd name="T9" fmla="*/ 16 h 25"/>
                  <a:gd name="T10" fmla="*/ 35 w 35"/>
                  <a:gd name="T11" fmla="*/ 0 h 25"/>
                  <a:gd name="T12" fmla="*/ 35 w 3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5" h="25">
                    <a:moveTo>
                      <a:pt x="35" y="0"/>
                    </a:moveTo>
                    <a:cubicBezTo>
                      <a:pt x="24" y="0"/>
                      <a:pt x="14" y="3"/>
                      <a:pt x="5" y="9"/>
                    </a:cubicBezTo>
                    <a:cubicBezTo>
                      <a:pt x="1" y="12"/>
                      <a:pt x="0" y="17"/>
                      <a:pt x="2" y="20"/>
                    </a:cubicBezTo>
                    <a:cubicBezTo>
                      <a:pt x="5" y="24"/>
                      <a:pt x="10" y="25"/>
                      <a:pt x="14" y="22"/>
                    </a:cubicBezTo>
                    <a:cubicBezTo>
                      <a:pt x="20" y="18"/>
                      <a:pt x="27" y="16"/>
                      <a:pt x="35" y="16"/>
                    </a:cubicBezTo>
                    <a:cubicBezTo>
                      <a:pt x="35" y="0"/>
                      <a:pt x="35" y="0"/>
                      <a:pt x="35" y="0"/>
                    </a:cubicBezTo>
                    <a:cubicBezTo>
                      <a:pt x="35" y="0"/>
                      <a:pt x="35" y="0"/>
                      <a:pt x="3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52"/>
              <p:cNvSpPr>
                <a:spLocks/>
              </p:cNvSpPr>
              <p:nvPr/>
            </p:nvSpPr>
            <p:spPr bwMode="auto">
              <a:xfrm>
                <a:off x="-146050" y="2063750"/>
                <a:ext cx="7938" cy="14287"/>
              </a:xfrm>
              <a:custGeom>
                <a:avLst/>
                <a:gdLst>
                  <a:gd name="T0" fmla="*/ 10 w 10"/>
                  <a:gd name="T1" fmla="*/ 10 h 20"/>
                  <a:gd name="T2" fmla="*/ 0 w 10"/>
                  <a:gd name="T3" fmla="*/ 0 h 20"/>
                  <a:gd name="T4" fmla="*/ 0 w 10"/>
                  <a:gd name="T5" fmla="*/ 20 h 20"/>
                  <a:gd name="T6" fmla="*/ 10 w 10"/>
                  <a:gd name="T7" fmla="*/ 10 h 20"/>
                </a:gdLst>
                <a:ahLst/>
                <a:cxnLst>
                  <a:cxn ang="0">
                    <a:pos x="T0" y="T1"/>
                  </a:cxn>
                  <a:cxn ang="0">
                    <a:pos x="T2" y="T3"/>
                  </a:cxn>
                  <a:cxn ang="0">
                    <a:pos x="T4" y="T5"/>
                  </a:cxn>
                  <a:cxn ang="0">
                    <a:pos x="T6" y="T7"/>
                  </a:cxn>
                </a:cxnLst>
                <a:rect l="0" t="0" r="r" b="b"/>
                <a:pathLst>
                  <a:path w="10" h="20">
                    <a:moveTo>
                      <a:pt x="10" y="10"/>
                    </a:moveTo>
                    <a:cubicBezTo>
                      <a:pt x="10" y="5"/>
                      <a:pt x="5" y="0"/>
                      <a:pt x="0" y="0"/>
                    </a:cubicBezTo>
                    <a:cubicBezTo>
                      <a:pt x="0" y="20"/>
                      <a:pt x="0" y="20"/>
                      <a:pt x="0" y="20"/>
                    </a:cubicBezTo>
                    <a:cubicBezTo>
                      <a:pt x="5" y="20"/>
                      <a:pt x="10" y="15"/>
                      <a:pt x="10" y="10"/>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53"/>
              <p:cNvSpPr>
                <a:spLocks/>
              </p:cNvSpPr>
              <p:nvPr/>
            </p:nvSpPr>
            <p:spPr bwMode="auto">
              <a:xfrm>
                <a:off x="-146050" y="1966913"/>
                <a:ext cx="71438" cy="34925"/>
              </a:xfrm>
              <a:custGeom>
                <a:avLst/>
                <a:gdLst>
                  <a:gd name="T0" fmla="*/ 88 w 97"/>
                  <a:gd name="T1" fmla="*/ 48 h 48"/>
                  <a:gd name="T2" fmla="*/ 94 w 97"/>
                  <a:gd name="T3" fmla="*/ 45 h 48"/>
                  <a:gd name="T4" fmla="*/ 93 w 97"/>
                  <a:gd name="T5" fmla="*/ 34 h 48"/>
                  <a:gd name="T6" fmla="*/ 0 w 97"/>
                  <a:gd name="T7" fmla="*/ 0 h 48"/>
                  <a:gd name="T8" fmla="*/ 0 w 97"/>
                  <a:gd name="T9" fmla="*/ 16 h 48"/>
                  <a:gd name="T10" fmla="*/ 82 w 97"/>
                  <a:gd name="T11" fmla="*/ 46 h 48"/>
                  <a:gd name="T12" fmla="*/ 88 w 97"/>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97" h="48">
                    <a:moveTo>
                      <a:pt x="88" y="48"/>
                    </a:moveTo>
                    <a:cubicBezTo>
                      <a:pt x="90" y="48"/>
                      <a:pt x="92" y="47"/>
                      <a:pt x="94" y="45"/>
                    </a:cubicBezTo>
                    <a:cubicBezTo>
                      <a:pt x="97" y="42"/>
                      <a:pt x="96" y="37"/>
                      <a:pt x="93" y="34"/>
                    </a:cubicBezTo>
                    <a:cubicBezTo>
                      <a:pt x="67" y="12"/>
                      <a:pt x="35" y="0"/>
                      <a:pt x="0" y="0"/>
                    </a:cubicBezTo>
                    <a:cubicBezTo>
                      <a:pt x="0" y="16"/>
                      <a:pt x="0" y="16"/>
                      <a:pt x="0" y="16"/>
                    </a:cubicBezTo>
                    <a:cubicBezTo>
                      <a:pt x="31" y="16"/>
                      <a:pt x="60" y="26"/>
                      <a:pt x="82" y="46"/>
                    </a:cubicBezTo>
                    <a:cubicBezTo>
                      <a:pt x="84" y="47"/>
                      <a:pt x="86" y="48"/>
                      <a:pt x="88" y="48"/>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54"/>
              <p:cNvSpPr>
                <a:spLocks/>
              </p:cNvSpPr>
              <p:nvPr/>
            </p:nvSpPr>
            <p:spPr bwMode="auto">
              <a:xfrm>
                <a:off x="-146050" y="1998663"/>
                <a:ext cx="47625" cy="26987"/>
              </a:xfrm>
              <a:custGeom>
                <a:avLst/>
                <a:gdLst>
                  <a:gd name="T0" fmla="*/ 56 w 65"/>
                  <a:gd name="T1" fmla="*/ 36 h 36"/>
                  <a:gd name="T2" fmla="*/ 62 w 65"/>
                  <a:gd name="T3" fmla="*/ 33 h 36"/>
                  <a:gd name="T4" fmla="*/ 61 w 65"/>
                  <a:gd name="T5" fmla="*/ 22 h 36"/>
                  <a:gd name="T6" fmla="*/ 0 w 65"/>
                  <a:gd name="T7" fmla="*/ 0 h 36"/>
                  <a:gd name="T8" fmla="*/ 0 w 65"/>
                  <a:gd name="T9" fmla="*/ 16 h 36"/>
                  <a:gd name="T10" fmla="*/ 51 w 65"/>
                  <a:gd name="T11" fmla="*/ 34 h 36"/>
                  <a:gd name="T12" fmla="*/ 56 w 6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56" y="36"/>
                    </a:moveTo>
                    <a:cubicBezTo>
                      <a:pt x="58" y="36"/>
                      <a:pt x="60" y="35"/>
                      <a:pt x="62" y="33"/>
                    </a:cubicBezTo>
                    <a:cubicBezTo>
                      <a:pt x="65" y="29"/>
                      <a:pt x="64" y="24"/>
                      <a:pt x="61" y="22"/>
                    </a:cubicBezTo>
                    <a:cubicBezTo>
                      <a:pt x="42" y="7"/>
                      <a:pt x="22" y="0"/>
                      <a:pt x="0" y="0"/>
                    </a:cubicBezTo>
                    <a:cubicBezTo>
                      <a:pt x="0" y="16"/>
                      <a:pt x="0" y="16"/>
                      <a:pt x="0" y="16"/>
                    </a:cubicBezTo>
                    <a:cubicBezTo>
                      <a:pt x="18" y="16"/>
                      <a:pt x="35" y="22"/>
                      <a:pt x="51" y="34"/>
                    </a:cubicBezTo>
                    <a:cubicBezTo>
                      <a:pt x="52" y="35"/>
                      <a:pt x="54" y="36"/>
                      <a:pt x="56" y="36"/>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55"/>
              <p:cNvSpPr>
                <a:spLocks/>
              </p:cNvSpPr>
              <p:nvPr/>
            </p:nvSpPr>
            <p:spPr bwMode="auto">
              <a:xfrm>
                <a:off x="-146050" y="2030413"/>
                <a:ext cx="25400" cy="19050"/>
              </a:xfrm>
              <a:custGeom>
                <a:avLst/>
                <a:gdLst>
                  <a:gd name="T0" fmla="*/ 25 w 34"/>
                  <a:gd name="T1" fmla="*/ 24 h 24"/>
                  <a:gd name="T2" fmla="*/ 32 w 34"/>
                  <a:gd name="T3" fmla="*/ 20 h 24"/>
                  <a:gd name="T4" fmla="*/ 30 w 34"/>
                  <a:gd name="T5" fmla="*/ 9 h 24"/>
                  <a:gd name="T6" fmla="*/ 0 w 34"/>
                  <a:gd name="T7" fmla="*/ 0 h 24"/>
                  <a:gd name="T8" fmla="*/ 0 w 34"/>
                  <a:gd name="T9" fmla="*/ 16 h 24"/>
                  <a:gd name="T10" fmla="*/ 21 w 34"/>
                  <a:gd name="T11" fmla="*/ 22 h 24"/>
                  <a:gd name="T12" fmla="*/ 25 w 3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4" h="24">
                    <a:moveTo>
                      <a:pt x="25" y="24"/>
                    </a:moveTo>
                    <a:cubicBezTo>
                      <a:pt x="28" y="24"/>
                      <a:pt x="30" y="23"/>
                      <a:pt x="32" y="20"/>
                    </a:cubicBezTo>
                    <a:cubicBezTo>
                      <a:pt x="34" y="17"/>
                      <a:pt x="33" y="12"/>
                      <a:pt x="30" y="9"/>
                    </a:cubicBezTo>
                    <a:cubicBezTo>
                      <a:pt x="21" y="3"/>
                      <a:pt x="11" y="0"/>
                      <a:pt x="0" y="0"/>
                    </a:cubicBezTo>
                    <a:cubicBezTo>
                      <a:pt x="0" y="16"/>
                      <a:pt x="0" y="16"/>
                      <a:pt x="0" y="16"/>
                    </a:cubicBezTo>
                    <a:cubicBezTo>
                      <a:pt x="7" y="16"/>
                      <a:pt x="15" y="18"/>
                      <a:pt x="21" y="22"/>
                    </a:cubicBezTo>
                    <a:cubicBezTo>
                      <a:pt x="22" y="23"/>
                      <a:pt x="24" y="24"/>
                      <a:pt x="25" y="24"/>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97" name="TextBox 96"/>
          <p:cNvSpPr txBox="1"/>
          <p:nvPr/>
        </p:nvSpPr>
        <p:spPr>
          <a:xfrm>
            <a:off x="287138" y="7600423"/>
            <a:ext cx="2781598" cy="1269578"/>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a:t>
            </a:r>
            <a:r>
              <a:rPr lang="fr-FR" sz="950" dirty="0">
                <a:solidFill>
                  <a:schemeClr val="bg1"/>
                </a:solidFill>
              </a:rPr>
              <a:t> : élèves de l'enseignement secondaire et public de généralistes n'ayant aucune connaissance de l'IT</a:t>
            </a:r>
          </a:p>
          <a:p>
            <a:pPr>
              <a:spcBef>
                <a:spcPts val="0"/>
              </a:spcBef>
              <a:spcAft>
                <a:spcPts val="300"/>
              </a:spcAft>
            </a:pPr>
            <a:r>
              <a:rPr lang="fr-FR" sz="950" b="1" dirty="0">
                <a:solidFill>
                  <a:schemeClr val="bg1"/>
                </a:solidFill>
              </a:rPr>
              <a:t>Connaissances préalables requises : </a:t>
            </a:r>
            <a:r>
              <a:rPr lang="fr-FR" sz="950" dirty="0">
                <a:solidFill>
                  <a:schemeClr val="bg1"/>
                </a:solidFill>
              </a:rPr>
              <a:t>aucune</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non</a:t>
            </a:r>
          </a:p>
          <a:p>
            <a:pPr>
              <a:spcBef>
                <a:spcPts val="0"/>
              </a:spcBef>
              <a:spcAft>
                <a:spcPts val="300"/>
              </a:spcAft>
            </a:pPr>
            <a:r>
              <a:rPr lang="fr-FR" sz="950" b="1" dirty="0">
                <a:solidFill>
                  <a:schemeClr val="bg1"/>
                </a:solidFill>
              </a:rPr>
              <a:t>Mode de formation : </a:t>
            </a:r>
            <a:r>
              <a:rPr lang="fr-FR" sz="950" dirty="0">
                <a:solidFill>
                  <a:schemeClr val="bg1"/>
                </a:solidFill>
              </a:rPr>
              <a:t>autonome</a:t>
            </a:r>
          </a:p>
          <a:p>
            <a:pPr>
              <a:spcBef>
                <a:spcPts val="0"/>
              </a:spcBef>
              <a:spcAft>
                <a:spcPts val="300"/>
              </a:spcAft>
            </a:pPr>
            <a:r>
              <a:rPr lang="fr-FR" sz="950" b="1" dirty="0">
                <a:solidFill>
                  <a:schemeClr val="bg1"/>
                </a:solidFill>
              </a:rPr>
              <a:t>Langues</a:t>
            </a:r>
            <a:r>
              <a:rPr lang="fr-FR" sz="950" dirty="0">
                <a:solidFill>
                  <a:schemeClr val="bg1"/>
                </a:solidFill>
              </a:rPr>
              <a:t> : anglais, espagnol</a:t>
            </a:r>
          </a:p>
        </p:txBody>
      </p:sp>
      <p:sp>
        <p:nvSpPr>
          <p:cNvPr id="98" name="TextBox 97"/>
          <p:cNvSpPr txBox="1"/>
          <p:nvPr/>
        </p:nvSpPr>
        <p:spPr>
          <a:xfrm>
            <a:off x="3717510" y="7609123"/>
            <a:ext cx="2717006" cy="569387"/>
          </a:xfrm>
          <a:prstGeom prst="rect">
            <a:avLst/>
          </a:prstGeom>
          <a:noFill/>
        </p:spPr>
        <p:txBody>
          <a:bodyPr wrap="square" rtlCol="0">
            <a:spAutoFit/>
          </a:bodyPr>
          <a:lstStyle/>
          <a:p>
            <a:pPr>
              <a:spcBef>
                <a:spcPts val="0"/>
              </a:spcBef>
              <a:spcAft>
                <a:spcPts val="300"/>
              </a:spcAft>
            </a:pPr>
            <a:r>
              <a:rPr lang="fr-FR" sz="950" b="1" dirty="0">
                <a:solidFill>
                  <a:schemeClr val="bg1"/>
                </a:solidFill>
              </a:rPr>
              <a:t>Durée totale estimée : </a:t>
            </a:r>
            <a:r>
              <a:rPr lang="fr-FR" sz="950" dirty="0">
                <a:solidFill>
                  <a:schemeClr val="bg1"/>
                </a:solidFill>
              </a:rPr>
              <a:t>6-8 heures</a:t>
            </a:r>
          </a:p>
          <a:p>
            <a:pPr>
              <a:spcBef>
                <a:spcPts val="0"/>
              </a:spcBef>
              <a:spcAft>
                <a:spcPts val="300"/>
              </a:spcAft>
            </a:pPr>
            <a:r>
              <a:rPr lang="fr-FR" sz="950" b="1" dirty="0">
                <a:solidFill>
                  <a:schemeClr val="bg1"/>
                </a:solidFill>
              </a:rPr>
              <a:t>Formation complémentaire recommandée : </a:t>
            </a:r>
            <a:r>
              <a:rPr lang="fr-FR" sz="950" dirty="0">
                <a:solidFill>
                  <a:schemeClr val="bg1"/>
                </a:solidFill>
              </a:rPr>
              <a:t>NDG Linux Essentials</a:t>
            </a:r>
          </a:p>
        </p:txBody>
      </p:sp>
      <p:pic>
        <p:nvPicPr>
          <p:cNvPr id="6" name="Picture 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41902" y="8576227"/>
            <a:ext cx="861624" cy="264642"/>
          </a:xfrm>
          <a:prstGeom prst="rect">
            <a:avLst/>
          </a:prstGeom>
        </p:spPr>
      </p:pic>
      <p:sp>
        <p:nvSpPr>
          <p:cNvPr id="103" name="TextBox 102"/>
          <p:cNvSpPr txBox="1"/>
          <p:nvPr/>
        </p:nvSpPr>
        <p:spPr>
          <a:xfrm>
            <a:off x="4375674" y="8591293"/>
            <a:ext cx="716863" cy="230832"/>
          </a:xfrm>
          <a:prstGeom prst="rect">
            <a:avLst/>
          </a:prstGeom>
          <a:noFill/>
        </p:spPr>
        <p:txBody>
          <a:bodyPr wrap="none" rtlCol="0">
            <a:spAutoFit/>
          </a:bodyPr>
          <a:lstStyle/>
          <a:p>
            <a:r>
              <a:rPr lang="fr-FR" sz="900" dirty="0">
                <a:solidFill>
                  <a:schemeClr val="bg1"/>
                </a:solidFill>
              </a:rPr>
              <a:t>Partenaire</a:t>
            </a:r>
          </a:p>
        </p:txBody>
      </p:sp>
      <p:pic>
        <p:nvPicPr>
          <p:cNvPr id="69" name="Picture 68"/>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401245200"/>
      </p:ext>
    </p:extLst>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p:cNvPicPr/>
          <p:nvPr/>
        </p:nvPicPr>
        <p:blipFill rotWithShape="1">
          <a:blip r:embed="rId3" cstate="print">
            <a:extLst>
              <a:ext uri="{28A0092B-C50C-407E-A947-70E740481C1C}">
                <a14:useLocalDpi xmlns:a14="http://schemas.microsoft.com/office/drawing/2010/main"/>
              </a:ext>
            </a:extLst>
          </a:blip>
          <a:srcRect/>
          <a:stretch/>
        </p:blipFill>
        <p:spPr bwMode="auto">
          <a:xfrm>
            <a:off x="3715946" y="2032514"/>
            <a:ext cx="2908089" cy="4961122"/>
          </a:xfrm>
          <a:prstGeom prst="rect">
            <a:avLst/>
          </a:prstGeom>
          <a:ln>
            <a:noFill/>
          </a:ln>
          <a:extLst>
            <a:ext uri="{53640926-AAD7-44D8-BBD7-CCE9431645EC}">
              <a14:shadowObscured xmlns:a14="http://schemas.microsoft.com/office/drawing/2010/main"/>
            </a:ext>
          </a:extLst>
        </p:spPr>
      </p:pic>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IT Essentials</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809985" y="1538365"/>
            <a:ext cx="595035" cy="230832"/>
          </a:xfrm>
          <a:prstGeom prst="rect">
            <a:avLst/>
          </a:prstGeom>
          <a:noFill/>
        </p:spPr>
        <p:txBody>
          <a:bodyPr wrap="none" rtlCol="0">
            <a:spAutoFit/>
          </a:bodyPr>
          <a:lstStyle/>
          <a:p>
            <a:r>
              <a:rPr lang="fr-FR" sz="900">
                <a:solidFill>
                  <a:schemeClr val="bg1"/>
                </a:solidFill>
              </a:rPr>
              <a:t>OS &amp; IT</a:t>
            </a:r>
            <a:endParaRPr lang="fr-FR" sz="900" dirty="0">
              <a:solidFill>
                <a:schemeClr val="bg1"/>
              </a:solidFill>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132489"/>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132489"/>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594065"/>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660212"/>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594065"/>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598534"/>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198636"/>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136957"/>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err="1">
                <a:solidFill>
                  <a:schemeClr val="bg1"/>
                </a:solidFill>
              </a:rPr>
              <a:t>Foundational</a:t>
            </a:r>
            <a:endParaRPr lang="fr-FR" sz="900" dirty="0">
              <a:solidFill>
                <a:schemeClr val="bg1"/>
              </a:solidFill>
            </a:endParaRPr>
          </a:p>
        </p:txBody>
      </p:sp>
      <p:sp>
        <p:nvSpPr>
          <p:cNvPr id="51" name="TextBox 50"/>
          <p:cNvSpPr txBox="1"/>
          <p:nvPr/>
        </p:nvSpPr>
        <p:spPr>
          <a:xfrm>
            <a:off x="421153" y="2483900"/>
            <a:ext cx="2594059" cy="1023357"/>
          </a:xfrm>
          <a:prstGeom prst="rect">
            <a:avLst/>
          </a:prstGeom>
          <a:noFill/>
        </p:spPr>
        <p:txBody>
          <a:bodyPr wrap="square" lIns="0" tIns="0" rIns="0" bIns="0" rtlCol="0">
            <a:spAutoFit/>
          </a:bodyPr>
          <a:lstStyle/>
          <a:p>
            <a:pPr>
              <a:spcAft>
                <a:spcPts val="700"/>
              </a:spcAft>
            </a:pPr>
            <a:r>
              <a:rPr lang="fr-FR" sz="920" dirty="0"/>
              <a:t>IT Essentials présente les compétences professionnelles et informatiques essentielles pour les postes IT de niveau débutant. Les élèves développent leurs compétences et apprennent les procédures pour installer, configurer et dépanner les ordinateurs, les terminaux mobiles et les logiciels.</a:t>
            </a:r>
          </a:p>
        </p:txBody>
      </p:sp>
      <p:sp>
        <p:nvSpPr>
          <p:cNvPr id="52" name="TextBox 51"/>
          <p:cNvSpPr txBox="1"/>
          <p:nvPr/>
        </p:nvSpPr>
        <p:spPr>
          <a:xfrm>
            <a:off x="421154" y="3956854"/>
            <a:ext cx="2594058" cy="1080809"/>
          </a:xfrm>
          <a:prstGeom prst="rect">
            <a:avLst/>
          </a:prstGeom>
          <a:noFill/>
        </p:spPr>
        <p:txBody>
          <a:bodyPr wrap="square" lIns="0" tIns="0" rIns="0" bIns="0" rtlCol="0">
            <a:spAutoFit/>
          </a:bodyPr>
          <a:lstStyle/>
          <a:p>
            <a:pPr>
              <a:spcAft>
                <a:spcPts val="700"/>
              </a:spcAft>
            </a:pPr>
            <a:r>
              <a:rPr lang="fr-FR" sz="920" dirty="0"/>
              <a:t>Pour les élèves qui souhaitent acquérir des compétences professionnelles (pour le matériel et les logiciels) de niveau débutant afin d'occuper des postes de techniciens d'assistance, ce cours s'aligne avec la certification CompTIA A+.</a:t>
            </a:r>
          </a:p>
          <a:p>
            <a:pPr>
              <a:spcAft>
                <a:spcPts val="700"/>
              </a:spcAft>
            </a:pPr>
            <a:r>
              <a:rPr lang="fr-FR" sz="920" dirty="0"/>
              <a:t>Ce cours sert également de cours préliminaire pour le programme CCNA.</a:t>
            </a:r>
          </a:p>
        </p:txBody>
      </p:sp>
      <p:sp>
        <p:nvSpPr>
          <p:cNvPr id="53" name="TextBox 52"/>
          <p:cNvSpPr txBox="1"/>
          <p:nvPr/>
        </p:nvSpPr>
        <p:spPr>
          <a:xfrm>
            <a:off x="442423" y="5524573"/>
            <a:ext cx="2645220" cy="1711238"/>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920" dirty="0"/>
              <a:t>14 chapitres</a:t>
            </a:r>
          </a:p>
          <a:p>
            <a:pPr marL="109728" indent="-109728">
              <a:spcBef>
                <a:spcPts val="400"/>
              </a:spcBef>
              <a:buSzPct val="80000"/>
              <a:buFont typeface="Arial"/>
              <a:buChar char="•"/>
            </a:pPr>
            <a:r>
              <a:rPr lang="fr-FR" sz="920" dirty="0"/>
              <a:t>99 ateliers pratiques et 29 activités interactives</a:t>
            </a:r>
          </a:p>
          <a:p>
            <a:pPr marL="109728" indent="-109728">
              <a:spcBef>
                <a:spcPts val="400"/>
              </a:spcBef>
              <a:buSzPct val="80000"/>
              <a:buFont typeface="Arial"/>
              <a:buChar char="•"/>
            </a:pPr>
            <a:r>
              <a:rPr lang="fr-FR" sz="920" dirty="0"/>
              <a:t>Outils d'apprentissage de Cisco Packet Tracer, de l'ordinateur portable virtuel et du bureau virtuel</a:t>
            </a:r>
          </a:p>
          <a:p>
            <a:pPr marL="109728" indent="-109728">
              <a:spcBef>
                <a:spcPts val="400"/>
              </a:spcBef>
              <a:buSzPct val="80000"/>
              <a:buFont typeface="Arial"/>
              <a:buChar char="•"/>
            </a:pPr>
            <a:r>
              <a:rPr lang="fr-FR" sz="920" dirty="0"/>
              <a:t>14 examens (1 par chapitre), un examen de contrôle, un module de révision des compétences, un examen final blanc, un examen final, une évaluation axée sur les compétences et 2 examens blancs pour la certification CompTIA A+</a:t>
            </a:r>
          </a:p>
        </p:txBody>
      </p:sp>
      <p:sp>
        <p:nvSpPr>
          <p:cNvPr id="54" name="TextBox 53"/>
          <p:cNvSpPr txBox="1"/>
          <p:nvPr/>
        </p:nvSpPr>
        <p:spPr>
          <a:xfrm>
            <a:off x="306685" y="7404575"/>
            <a:ext cx="2780958" cy="1669688"/>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a:t>
            </a:r>
            <a:r>
              <a:rPr lang="fr-FR" sz="950" dirty="0">
                <a:solidFill>
                  <a:schemeClr val="bg1"/>
                </a:solidFill>
              </a:rPr>
              <a:t> : élèves de l'enseignement secondaire et étudiants ayant effectué deux années d'université</a:t>
            </a:r>
          </a:p>
          <a:p>
            <a:pPr>
              <a:spcBef>
                <a:spcPts val="0"/>
              </a:spcBef>
              <a:spcAft>
                <a:spcPts val="300"/>
              </a:spcAft>
            </a:pPr>
            <a:r>
              <a:rPr lang="fr-FR" sz="950" b="1" dirty="0">
                <a:solidFill>
                  <a:schemeClr val="bg1"/>
                </a:solidFill>
              </a:rPr>
              <a:t>Connaissances préalables requises : </a:t>
            </a:r>
            <a:r>
              <a:rPr lang="fr-FR" sz="950" dirty="0">
                <a:solidFill>
                  <a:schemeClr val="bg1"/>
                </a:solidFill>
              </a:rPr>
              <a:t>aucune</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oui</a:t>
            </a:r>
          </a:p>
          <a:p>
            <a:pPr>
              <a:spcBef>
                <a:spcPts val="0"/>
              </a:spcBef>
              <a:spcAft>
                <a:spcPts val="300"/>
              </a:spcAft>
            </a:pPr>
            <a:r>
              <a:rPr lang="fr-FR" sz="950" b="1" dirty="0">
                <a:solidFill>
                  <a:schemeClr val="bg1"/>
                </a:solidFill>
              </a:rPr>
              <a:t>Langues </a:t>
            </a:r>
            <a:r>
              <a:rPr lang="fr-FR" sz="950" dirty="0">
                <a:solidFill>
                  <a:schemeClr val="bg1"/>
                </a:solidFill>
              </a:rPr>
              <a:t>: allemand, anglais, arabe, chinois (simplifié et traditionnel), croate, espagnol, français, géorgien, hébreu, hongrois, italien, japonais, néerlandais, polonais, portugais (brésilien), roumain, russe, turc et ukrainien </a:t>
            </a:r>
          </a:p>
        </p:txBody>
      </p:sp>
      <p:sp>
        <p:nvSpPr>
          <p:cNvPr id="55" name="TextBox 54"/>
          <p:cNvSpPr txBox="1"/>
          <p:nvPr/>
        </p:nvSpPr>
        <p:spPr>
          <a:xfrm>
            <a:off x="3848314" y="7404574"/>
            <a:ext cx="2708528" cy="900246"/>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a:t>
            </a:r>
            <a:r>
              <a:rPr lang="fr-FR" sz="950" dirty="0">
                <a:solidFill>
                  <a:schemeClr val="bg1"/>
                </a:solidFill>
              </a:rPr>
              <a:t> : dispensée par un instructeur</a:t>
            </a:r>
          </a:p>
          <a:p>
            <a:pPr>
              <a:spcBef>
                <a:spcPts val="0"/>
              </a:spcBef>
              <a:spcAft>
                <a:spcPts val="300"/>
              </a:spcAft>
            </a:pPr>
            <a:r>
              <a:rPr lang="fr-FR" sz="950" b="1" dirty="0">
                <a:solidFill>
                  <a:schemeClr val="bg1"/>
                </a:solidFill>
              </a:rPr>
              <a:t>Durée totale estimée : </a:t>
            </a:r>
            <a:r>
              <a:rPr lang="fr-FR" sz="950" dirty="0">
                <a:solidFill>
                  <a:schemeClr val="bg1"/>
                </a:solidFill>
              </a:rPr>
              <a:t>70 heures</a:t>
            </a:r>
          </a:p>
          <a:p>
            <a:pPr>
              <a:spcBef>
                <a:spcPts val="0"/>
              </a:spcBef>
              <a:spcAft>
                <a:spcPts val="300"/>
              </a:spcAft>
            </a:pPr>
            <a:r>
              <a:rPr lang="fr-FR" sz="950" b="1" dirty="0">
                <a:solidFill>
                  <a:schemeClr val="bg1"/>
                </a:solidFill>
              </a:rPr>
              <a:t>Cours complémentaire recommandé : </a:t>
            </a:r>
            <a:r>
              <a:rPr lang="fr-FR" sz="950" dirty="0">
                <a:solidFill>
                  <a:schemeClr val="bg1"/>
                </a:solidFill>
              </a:rPr>
              <a:t>CCNA R&amp;S Introduction to Networks</a:t>
            </a:r>
          </a:p>
        </p:txBody>
      </p:sp>
      <p:grpSp>
        <p:nvGrpSpPr>
          <p:cNvPr id="57" name="Group 56"/>
          <p:cNvGrpSpPr>
            <a:grpSpLocks noChangeAspect="1"/>
          </p:cNvGrpSpPr>
          <p:nvPr/>
        </p:nvGrpSpPr>
        <p:grpSpPr>
          <a:xfrm>
            <a:off x="5842907" y="1008319"/>
            <a:ext cx="557784" cy="551050"/>
            <a:chOff x="4194068" y="1207811"/>
            <a:chExt cx="288472" cy="284989"/>
          </a:xfrm>
        </p:grpSpPr>
        <p:grpSp>
          <p:nvGrpSpPr>
            <p:cNvPr id="58" name="Group 57"/>
            <p:cNvGrpSpPr>
              <a:grpSpLocks noChangeAspect="1"/>
            </p:cNvGrpSpPr>
            <p:nvPr/>
          </p:nvGrpSpPr>
          <p:grpSpPr>
            <a:xfrm>
              <a:off x="4194068" y="1207811"/>
              <a:ext cx="288472" cy="284989"/>
              <a:chOff x="2632787" y="1629410"/>
              <a:chExt cx="1817884" cy="1795938"/>
            </a:xfrm>
          </p:grpSpPr>
          <p:sp>
            <p:nvSpPr>
              <p:cNvPr id="88" name="Chord 87"/>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Chord 88"/>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p:cNvGrpSpPr>
              <a:grpSpLocks noChangeAspect="1"/>
            </p:cNvGrpSpPr>
            <p:nvPr/>
          </p:nvGrpSpPr>
          <p:grpSpPr>
            <a:xfrm>
              <a:off x="4240085" y="1270824"/>
              <a:ext cx="205157" cy="182880"/>
              <a:chOff x="-576263" y="1677988"/>
              <a:chExt cx="628651" cy="560387"/>
            </a:xfrm>
          </p:grpSpPr>
          <p:sp>
            <p:nvSpPr>
              <p:cNvPr id="60" name="Freeform 32"/>
              <p:cNvSpPr>
                <a:spLocks noEditPoints="1"/>
              </p:cNvSpPr>
              <p:nvPr/>
            </p:nvSpPr>
            <p:spPr bwMode="auto">
              <a:xfrm>
                <a:off x="-576263" y="1677988"/>
                <a:ext cx="231775" cy="461962"/>
              </a:xfrm>
              <a:custGeom>
                <a:avLst/>
                <a:gdLst>
                  <a:gd name="T0" fmla="*/ 317 w 317"/>
                  <a:gd name="T1" fmla="*/ 0 h 633"/>
                  <a:gd name="T2" fmla="*/ 317 w 317"/>
                  <a:gd name="T3" fmla="*/ 0 h 633"/>
                  <a:gd name="T4" fmla="*/ 0 w 317"/>
                  <a:gd name="T5" fmla="*/ 321 h 633"/>
                  <a:gd name="T6" fmla="*/ 317 w 317"/>
                  <a:gd name="T7" fmla="*/ 633 h 633"/>
                  <a:gd name="T8" fmla="*/ 317 w 317"/>
                  <a:gd name="T9" fmla="*/ 633 h 633"/>
                  <a:gd name="T10" fmla="*/ 317 w 317"/>
                  <a:gd name="T11" fmla="*/ 0 h 633"/>
                  <a:gd name="T12" fmla="*/ 317 w 317"/>
                  <a:gd name="T13" fmla="*/ 0 h 633"/>
                  <a:gd name="T14" fmla="*/ 223 w 317"/>
                  <a:gd name="T15" fmla="*/ 69 h 633"/>
                  <a:gd name="T16" fmla="*/ 171 w 317"/>
                  <a:gd name="T17" fmla="*/ 139 h 633"/>
                  <a:gd name="T18" fmla="*/ 146 w 317"/>
                  <a:gd name="T19" fmla="*/ 121 h 633"/>
                  <a:gd name="T20" fmla="*/ 223 w 317"/>
                  <a:gd name="T21" fmla="*/ 69 h 633"/>
                  <a:gd name="T22" fmla="*/ 111 w 317"/>
                  <a:gd name="T23" fmla="*/ 156 h 633"/>
                  <a:gd name="T24" fmla="*/ 154 w 317"/>
                  <a:gd name="T25" fmla="*/ 191 h 633"/>
                  <a:gd name="T26" fmla="*/ 128 w 317"/>
                  <a:gd name="T27" fmla="*/ 295 h 633"/>
                  <a:gd name="T28" fmla="*/ 51 w 317"/>
                  <a:gd name="T29" fmla="*/ 295 h 633"/>
                  <a:gd name="T30" fmla="*/ 111 w 317"/>
                  <a:gd name="T31" fmla="*/ 156 h 633"/>
                  <a:gd name="T32" fmla="*/ 51 w 317"/>
                  <a:gd name="T33" fmla="*/ 347 h 633"/>
                  <a:gd name="T34" fmla="*/ 128 w 317"/>
                  <a:gd name="T35" fmla="*/ 347 h 633"/>
                  <a:gd name="T36" fmla="*/ 154 w 317"/>
                  <a:gd name="T37" fmla="*/ 451 h 633"/>
                  <a:gd name="T38" fmla="*/ 111 w 317"/>
                  <a:gd name="T39" fmla="*/ 477 h 633"/>
                  <a:gd name="T40" fmla="*/ 51 w 317"/>
                  <a:gd name="T41" fmla="*/ 347 h 633"/>
                  <a:gd name="T42" fmla="*/ 146 w 317"/>
                  <a:gd name="T43" fmla="*/ 521 h 633"/>
                  <a:gd name="T44" fmla="*/ 171 w 317"/>
                  <a:gd name="T45" fmla="*/ 494 h 633"/>
                  <a:gd name="T46" fmla="*/ 223 w 317"/>
                  <a:gd name="T47" fmla="*/ 564 h 633"/>
                  <a:gd name="T48" fmla="*/ 146 w 317"/>
                  <a:gd name="T49" fmla="*/ 521 h 633"/>
                  <a:gd name="T50" fmla="*/ 291 w 317"/>
                  <a:gd name="T51" fmla="*/ 555 h 633"/>
                  <a:gd name="T52" fmla="*/ 223 w 317"/>
                  <a:gd name="T53" fmla="*/ 477 h 633"/>
                  <a:gd name="T54" fmla="*/ 291 w 317"/>
                  <a:gd name="T55" fmla="*/ 468 h 633"/>
                  <a:gd name="T56" fmla="*/ 291 w 317"/>
                  <a:gd name="T57" fmla="*/ 555 h 633"/>
                  <a:gd name="T58" fmla="*/ 291 w 317"/>
                  <a:gd name="T59" fmla="*/ 555 h 633"/>
                  <a:gd name="T60" fmla="*/ 291 w 317"/>
                  <a:gd name="T61" fmla="*/ 408 h 633"/>
                  <a:gd name="T62" fmla="*/ 206 w 317"/>
                  <a:gd name="T63" fmla="*/ 425 h 633"/>
                  <a:gd name="T64" fmla="*/ 189 w 317"/>
                  <a:gd name="T65" fmla="*/ 347 h 633"/>
                  <a:gd name="T66" fmla="*/ 291 w 317"/>
                  <a:gd name="T67" fmla="*/ 347 h 633"/>
                  <a:gd name="T68" fmla="*/ 291 w 317"/>
                  <a:gd name="T69" fmla="*/ 408 h 633"/>
                  <a:gd name="T70" fmla="*/ 291 w 317"/>
                  <a:gd name="T71" fmla="*/ 408 h 633"/>
                  <a:gd name="T72" fmla="*/ 291 w 317"/>
                  <a:gd name="T73" fmla="*/ 295 h 633"/>
                  <a:gd name="T74" fmla="*/ 189 w 317"/>
                  <a:gd name="T75" fmla="*/ 295 h 633"/>
                  <a:gd name="T76" fmla="*/ 206 w 317"/>
                  <a:gd name="T77" fmla="*/ 208 h 633"/>
                  <a:gd name="T78" fmla="*/ 291 w 317"/>
                  <a:gd name="T79" fmla="*/ 226 h 633"/>
                  <a:gd name="T80" fmla="*/ 291 w 317"/>
                  <a:gd name="T81" fmla="*/ 295 h 633"/>
                  <a:gd name="T82" fmla="*/ 291 w 317"/>
                  <a:gd name="T83" fmla="*/ 295 h 633"/>
                  <a:gd name="T84" fmla="*/ 291 w 317"/>
                  <a:gd name="T85" fmla="*/ 174 h 633"/>
                  <a:gd name="T86" fmla="*/ 223 w 317"/>
                  <a:gd name="T87" fmla="*/ 156 h 633"/>
                  <a:gd name="T88" fmla="*/ 291 w 317"/>
                  <a:gd name="T89" fmla="*/ 78 h 633"/>
                  <a:gd name="T90" fmla="*/ 291 w 317"/>
                  <a:gd name="T91" fmla="*/ 174 h 633"/>
                  <a:gd name="T92" fmla="*/ 291 w 317"/>
                  <a:gd name="T93" fmla="*/ 17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7" h="633">
                    <a:moveTo>
                      <a:pt x="317" y="0"/>
                    </a:moveTo>
                    <a:cubicBezTo>
                      <a:pt x="317" y="0"/>
                      <a:pt x="317" y="0"/>
                      <a:pt x="317" y="0"/>
                    </a:cubicBezTo>
                    <a:cubicBezTo>
                      <a:pt x="137" y="0"/>
                      <a:pt x="0" y="147"/>
                      <a:pt x="0" y="321"/>
                    </a:cubicBezTo>
                    <a:cubicBezTo>
                      <a:pt x="0" y="494"/>
                      <a:pt x="137" y="633"/>
                      <a:pt x="317" y="633"/>
                    </a:cubicBezTo>
                    <a:cubicBezTo>
                      <a:pt x="317" y="633"/>
                      <a:pt x="317" y="633"/>
                      <a:pt x="317" y="633"/>
                    </a:cubicBezTo>
                    <a:cubicBezTo>
                      <a:pt x="317" y="0"/>
                      <a:pt x="317" y="0"/>
                      <a:pt x="317" y="0"/>
                    </a:cubicBezTo>
                    <a:cubicBezTo>
                      <a:pt x="317" y="0"/>
                      <a:pt x="317" y="0"/>
                      <a:pt x="317" y="0"/>
                    </a:cubicBezTo>
                    <a:close/>
                    <a:moveTo>
                      <a:pt x="223" y="69"/>
                    </a:moveTo>
                    <a:cubicBezTo>
                      <a:pt x="206" y="95"/>
                      <a:pt x="189" y="113"/>
                      <a:pt x="171" y="139"/>
                    </a:cubicBezTo>
                    <a:cubicBezTo>
                      <a:pt x="163" y="130"/>
                      <a:pt x="154" y="130"/>
                      <a:pt x="146" y="121"/>
                    </a:cubicBezTo>
                    <a:cubicBezTo>
                      <a:pt x="163" y="104"/>
                      <a:pt x="189" y="87"/>
                      <a:pt x="223" y="69"/>
                    </a:cubicBezTo>
                    <a:close/>
                    <a:moveTo>
                      <a:pt x="111" y="156"/>
                    </a:moveTo>
                    <a:cubicBezTo>
                      <a:pt x="120" y="165"/>
                      <a:pt x="137" y="182"/>
                      <a:pt x="154" y="191"/>
                    </a:cubicBezTo>
                    <a:cubicBezTo>
                      <a:pt x="146" y="217"/>
                      <a:pt x="137" y="252"/>
                      <a:pt x="128" y="295"/>
                    </a:cubicBezTo>
                    <a:cubicBezTo>
                      <a:pt x="51" y="295"/>
                      <a:pt x="51" y="295"/>
                      <a:pt x="51" y="295"/>
                    </a:cubicBezTo>
                    <a:cubicBezTo>
                      <a:pt x="60" y="243"/>
                      <a:pt x="77" y="200"/>
                      <a:pt x="111" y="156"/>
                    </a:cubicBezTo>
                    <a:close/>
                    <a:moveTo>
                      <a:pt x="51" y="347"/>
                    </a:moveTo>
                    <a:cubicBezTo>
                      <a:pt x="128" y="347"/>
                      <a:pt x="128" y="347"/>
                      <a:pt x="128" y="347"/>
                    </a:cubicBezTo>
                    <a:cubicBezTo>
                      <a:pt x="137" y="382"/>
                      <a:pt x="146" y="416"/>
                      <a:pt x="154" y="451"/>
                    </a:cubicBezTo>
                    <a:cubicBezTo>
                      <a:pt x="137" y="460"/>
                      <a:pt x="120" y="468"/>
                      <a:pt x="111" y="477"/>
                    </a:cubicBezTo>
                    <a:cubicBezTo>
                      <a:pt x="77" y="442"/>
                      <a:pt x="60" y="399"/>
                      <a:pt x="51" y="347"/>
                    </a:cubicBezTo>
                    <a:close/>
                    <a:moveTo>
                      <a:pt x="146" y="521"/>
                    </a:moveTo>
                    <a:cubicBezTo>
                      <a:pt x="154" y="512"/>
                      <a:pt x="163" y="503"/>
                      <a:pt x="171" y="494"/>
                    </a:cubicBezTo>
                    <a:cubicBezTo>
                      <a:pt x="189" y="521"/>
                      <a:pt x="206" y="547"/>
                      <a:pt x="223" y="564"/>
                    </a:cubicBezTo>
                    <a:cubicBezTo>
                      <a:pt x="189" y="555"/>
                      <a:pt x="163" y="538"/>
                      <a:pt x="146" y="521"/>
                    </a:cubicBezTo>
                    <a:close/>
                    <a:moveTo>
                      <a:pt x="291" y="555"/>
                    </a:moveTo>
                    <a:cubicBezTo>
                      <a:pt x="266" y="538"/>
                      <a:pt x="240" y="512"/>
                      <a:pt x="223" y="477"/>
                    </a:cubicBezTo>
                    <a:cubicBezTo>
                      <a:pt x="240" y="468"/>
                      <a:pt x="266" y="468"/>
                      <a:pt x="291" y="468"/>
                    </a:cubicBezTo>
                    <a:cubicBezTo>
                      <a:pt x="291" y="555"/>
                      <a:pt x="291" y="555"/>
                      <a:pt x="291" y="555"/>
                    </a:cubicBezTo>
                    <a:cubicBezTo>
                      <a:pt x="291" y="555"/>
                      <a:pt x="291" y="555"/>
                      <a:pt x="291" y="555"/>
                    </a:cubicBezTo>
                    <a:close/>
                    <a:moveTo>
                      <a:pt x="291" y="408"/>
                    </a:moveTo>
                    <a:cubicBezTo>
                      <a:pt x="257" y="416"/>
                      <a:pt x="231" y="416"/>
                      <a:pt x="206" y="425"/>
                    </a:cubicBezTo>
                    <a:cubicBezTo>
                      <a:pt x="197" y="399"/>
                      <a:pt x="189" y="373"/>
                      <a:pt x="189" y="347"/>
                    </a:cubicBezTo>
                    <a:cubicBezTo>
                      <a:pt x="291" y="347"/>
                      <a:pt x="291" y="347"/>
                      <a:pt x="291" y="347"/>
                    </a:cubicBezTo>
                    <a:cubicBezTo>
                      <a:pt x="291" y="408"/>
                      <a:pt x="291" y="408"/>
                      <a:pt x="291" y="408"/>
                    </a:cubicBezTo>
                    <a:cubicBezTo>
                      <a:pt x="291" y="408"/>
                      <a:pt x="291" y="408"/>
                      <a:pt x="291" y="408"/>
                    </a:cubicBezTo>
                    <a:close/>
                    <a:moveTo>
                      <a:pt x="291" y="295"/>
                    </a:moveTo>
                    <a:cubicBezTo>
                      <a:pt x="189" y="295"/>
                      <a:pt x="189" y="295"/>
                      <a:pt x="189" y="295"/>
                    </a:cubicBezTo>
                    <a:cubicBezTo>
                      <a:pt x="189" y="260"/>
                      <a:pt x="197" y="234"/>
                      <a:pt x="206" y="208"/>
                    </a:cubicBezTo>
                    <a:cubicBezTo>
                      <a:pt x="231" y="217"/>
                      <a:pt x="257" y="226"/>
                      <a:pt x="291" y="226"/>
                    </a:cubicBezTo>
                    <a:cubicBezTo>
                      <a:pt x="291" y="295"/>
                      <a:pt x="291" y="295"/>
                      <a:pt x="291" y="295"/>
                    </a:cubicBezTo>
                    <a:cubicBezTo>
                      <a:pt x="291" y="295"/>
                      <a:pt x="291" y="295"/>
                      <a:pt x="291" y="295"/>
                    </a:cubicBezTo>
                    <a:close/>
                    <a:moveTo>
                      <a:pt x="291" y="174"/>
                    </a:moveTo>
                    <a:cubicBezTo>
                      <a:pt x="266" y="174"/>
                      <a:pt x="240" y="165"/>
                      <a:pt x="223" y="156"/>
                    </a:cubicBezTo>
                    <a:cubicBezTo>
                      <a:pt x="240" y="130"/>
                      <a:pt x="266" y="104"/>
                      <a:pt x="291" y="78"/>
                    </a:cubicBezTo>
                    <a:cubicBezTo>
                      <a:pt x="291" y="174"/>
                      <a:pt x="291" y="174"/>
                      <a:pt x="291" y="174"/>
                    </a:cubicBezTo>
                    <a:cubicBezTo>
                      <a:pt x="291" y="174"/>
                      <a:pt x="291" y="174"/>
                      <a:pt x="291" y="174"/>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33"/>
              <p:cNvSpPr>
                <a:spLocks noEditPoints="1"/>
              </p:cNvSpPr>
              <p:nvPr/>
            </p:nvSpPr>
            <p:spPr bwMode="auto">
              <a:xfrm>
                <a:off x="-344488" y="1677988"/>
                <a:ext cx="241300" cy="461962"/>
              </a:xfrm>
              <a:custGeom>
                <a:avLst/>
                <a:gdLst>
                  <a:gd name="T0" fmla="*/ 0 w 330"/>
                  <a:gd name="T1" fmla="*/ 633 h 633"/>
                  <a:gd name="T2" fmla="*/ 9 w 330"/>
                  <a:gd name="T3" fmla="*/ 633 h 633"/>
                  <a:gd name="T4" fmla="*/ 330 w 330"/>
                  <a:gd name="T5" fmla="*/ 321 h 633"/>
                  <a:gd name="T6" fmla="*/ 9 w 330"/>
                  <a:gd name="T7" fmla="*/ 0 h 633"/>
                  <a:gd name="T8" fmla="*/ 0 w 330"/>
                  <a:gd name="T9" fmla="*/ 0 h 633"/>
                  <a:gd name="T10" fmla="*/ 0 w 330"/>
                  <a:gd name="T11" fmla="*/ 633 h 633"/>
                  <a:gd name="T12" fmla="*/ 0 w 330"/>
                  <a:gd name="T13" fmla="*/ 633 h 633"/>
                  <a:gd name="T14" fmla="*/ 178 w 330"/>
                  <a:gd name="T15" fmla="*/ 121 h 633"/>
                  <a:gd name="T16" fmla="*/ 152 w 330"/>
                  <a:gd name="T17" fmla="*/ 139 h 633"/>
                  <a:gd name="T18" fmla="*/ 107 w 330"/>
                  <a:gd name="T19" fmla="*/ 69 h 633"/>
                  <a:gd name="T20" fmla="*/ 178 w 330"/>
                  <a:gd name="T21" fmla="*/ 121 h 633"/>
                  <a:gd name="T22" fmla="*/ 276 w 330"/>
                  <a:gd name="T23" fmla="*/ 295 h 633"/>
                  <a:gd name="T24" fmla="*/ 196 w 330"/>
                  <a:gd name="T25" fmla="*/ 295 h 633"/>
                  <a:gd name="T26" fmla="*/ 170 w 330"/>
                  <a:gd name="T27" fmla="*/ 191 h 633"/>
                  <a:gd name="T28" fmla="*/ 223 w 330"/>
                  <a:gd name="T29" fmla="*/ 156 h 633"/>
                  <a:gd name="T30" fmla="*/ 276 w 330"/>
                  <a:gd name="T31" fmla="*/ 295 h 633"/>
                  <a:gd name="T32" fmla="*/ 223 w 330"/>
                  <a:gd name="T33" fmla="*/ 477 h 633"/>
                  <a:gd name="T34" fmla="*/ 170 w 330"/>
                  <a:gd name="T35" fmla="*/ 451 h 633"/>
                  <a:gd name="T36" fmla="*/ 196 w 330"/>
                  <a:gd name="T37" fmla="*/ 347 h 633"/>
                  <a:gd name="T38" fmla="*/ 276 w 330"/>
                  <a:gd name="T39" fmla="*/ 347 h 633"/>
                  <a:gd name="T40" fmla="*/ 223 w 330"/>
                  <a:gd name="T41" fmla="*/ 477 h 633"/>
                  <a:gd name="T42" fmla="*/ 107 w 330"/>
                  <a:gd name="T43" fmla="*/ 564 h 633"/>
                  <a:gd name="T44" fmla="*/ 152 w 330"/>
                  <a:gd name="T45" fmla="*/ 494 h 633"/>
                  <a:gd name="T46" fmla="*/ 178 w 330"/>
                  <a:gd name="T47" fmla="*/ 521 h 633"/>
                  <a:gd name="T48" fmla="*/ 107 w 330"/>
                  <a:gd name="T49" fmla="*/ 564 h 633"/>
                  <a:gd name="T50" fmla="*/ 36 w 330"/>
                  <a:gd name="T51" fmla="*/ 468 h 633"/>
                  <a:gd name="T52" fmla="*/ 98 w 330"/>
                  <a:gd name="T53" fmla="*/ 477 h 633"/>
                  <a:gd name="T54" fmla="*/ 36 w 330"/>
                  <a:gd name="T55" fmla="*/ 555 h 633"/>
                  <a:gd name="T56" fmla="*/ 36 w 330"/>
                  <a:gd name="T57" fmla="*/ 468 h 633"/>
                  <a:gd name="T58" fmla="*/ 36 w 330"/>
                  <a:gd name="T59" fmla="*/ 468 h 633"/>
                  <a:gd name="T60" fmla="*/ 36 w 330"/>
                  <a:gd name="T61" fmla="*/ 347 h 633"/>
                  <a:gd name="T62" fmla="*/ 143 w 330"/>
                  <a:gd name="T63" fmla="*/ 347 h 633"/>
                  <a:gd name="T64" fmla="*/ 125 w 330"/>
                  <a:gd name="T65" fmla="*/ 425 h 633"/>
                  <a:gd name="T66" fmla="*/ 36 w 330"/>
                  <a:gd name="T67" fmla="*/ 408 h 633"/>
                  <a:gd name="T68" fmla="*/ 36 w 330"/>
                  <a:gd name="T69" fmla="*/ 347 h 633"/>
                  <a:gd name="T70" fmla="*/ 36 w 330"/>
                  <a:gd name="T71" fmla="*/ 347 h 633"/>
                  <a:gd name="T72" fmla="*/ 36 w 330"/>
                  <a:gd name="T73" fmla="*/ 226 h 633"/>
                  <a:gd name="T74" fmla="*/ 125 w 330"/>
                  <a:gd name="T75" fmla="*/ 208 h 633"/>
                  <a:gd name="T76" fmla="*/ 143 w 330"/>
                  <a:gd name="T77" fmla="*/ 295 h 633"/>
                  <a:gd name="T78" fmla="*/ 36 w 330"/>
                  <a:gd name="T79" fmla="*/ 295 h 633"/>
                  <a:gd name="T80" fmla="*/ 36 w 330"/>
                  <a:gd name="T81" fmla="*/ 226 h 633"/>
                  <a:gd name="T82" fmla="*/ 36 w 330"/>
                  <a:gd name="T83" fmla="*/ 226 h 633"/>
                  <a:gd name="T84" fmla="*/ 36 w 330"/>
                  <a:gd name="T85" fmla="*/ 78 h 633"/>
                  <a:gd name="T86" fmla="*/ 98 w 330"/>
                  <a:gd name="T87" fmla="*/ 156 h 633"/>
                  <a:gd name="T88" fmla="*/ 36 w 330"/>
                  <a:gd name="T89" fmla="*/ 174 h 633"/>
                  <a:gd name="T90" fmla="*/ 36 w 330"/>
                  <a:gd name="T91" fmla="*/ 78 h 633"/>
                  <a:gd name="T92" fmla="*/ 36 w 330"/>
                  <a:gd name="T93" fmla="*/ 78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633">
                    <a:moveTo>
                      <a:pt x="0" y="633"/>
                    </a:moveTo>
                    <a:cubicBezTo>
                      <a:pt x="0" y="633"/>
                      <a:pt x="0" y="633"/>
                      <a:pt x="9" y="633"/>
                    </a:cubicBezTo>
                    <a:cubicBezTo>
                      <a:pt x="187" y="633"/>
                      <a:pt x="330" y="494"/>
                      <a:pt x="330" y="321"/>
                    </a:cubicBezTo>
                    <a:cubicBezTo>
                      <a:pt x="330" y="147"/>
                      <a:pt x="187" y="0"/>
                      <a:pt x="9" y="0"/>
                    </a:cubicBezTo>
                    <a:cubicBezTo>
                      <a:pt x="0" y="0"/>
                      <a:pt x="0" y="0"/>
                      <a:pt x="0" y="0"/>
                    </a:cubicBezTo>
                    <a:cubicBezTo>
                      <a:pt x="0" y="633"/>
                      <a:pt x="0" y="633"/>
                      <a:pt x="0" y="633"/>
                    </a:cubicBezTo>
                    <a:cubicBezTo>
                      <a:pt x="0" y="633"/>
                      <a:pt x="0" y="633"/>
                      <a:pt x="0" y="633"/>
                    </a:cubicBezTo>
                    <a:close/>
                    <a:moveTo>
                      <a:pt x="178" y="121"/>
                    </a:moveTo>
                    <a:cubicBezTo>
                      <a:pt x="170" y="130"/>
                      <a:pt x="161" y="130"/>
                      <a:pt x="152" y="139"/>
                    </a:cubicBezTo>
                    <a:cubicBezTo>
                      <a:pt x="134" y="113"/>
                      <a:pt x="125" y="95"/>
                      <a:pt x="107" y="69"/>
                    </a:cubicBezTo>
                    <a:cubicBezTo>
                      <a:pt x="134" y="87"/>
                      <a:pt x="161" y="104"/>
                      <a:pt x="178" y="121"/>
                    </a:cubicBezTo>
                    <a:close/>
                    <a:moveTo>
                      <a:pt x="276" y="295"/>
                    </a:moveTo>
                    <a:cubicBezTo>
                      <a:pt x="196" y="295"/>
                      <a:pt x="196" y="295"/>
                      <a:pt x="196" y="295"/>
                    </a:cubicBezTo>
                    <a:cubicBezTo>
                      <a:pt x="196" y="252"/>
                      <a:pt x="187" y="217"/>
                      <a:pt x="170" y="191"/>
                    </a:cubicBezTo>
                    <a:cubicBezTo>
                      <a:pt x="187" y="182"/>
                      <a:pt x="205" y="165"/>
                      <a:pt x="223" y="156"/>
                    </a:cubicBezTo>
                    <a:cubicBezTo>
                      <a:pt x="250" y="200"/>
                      <a:pt x="268" y="243"/>
                      <a:pt x="276" y="295"/>
                    </a:cubicBezTo>
                    <a:close/>
                    <a:moveTo>
                      <a:pt x="223" y="477"/>
                    </a:moveTo>
                    <a:cubicBezTo>
                      <a:pt x="205" y="468"/>
                      <a:pt x="187" y="460"/>
                      <a:pt x="170" y="451"/>
                    </a:cubicBezTo>
                    <a:cubicBezTo>
                      <a:pt x="187" y="416"/>
                      <a:pt x="196" y="382"/>
                      <a:pt x="196" y="347"/>
                    </a:cubicBezTo>
                    <a:cubicBezTo>
                      <a:pt x="276" y="347"/>
                      <a:pt x="276" y="347"/>
                      <a:pt x="276" y="347"/>
                    </a:cubicBezTo>
                    <a:cubicBezTo>
                      <a:pt x="268" y="399"/>
                      <a:pt x="250" y="442"/>
                      <a:pt x="223" y="477"/>
                    </a:cubicBezTo>
                    <a:close/>
                    <a:moveTo>
                      <a:pt x="107" y="564"/>
                    </a:moveTo>
                    <a:cubicBezTo>
                      <a:pt x="125" y="547"/>
                      <a:pt x="134" y="521"/>
                      <a:pt x="152" y="494"/>
                    </a:cubicBezTo>
                    <a:cubicBezTo>
                      <a:pt x="161" y="503"/>
                      <a:pt x="170" y="512"/>
                      <a:pt x="178" y="521"/>
                    </a:cubicBezTo>
                    <a:cubicBezTo>
                      <a:pt x="161" y="538"/>
                      <a:pt x="134" y="555"/>
                      <a:pt x="107" y="564"/>
                    </a:cubicBezTo>
                    <a:close/>
                    <a:moveTo>
                      <a:pt x="36" y="468"/>
                    </a:moveTo>
                    <a:cubicBezTo>
                      <a:pt x="54" y="468"/>
                      <a:pt x="80" y="468"/>
                      <a:pt x="98" y="477"/>
                    </a:cubicBezTo>
                    <a:cubicBezTo>
                      <a:pt x="80" y="512"/>
                      <a:pt x="63" y="538"/>
                      <a:pt x="36" y="555"/>
                    </a:cubicBezTo>
                    <a:cubicBezTo>
                      <a:pt x="36" y="468"/>
                      <a:pt x="36" y="468"/>
                      <a:pt x="36" y="468"/>
                    </a:cubicBezTo>
                    <a:cubicBezTo>
                      <a:pt x="36" y="468"/>
                      <a:pt x="36" y="468"/>
                      <a:pt x="36" y="468"/>
                    </a:cubicBezTo>
                    <a:close/>
                    <a:moveTo>
                      <a:pt x="36" y="347"/>
                    </a:moveTo>
                    <a:cubicBezTo>
                      <a:pt x="143" y="347"/>
                      <a:pt x="143" y="347"/>
                      <a:pt x="143" y="347"/>
                    </a:cubicBezTo>
                    <a:cubicBezTo>
                      <a:pt x="134" y="373"/>
                      <a:pt x="134" y="399"/>
                      <a:pt x="125" y="425"/>
                    </a:cubicBezTo>
                    <a:cubicBezTo>
                      <a:pt x="98" y="416"/>
                      <a:pt x="63" y="416"/>
                      <a:pt x="36" y="408"/>
                    </a:cubicBezTo>
                    <a:cubicBezTo>
                      <a:pt x="36" y="347"/>
                      <a:pt x="36" y="347"/>
                      <a:pt x="36" y="347"/>
                    </a:cubicBezTo>
                    <a:cubicBezTo>
                      <a:pt x="36" y="347"/>
                      <a:pt x="36" y="347"/>
                      <a:pt x="36" y="347"/>
                    </a:cubicBezTo>
                    <a:close/>
                    <a:moveTo>
                      <a:pt x="36" y="226"/>
                    </a:moveTo>
                    <a:cubicBezTo>
                      <a:pt x="63" y="226"/>
                      <a:pt x="98" y="217"/>
                      <a:pt x="125" y="208"/>
                    </a:cubicBezTo>
                    <a:cubicBezTo>
                      <a:pt x="134" y="234"/>
                      <a:pt x="134" y="260"/>
                      <a:pt x="143" y="295"/>
                    </a:cubicBezTo>
                    <a:cubicBezTo>
                      <a:pt x="36" y="295"/>
                      <a:pt x="36" y="295"/>
                      <a:pt x="36" y="295"/>
                    </a:cubicBezTo>
                    <a:cubicBezTo>
                      <a:pt x="36" y="226"/>
                      <a:pt x="36" y="226"/>
                      <a:pt x="36" y="226"/>
                    </a:cubicBezTo>
                    <a:cubicBezTo>
                      <a:pt x="36" y="226"/>
                      <a:pt x="36" y="226"/>
                      <a:pt x="36" y="226"/>
                    </a:cubicBezTo>
                    <a:close/>
                    <a:moveTo>
                      <a:pt x="36" y="78"/>
                    </a:moveTo>
                    <a:cubicBezTo>
                      <a:pt x="63" y="104"/>
                      <a:pt x="80" y="130"/>
                      <a:pt x="98" y="156"/>
                    </a:cubicBezTo>
                    <a:cubicBezTo>
                      <a:pt x="80" y="165"/>
                      <a:pt x="54" y="174"/>
                      <a:pt x="36" y="174"/>
                    </a:cubicBezTo>
                    <a:cubicBezTo>
                      <a:pt x="36" y="78"/>
                      <a:pt x="36" y="78"/>
                      <a:pt x="36" y="78"/>
                    </a:cubicBezTo>
                    <a:cubicBezTo>
                      <a:pt x="36" y="78"/>
                      <a:pt x="36" y="78"/>
                      <a:pt x="36" y="78"/>
                    </a:cubicBezTo>
                    <a:close/>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34"/>
              <p:cNvSpPr>
                <a:spLocks/>
              </p:cNvSpPr>
              <p:nvPr/>
            </p:nvSpPr>
            <p:spPr bwMode="auto">
              <a:xfrm>
                <a:off x="-146050" y="2182813"/>
                <a:ext cx="82550" cy="47625"/>
              </a:xfrm>
              <a:custGeom>
                <a:avLst/>
                <a:gdLst>
                  <a:gd name="T0" fmla="*/ 37 w 52"/>
                  <a:gd name="T1" fmla="*/ 0 h 30"/>
                  <a:gd name="T2" fmla="*/ 0 w 52"/>
                  <a:gd name="T3" fmla="*/ 0 h 30"/>
                  <a:gd name="T4" fmla="*/ 0 w 52"/>
                  <a:gd name="T5" fmla="*/ 30 h 30"/>
                  <a:gd name="T6" fmla="*/ 52 w 52"/>
                  <a:gd name="T7" fmla="*/ 30 h 30"/>
                  <a:gd name="T8" fmla="*/ 37 w 52"/>
                  <a:gd name="T9" fmla="*/ 0 h 30"/>
                </a:gdLst>
                <a:ahLst/>
                <a:cxnLst>
                  <a:cxn ang="0">
                    <a:pos x="T0" y="T1"/>
                  </a:cxn>
                  <a:cxn ang="0">
                    <a:pos x="T2" y="T3"/>
                  </a:cxn>
                  <a:cxn ang="0">
                    <a:pos x="T4" y="T5"/>
                  </a:cxn>
                  <a:cxn ang="0">
                    <a:pos x="T6" y="T7"/>
                  </a:cxn>
                  <a:cxn ang="0">
                    <a:pos x="T8" y="T9"/>
                  </a:cxn>
                </a:cxnLst>
                <a:rect l="0" t="0" r="r" b="b"/>
                <a:pathLst>
                  <a:path w="52" h="30">
                    <a:moveTo>
                      <a:pt x="37" y="0"/>
                    </a:moveTo>
                    <a:lnTo>
                      <a:pt x="0" y="0"/>
                    </a:lnTo>
                    <a:lnTo>
                      <a:pt x="0" y="30"/>
                    </a:lnTo>
                    <a:lnTo>
                      <a:pt x="52" y="30"/>
                    </a:lnTo>
                    <a:lnTo>
                      <a:pt x="37" y="0"/>
                    </a:lnTo>
                    <a:close/>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5"/>
              <p:cNvSpPr>
                <a:spLocks/>
              </p:cNvSpPr>
              <p:nvPr/>
            </p:nvSpPr>
            <p:spPr bwMode="auto">
              <a:xfrm>
                <a:off x="-228600" y="2182813"/>
                <a:ext cx="82550" cy="47625"/>
              </a:xfrm>
              <a:custGeom>
                <a:avLst/>
                <a:gdLst>
                  <a:gd name="T0" fmla="*/ 16 w 52"/>
                  <a:gd name="T1" fmla="*/ 0 h 30"/>
                  <a:gd name="T2" fmla="*/ 0 w 52"/>
                  <a:gd name="T3" fmla="*/ 30 h 30"/>
                  <a:gd name="T4" fmla="*/ 52 w 52"/>
                  <a:gd name="T5" fmla="*/ 30 h 30"/>
                  <a:gd name="T6" fmla="*/ 52 w 52"/>
                  <a:gd name="T7" fmla="*/ 0 h 30"/>
                  <a:gd name="T8" fmla="*/ 16 w 52"/>
                  <a:gd name="T9" fmla="*/ 0 h 30"/>
                </a:gdLst>
                <a:ahLst/>
                <a:cxnLst>
                  <a:cxn ang="0">
                    <a:pos x="T0" y="T1"/>
                  </a:cxn>
                  <a:cxn ang="0">
                    <a:pos x="T2" y="T3"/>
                  </a:cxn>
                  <a:cxn ang="0">
                    <a:pos x="T4" y="T5"/>
                  </a:cxn>
                  <a:cxn ang="0">
                    <a:pos x="T6" y="T7"/>
                  </a:cxn>
                  <a:cxn ang="0">
                    <a:pos x="T8" y="T9"/>
                  </a:cxn>
                </a:cxnLst>
                <a:rect l="0" t="0" r="r" b="b"/>
                <a:pathLst>
                  <a:path w="52" h="30">
                    <a:moveTo>
                      <a:pt x="16" y="0"/>
                    </a:moveTo>
                    <a:lnTo>
                      <a:pt x="0" y="30"/>
                    </a:lnTo>
                    <a:lnTo>
                      <a:pt x="52" y="30"/>
                    </a:lnTo>
                    <a:lnTo>
                      <a:pt x="52" y="0"/>
                    </a:lnTo>
                    <a:lnTo>
                      <a:pt x="16" y="0"/>
                    </a:lnTo>
                    <a:close/>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36"/>
              <p:cNvSpPr>
                <a:spLocks/>
              </p:cNvSpPr>
              <p:nvPr/>
            </p:nvSpPr>
            <p:spPr bwMode="auto">
              <a:xfrm>
                <a:off x="-344488" y="2130425"/>
                <a:ext cx="198438" cy="52387"/>
              </a:xfrm>
              <a:custGeom>
                <a:avLst/>
                <a:gdLst>
                  <a:gd name="T0" fmla="*/ 0 w 272"/>
                  <a:gd name="T1" fmla="*/ 0 h 72"/>
                  <a:gd name="T2" fmla="*/ 0 w 272"/>
                  <a:gd name="T3" fmla="*/ 57 h 72"/>
                  <a:gd name="T4" fmla="*/ 15 w 272"/>
                  <a:gd name="T5" fmla="*/ 72 h 72"/>
                  <a:gd name="T6" fmla="*/ 272 w 272"/>
                  <a:gd name="T7" fmla="*/ 72 h 72"/>
                  <a:gd name="T8" fmla="*/ 272 w 272"/>
                  <a:gd name="T9" fmla="*/ 0 h 72"/>
                  <a:gd name="T10" fmla="*/ 0 w 272"/>
                  <a:gd name="T11" fmla="*/ 0 h 72"/>
                </a:gdLst>
                <a:ahLst/>
                <a:cxnLst>
                  <a:cxn ang="0">
                    <a:pos x="T0" y="T1"/>
                  </a:cxn>
                  <a:cxn ang="0">
                    <a:pos x="T2" y="T3"/>
                  </a:cxn>
                  <a:cxn ang="0">
                    <a:pos x="T4" y="T5"/>
                  </a:cxn>
                  <a:cxn ang="0">
                    <a:pos x="T6" y="T7"/>
                  </a:cxn>
                  <a:cxn ang="0">
                    <a:pos x="T8" y="T9"/>
                  </a:cxn>
                  <a:cxn ang="0">
                    <a:pos x="T10" y="T11"/>
                  </a:cxn>
                </a:cxnLst>
                <a:rect l="0" t="0" r="r" b="b"/>
                <a:pathLst>
                  <a:path w="272" h="72">
                    <a:moveTo>
                      <a:pt x="0" y="0"/>
                    </a:moveTo>
                    <a:cubicBezTo>
                      <a:pt x="0" y="57"/>
                      <a:pt x="0" y="57"/>
                      <a:pt x="0" y="57"/>
                    </a:cubicBezTo>
                    <a:cubicBezTo>
                      <a:pt x="0" y="65"/>
                      <a:pt x="6" y="72"/>
                      <a:pt x="15" y="72"/>
                    </a:cubicBezTo>
                    <a:cubicBezTo>
                      <a:pt x="272" y="72"/>
                      <a:pt x="272" y="72"/>
                      <a:pt x="272" y="72"/>
                    </a:cubicBezTo>
                    <a:cubicBezTo>
                      <a:pt x="272" y="0"/>
                      <a:pt x="272" y="0"/>
                      <a:pt x="272" y="0"/>
                    </a:cubicBezTo>
                    <a:cubicBezTo>
                      <a:pt x="0" y="0"/>
                      <a:pt x="0" y="0"/>
                      <a:pt x="0" y="0"/>
                    </a:cubicBezTo>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37"/>
              <p:cNvSpPr>
                <a:spLocks/>
              </p:cNvSpPr>
              <p:nvPr/>
            </p:nvSpPr>
            <p:spPr bwMode="auto">
              <a:xfrm>
                <a:off x="-146050" y="2130425"/>
                <a:ext cx="198438" cy="52387"/>
              </a:xfrm>
              <a:custGeom>
                <a:avLst/>
                <a:gdLst>
                  <a:gd name="T0" fmla="*/ 0 w 273"/>
                  <a:gd name="T1" fmla="*/ 0 h 72"/>
                  <a:gd name="T2" fmla="*/ 0 w 273"/>
                  <a:gd name="T3" fmla="*/ 72 h 72"/>
                  <a:gd name="T4" fmla="*/ 259 w 273"/>
                  <a:gd name="T5" fmla="*/ 72 h 72"/>
                  <a:gd name="T6" fmla="*/ 273 w 273"/>
                  <a:gd name="T7" fmla="*/ 57 h 72"/>
                  <a:gd name="T8" fmla="*/ 273 w 273"/>
                  <a:gd name="T9" fmla="*/ 0 h 72"/>
                  <a:gd name="T10" fmla="*/ 0 w 273"/>
                  <a:gd name="T11" fmla="*/ 0 h 72"/>
                </a:gdLst>
                <a:ahLst/>
                <a:cxnLst>
                  <a:cxn ang="0">
                    <a:pos x="T0" y="T1"/>
                  </a:cxn>
                  <a:cxn ang="0">
                    <a:pos x="T2" y="T3"/>
                  </a:cxn>
                  <a:cxn ang="0">
                    <a:pos x="T4" y="T5"/>
                  </a:cxn>
                  <a:cxn ang="0">
                    <a:pos x="T6" y="T7"/>
                  </a:cxn>
                  <a:cxn ang="0">
                    <a:pos x="T8" y="T9"/>
                  </a:cxn>
                  <a:cxn ang="0">
                    <a:pos x="T10" y="T11"/>
                  </a:cxn>
                </a:cxnLst>
                <a:rect l="0" t="0" r="r" b="b"/>
                <a:pathLst>
                  <a:path w="273" h="72">
                    <a:moveTo>
                      <a:pt x="0" y="0"/>
                    </a:moveTo>
                    <a:cubicBezTo>
                      <a:pt x="0" y="72"/>
                      <a:pt x="0" y="72"/>
                      <a:pt x="0" y="72"/>
                    </a:cubicBezTo>
                    <a:cubicBezTo>
                      <a:pt x="259" y="72"/>
                      <a:pt x="259" y="72"/>
                      <a:pt x="259" y="72"/>
                    </a:cubicBezTo>
                    <a:cubicBezTo>
                      <a:pt x="267" y="72"/>
                      <a:pt x="273" y="65"/>
                      <a:pt x="273" y="57"/>
                    </a:cubicBezTo>
                    <a:cubicBezTo>
                      <a:pt x="273" y="0"/>
                      <a:pt x="273" y="0"/>
                      <a:pt x="273" y="0"/>
                    </a:cubicBezTo>
                    <a:cubicBezTo>
                      <a:pt x="0" y="0"/>
                      <a:pt x="0" y="0"/>
                      <a:pt x="0" y="0"/>
                    </a:cubicBezTo>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38"/>
              <p:cNvSpPr>
                <a:spLocks/>
              </p:cNvSpPr>
              <p:nvPr/>
            </p:nvSpPr>
            <p:spPr bwMode="auto">
              <a:xfrm>
                <a:off x="-146050" y="2230438"/>
                <a:ext cx="96838" cy="7937"/>
              </a:xfrm>
              <a:custGeom>
                <a:avLst/>
                <a:gdLst>
                  <a:gd name="T0" fmla="*/ 127 w 133"/>
                  <a:gd name="T1" fmla="*/ 0 h 12"/>
                  <a:gd name="T2" fmla="*/ 0 w 133"/>
                  <a:gd name="T3" fmla="*/ 0 h 12"/>
                  <a:gd name="T4" fmla="*/ 0 w 133"/>
                  <a:gd name="T5" fmla="*/ 12 h 12"/>
                  <a:gd name="T6" fmla="*/ 127 w 133"/>
                  <a:gd name="T7" fmla="*/ 12 h 12"/>
                  <a:gd name="T8" fmla="*/ 133 w 133"/>
                  <a:gd name="T9" fmla="*/ 6 h 12"/>
                  <a:gd name="T10" fmla="*/ 127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127" y="0"/>
                    </a:moveTo>
                    <a:cubicBezTo>
                      <a:pt x="0" y="0"/>
                      <a:pt x="0" y="0"/>
                      <a:pt x="0" y="0"/>
                    </a:cubicBezTo>
                    <a:cubicBezTo>
                      <a:pt x="0" y="12"/>
                      <a:pt x="0" y="12"/>
                      <a:pt x="0" y="12"/>
                    </a:cubicBezTo>
                    <a:cubicBezTo>
                      <a:pt x="127" y="12"/>
                      <a:pt x="127" y="12"/>
                      <a:pt x="127" y="12"/>
                    </a:cubicBezTo>
                    <a:cubicBezTo>
                      <a:pt x="130" y="12"/>
                      <a:pt x="133" y="9"/>
                      <a:pt x="133" y="6"/>
                    </a:cubicBezTo>
                    <a:cubicBezTo>
                      <a:pt x="133" y="3"/>
                      <a:pt x="130" y="0"/>
                      <a:pt x="127" y="0"/>
                    </a:cubicBezTo>
                    <a:close/>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39"/>
              <p:cNvSpPr>
                <a:spLocks/>
              </p:cNvSpPr>
              <p:nvPr/>
            </p:nvSpPr>
            <p:spPr bwMode="auto">
              <a:xfrm>
                <a:off x="-160337" y="2139950"/>
                <a:ext cx="14288" cy="30162"/>
              </a:xfrm>
              <a:custGeom>
                <a:avLst/>
                <a:gdLst>
                  <a:gd name="T0" fmla="*/ 20 w 20"/>
                  <a:gd name="T1" fmla="*/ 0 h 41"/>
                  <a:gd name="T2" fmla="*/ 0 w 20"/>
                  <a:gd name="T3" fmla="*/ 21 h 41"/>
                  <a:gd name="T4" fmla="*/ 20 w 20"/>
                  <a:gd name="T5" fmla="*/ 41 h 41"/>
                  <a:gd name="T6" fmla="*/ 20 w 20"/>
                  <a:gd name="T7" fmla="*/ 0 h 41"/>
                </a:gdLst>
                <a:ahLst/>
                <a:cxnLst>
                  <a:cxn ang="0">
                    <a:pos x="T0" y="T1"/>
                  </a:cxn>
                  <a:cxn ang="0">
                    <a:pos x="T2" y="T3"/>
                  </a:cxn>
                  <a:cxn ang="0">
                    <a:pos x="T4" y="T5"/>
                  </a:cxn>
                  <a:cxn ang="0">
                    <a:pos x="T6" y="T7"/>
                  </a:cxn>
                </a:cxnLst>
                <a:rect l="0" t="0" r="r" b="b"/>
                <a:pathLst>
                  <a:path w="20" h="41">
                    <a:moveTo>
                      <a:pt x="20" y="0"/>
                    </a:moveTo>
                    <a:cubicBezTo>
                      <a:pt x="9" y="0"/>
                      <a:pt x="0" y="9"/>
                      <a:pt x="0" y="21"/>
                    </a:cubicBezTo>
                    <a:cubicBezTo>
                      <a:pt x="0" y="32"/>
                      <a:pt x="9" y="41"/>
                      <a:pt x="20" y="41"/>
                    </a:cubicBezTo>
                    <a:cubicBezTo>
                      <a:pt x="20" y="0"/>
                      <a:pt x="20" y="0"/>
                      <a:pt x="20" y="0"/>
                    </a:cubicBezTo>
                  </a:path>
                </a:pathLst>
              </a:custGeom>
              <a:solidFill>
                <a:srgbClr val="8B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40"/>
              <p:cNvSpPr>
                <a:spLocks/>
              </p:cNvSpPr>
              <p:nvPr/>
            </p:nvSpPr>
            <p:spPr bwMode="auto">
              <a:xfrm>
                <a:off x="-146050" y="2139950"/>
                <a:ext cx="14288" cy="30162"/>
              </a:xfrm>
              <a:custGeom>
                <a:avLst/>
                <a:gdLst>
                  <a:gd name="T0" fmla="*/ 0 w 20"/>
                  <a:gd name="T1" fmla="*/ 0 h 41"/>
                  <a:gd name="T2" fmla="*/ 0 w 20"/>
                  <a:gd name="T3" fmla="*/ 0 h 41"/>
                  <a:gd name="T4" fmla="*/ 0 w 20"/>
                  <a:gd name="T5" fmla="*/ 41 h 41"/>
                  <a:gd name="T6" fmla="*/ 0 w 20"/>
                  <a:gd name="T7" fmla="*/ 41 h 41"/>
                  <a:gd name="T8" fmla="*/ 20 w 20"/>
                  <a:gd name="T9" fmla="*/ 21 h 41"/>
                  <a:gd name="T10" fmla="*/ 0 w 20"/>
                  <a:gd name="T11" fmla="*/ 0 h 41"/>
                </a:gdLst>
                <a:ahLst/>
                <a:cxnLst>
                  <a:cxn ang="0">
                    <a:pos x="T0" y="T1"/>
                  </a:cxn>
                  <a:cxn ang="0">
                    <a:pos x="T2" y="T3"/>
                  </a:cxn>
                  <a:cxn ang="0">
                    <a:pos x="T4" y="T5"/>
                  </a:cxn>
                  <a:cxn ang="0">
                    <a:pos x="T6" y="T7"/>
                  </a:cxn>
                  <a:cxn ang="0">
                    <a:pos x="T8" y="T9"/>
                  </a:cxn>
                  <a:cxn ang="0">
                    <a:pos x="T10" y="T11"/>
                  </a:cxn>
                </a:cxnLst>
                <a:rect l="0" t="0" r="r" b="b"/>
                <a:pathLst>
                  <a:path w="20" h="41">
                    <a:moveTo>
                      <a:pt x="0" y="0"/>
                    </a:moveTo>
                    <a:cubicBezTo>
                      <a:pt x="0" y="0"/>
                      <a:pt x="0" y="0"/>
                      <a:pt x="0" y="0"/>
                    </a:cubicBezTo>
                    <a:cubicBezTo>
                      <a:pt x="0" y="41"/>
                      <a:pt x="0" y="41"/>
                      <a:pt x="0" y="41"/>
                    </a:cubicBezTo>
                    <a:cubicBezTo>
                      <a:pt x="0" y="41"/>
                      <a:pt x="0" y="41"/>
                      <a:pt x="0" y="41"/>
                    </a:cubicBezTo>
                    <a:cubicBezTo>
                      <a:pt x="11" y="41"/>
                      <a:pt x="20" y="32"/>
                      <a:pt x="20" y="21"/>
                    </a:cubicBezTo>
                    <a:cubicBezTo>
                      <a:pt x="20" y="9"/>
                      <a:pt x="11" y="0"/>
                      <a:pt x="0" y="0"/>
                    </a:cubicBezTo>
                  </a:path>
                </a:pathLst>
              </a:custGeom>
              <a:solidFill>
                <a:srgbClr val="86B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41"/>
              <p:cNvSpPr>
                <a:spLocks/>
              </p:cNvSpPr>
              <p:nvPr/>
            </p:nvSpPr>
            <p:spPr bwMode="auto">
              <a:xfrm>
                <a:off x="-146050" y="1897063"/>
                <a:ext cx="198438" cy="233362"/>
              </a:xfrm>
              <a:custGeom>
                <a:avLst/>
                <a:gdLst>
                  <a:gd name="T0" fmla="*/ 273 w 273"/>
                  <a:gd name="T1" fmla="*/ 15 h 320"/>
                  <a:gd name="T2" fmla="*/ 259 w 273"/>
                  <a:gd name="T3" fmla="*/ 0 h 320"/>
                  <a:gd name="T4" fmla="*/ 0 w 273"/>
                  <a:gd name="T5" fmla="*/ 0 h 320"/>
                  <a:gd name="T6" fmla="*/ 0 w 273"/>
                  <a:gd name="T7" fmla="*/ 320 h 320"/>
                  <a:gd name="T8" fmla="*/ 273 w 273"/>
                  <a:gd name="T9" fmla="*/ 320 h 320"/>
                  <a:gd name="T10" fmla="*/ 273 w 273"/>
                  <a:gd name="T11" fmla="*/ 15 h 320"/>
                </a:gdLst>
                <a:ahLst/>
                <a:cxnLst>
                  <a:cxn ang="0">
                    <a:pos x="T0" y="T1"/>
                  </a:cxn>
                  <a:cxn ang="0">
                    <a:pos x="T2" y="T3"/>
                  </a:cxn>
                  <a:cxn ang="0">
                    <a:pos x="T4" y="T5"/>
                  </a:cxn>
                  <a:cxn ang="0">
                    <a:pos x="T6" y="T7"/>
                  </a:cxn>
                  <a:cxn ang="0">
                    <a:pos x="T8" y="T9"/>
                  </a:cxn>
                  <a:cxn ang="0">
                    <a:pos x="T10" y="T11"/>
                  </a:cxn>
                </a:cxnLst>
                <a:rect l="0" t="0" r="r" b="b"/>
                <a:pathLst>
                  <a:path w="273" h="320">
                    <a:moveTo>
                      <a:pt x="273" y="15"/>
                    </a:moveTo>
                    <a:cubicBezTo>
                      <a:pt x="273" y="7"/>
                      <a:pt x="267" y="0"/>
                      <a:pt x="259" y="0"/>
                    </a:cubicBezTo>
                    <a:cubicBezTo>
                      <a:pt x="0" y="0"/>
                      <a:pt x="0" y="0"/>
                      <a:pt x="0" y="0"/>
                    </a:cubicBezTo>
                    <a:cubicBezTo>
                      <a:pt x="0" y="320"/>
                      <a:pt x="0" y="320"/>
                      <a:pt x="0" y="320"/>
                    </a:cubicBezTo>
                    <a:cubicBezTo>
                      <a:pt x="273" y="320"/>
                      <a:pt x="273" y="320"/>
                      <a:pt x="273" y="320"/>
                    </a:cubicBezTo>
                    <a:cubicBezTo>
                      <a:pt x="273" y="15"/>
                      <a:pt x="273" y="15"/>
                      <a:pt x="273" y="15"/>
                    </a:cubicBezTo>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42"/>
              <p:cNvSpPr>
                <a:spLocks/>
              </p:cNvSpPr>
              <p:nvPr/>
            </p:nvSpPr>
            <p:spPr bwMode="auto">
              <a:xfrm>
                <a:off x="-344488" y="1897063"/>
                <a:ext cx="198438" cy="233362"/>
              </a:xfrm>
              <a:custGeom>
                <a:avLst/>
                <a:gdLst>
                  <a:gd name="T0" fmla="*/ 15 w 272"/>
                  <a:gd name="T1" fmla="*/ 0 h 320"/>
                  <a:gd name="T2" fmla="*/ 0 w 272"/>
                  <a:gd name="T3" fmla="*/ 15 h 320"/>
                  <a:gd name="T4" fmla="*/ 0 w 272"/>
                  <a:gd name="T5" fmla="*/ 320 h 320"/>
                  <a:gd name="T6" fmla="*/ 272 w 272"/>
                  <a:gd name="T7" fmla="*/ 320 h 320"/>
                  <a:gd name="T8" fmla="*/ 272 w 272"/>
                  <a:gd name="T9" fmla="*/ 0 h 320"/>
                  <a:gd name="T10" fmla="*/ 15 w 272"/>
                  <a:gd name="T11" fmla="*/ 0 h 320"/>
                </a:gdLst>
                <a:ahLst/>
                <a:cxnLst>
                  <a:cxn ang="0">
                    <a:pos x="T0" y="T1"/>
                  </a:cxn>
                  <a:cxn ang="0">
                    <a:pos x="T2" y="T3"/>
                  </a:cxn>
                  <a:cxn ang="0">
                    <a:pos x="T4" y="T5"/>
                  </a:cxn>
                  <a:cxn ang="0">
                    <a:pos x="T6" y="T7"/>
                  </a:cxn>
                  <a:cxn ang="0">
                    <a:pos x="T8" y="T9"/>
                  </a:cxn>
                  <a:cxn ang="0">
                    <a:pos x="T10" y="T11"/>
                  </a:cxn>
                </a:cxnLst>
                <a:rect l="0" t="0" r="r" b="b"/>
                <a:pathLst>
                  <a:path w="272" h="320">
                    <a:moveTo>
                      <a:pt x="15" y="0"/>
                    </a:moveTo>
                    <a:cubicBezTo>
                      <a:pt x="6" y="0"/>
                      <a:pt x="0" y="7"/>
                      <a:pt x="0" y="15"/>
                    </a:cubicBezTo>
                    <a:cubicBezTo>
                      <a:pt x="0" y="320"/>
                      <a:pt x="0" y="320"/>
                      <a:pt x="0" y="320"/>
                    </a:cubicBezTo>
                    <a:cubicBezTo>
                      <a:pt x="272" y="320"/>
                      <a:pt x="272" y="320"/>
                      <a:pt x="272" y="320"/>
                    </a:cubicBezTo>
                    <a:cubicBezTo>
                      <a:pt x="272" y="0"/>
                      <a:pt x="272" y="0"/>
                      <a:pt x="272" y="0"/>
                    </a:cubicBezTo>
                    <a:cubicBezTo>
                      <a:pt x="15" y="0"/>
                      <a:pt x="15" y="0"/>
                      <a:pt x="15" y="0"/>
                    </a:cubicBezTo>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43"/>
              <p:cNvSpPr>
                <a:spLocks/>
              </p:cNvSpPr>
              <p:nvPr/>
            </p:nvSpPr>
            <p:spPr bwMode="auto">
              <a:xfrm>
                <a:off x="-242887" y="2230438"/>
                <a:ext cx="96838" cy="7937"/>
              </a:xfrm>
              <a:custGeom>
                <a:avLst/>
                <a:gdLst>
                  <a:gd name="T0" fmla="*/ 5 w 133"/>
                  <a:gd name="T1" fmla="*/ 0 h 12"/>
                  <a:gd name="T2" fmla="*/ 0 w 133"/>
                  <a:gd name="T3" fmla="*/ 6 h 12"/>
                  <a:gd name="T4" fmla="*/ 5 w 133"/>
                  <a:gd name="T5" fmla="*/ 12 h 12"/>
                  <a:gd name="T6" fmla="*/ 133 w 133"/>
                  <a:gd name="T7" fmla="*/ 12 h 12"/>
                  <a:gd name="T8" fmla="*/ 133 w 133"/>
                  <a:gd name="T9" fmla="*/ 0 h 12"/>
                  <a:gd name="T10" fmla="*/ 5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5" y="0"/>
                    </a:moveTo>
                    <a:cubicBezTo>
                      <a:pt x="2" y="0"/>
                      <a:pt x="0" y="3"/>
                      <a:pt x="0" y="6"/>
                    </a:cubicBezTo>
                    <a:cubicBezTo>
                      <a:pt x="0" y="9"/>
                      <a:pt x="2" y="12"/>
                      <a:pt x="5" y="12"/>
                    </a:cubicBezTo>
                    <a:cubicBezTo>
                      <a:pt x="133" y="12"/>
                      <a:pt x="133" y="12"/>
                      <a:pt x="133" y="12"/>
                    </a:cubicBezTo>
                    <a:cubicBezTo>
                      <a:pt x="133" y="0"/>
                      <a:pt x="133" y="0"/>
                      <a:pt x="133" y="0"/>
                    </a:cubicBezTo>
                    <a:lnTo>
                      <a:pt x="5" y="0"/>
                    </a:lnTo>
                    <a:close/>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Rectangle 44"/>
              <p:cNvSpPr>
                <a:spLocks noChangeArrowheads="1"/>
              </p:cNvSpPr>
              <p:nvPr/>
            </p:nvSpPr>
            <p:spPr bwMode="auto">
              <a:xfrm>
                <a:off x="-146050" y="1911350"/>
                <a:ext cx="185738" cy="204787"/>
              </a:xfrm>
              <a:prstGeom prst="rect">
                <a:avLst/>
              </a:prstGeom>
              <a:solidFill>
                <a:srgbClr val="A1CE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Rectangle 45"/>
              <p:cNvSpPr>
                <a:spLocks noChangeArrowheads="1"/>
              </p:cNvSpPr>
              <p:nvPr/>
            </p:nvSpPr>
            <p:spPr bwMode="auto">
              <a:xfrm>
                <a:off x="-146050"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Rectangle 46"/>
              <p:cNvSpPr>
                <a:spLocks noChangeArrowheads="1"/>
              </p:cNvSpPr>
              <p:nvPr/>
            </p:nvSpPr>
            <p:spPr bwMode="auto">
              <a:xfrm>
                <a:off x="-331788" y="1911350"/>
                <a:ext cx="185738" cy="204787"/>
              </a:xfrm>
              <a:prstGeom prst="rect">
                <a:avLst/>
              </a:prstGeom>
              <a:solidFill>
                <a:srgbClr val="A9DB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Rectangle 47"/>
              <p:cNvSpPr>
                <a:spLocks noChangeArrowheads="1"/>
              </p:cNvSpPr>
              <p:nvPr/>
            </p:nvSpPr>
            <p:spPr bwMode="auto">
              <a:xfrm>
                <a:off x="-331788"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48"/>
              <p:cNvSpPr>
                <a:spLocks/>
              </p:cNvSpPr>
              <p:nvPr/>
            </p:nvSpPr>
            <p:spPr bwMode="auto">
              <a:xfrm>
                <a:off x="-152400" y="2063750"/>
                <a:ext cx="6350" cy="14287"/>
              </a:xfrm>
              <a:custGeom>
                <a:avLst/>
                <a:gdLst>
                  <a:gd name="T0" fmla="*/ 10 w 10"/>
                  <a:gd name="T1" fmla="*/ 0 h 20"/>
                  <a:gd name="T2" fmla="*/ 0 w 10"/>
                  <a:gd name="T3" fmla="*/ 10 h 20"/>
                  <a:gd name="T4" fmla="*/ 10 w 10"/>
                  <a:gd name="T5" fmla="*/ 20 h 20"/>
                  <a:gd name="T6" fmla="*/ 10 w 10"/>
                  <a:gd name="T7" fmla="*/ 20 h 20"/>
                  <a:gd name="T8" fmla="*/ 10 w 10"/>
                  <a:gd name="T9" fmla="*/ 0 h 20"/>
                  <a:gd name="T10" fmla="*/ 10 w 10"/>
                  <a:gd name="T11" fmla="*/ 0 h 20"/>
                </a:gdLst>
                <a:ahLst/>
                <a:cxnLst>
                  <a:cxn ang="0">
                    <a:pos x="T0" y="T1"/>
                  </a:cxn>
                  <a:cxn ang="0">
                    <a:pos x="T2" y="T3"/>
                  </a:cxn>
                  <a:cxn ang="0">
                    <a:pos x="T4" y="T5"/>
                  </a:cxn>
                  <a:cxn ang="0">
                    <a:pos x="T6" y="T7"/>
                  </a:cxn>
                  <a:cxn ang="0">
                    <a:pos x="T8" y="T9"/>
                  </a:cxn>
                  <a:cxn ang="0">
                    <a:pos x="T10" y="T11"/>
                  </a:cxn>
                </a:cxnLst>
                <a:rect l="0" t="0" r="r" b="b"/>
                <a:pathLst>
                  <a:path w="10" h="20">
                    <a:moveTo>
                      <a:pt x="10" y="0"/>
                    </a:moveTo>
                    <a:cubicBezTo>
                      <a:pt x="4" y="0"/>
                      <a:pt x="0" y="4"/>
                      <a:pt x="0" y="10"/>
                    </a:cubicBezTo>
                    <a:cubicBezTo>
                      <a:pt x="0" y="16"/>
                      <a:pt x="4" y="20"/>
                      <a:pt x="10" y="20"/>
                    </a:cubicBezTo>
                    <a:cubicBezTo>
                      <a:pt x="10" y="20"/>
                      <a:pt x="10" y="20"/>
                      <a:pt x="10" y="20"/>
                    </a:cubicBezTo>
                    <a:cubicBezTo>
                      <a:pt x="10" y="0"/>
                      <a:pt x="10" y="0"/>
                      <a:pt x="10" y="0"/>
                    </a:cubicBezTo>
                    <a:cubicBezTo>
                      <a:pt x="10" y="0"/>
                      <a:pt x="10" y="0"/>
                      <a:pt x="10"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49"/>
              <p:cNvSpPr>
                <a:spLocks/>
              </p:cNvSpPr>
              <p:nvPr/>
            </p:nvSpPr>
            <p:spPr bwMode="auto">
              <a:xfrm>
                <a:off x="-215900" y="1966913"/>
                <a:ext cx="69850" cy="36512"/>
              </a:xfrm>
              <a:custGeom>
                <a:avLst/>
                <a:gdLst>
                  <a:gd name="T0" fmla="*/ 97 w 97"/>
                  <a:gd name="T1" fmla="*/ 0 h 49"/>
                  <a:gd name="T2" fmla="*/ 3 w 97"/>
                  <a:gd name="T3" fmla="*/ 34 h 49"/>
                  <a:gd name="T4" fmla="*/ 3 w 97"/>
                  <a:gd name="T5" fmla="*/ 45 h 49"/>
                  <a:gd name="T6" fmla="*/ 14 w 97"/>
                  <a:gd name="T7" fmla="*/ 46 h 49"/>
                  <a:gd name="T8" fmla="*/ 97 w 97"/>
                  <a:gd name="T9" fmla="*/ 16 h 49"/>
                  <a:gd name="T10" fmla="*/ 97 w 97"/>
                  <a:gd name="T11" fmla="*/ 16 h 49"/>
                  <a:gd name="T12" fmla="*/ 97 w 97"/>
                  <a:gd name="T13" fmla="*/ 0 h 49"/>
                  <a:gd name="T14" fmla="*/ 97 w 9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49">
                    <a:moveTo>
                      <a:pt x="97" y="0"/>
                    </a:moveTo>
                    <a:cubicBezTo>
                      <a:pt x="62" y="0"/>
                      <a:pt x="29" y="12"/>
                      <a:pt x="3" y="34"/>
                    </a:cubicBezTo>
                    <a:cubicBezTo>
                      <a:pt x="0" y="37"/>
                      <a:pt x="0" y="42"/>
                      <a:pt x="3" y="45"/>
                    </a:cubicBezTo>
                    <a:cubicBezTo>
                      <a:pt x="5" y="49"/>
                      <a:pt x="11" y="49"/>
                      <a:pt x="14" y="46"/>
                    </a:cubicBezTo>
                    <a:cubicBezTo>
                      <a:pt x="37" y="26"/>
                      <a:pt x="66" y="16"/>
                      <a:pt x="97" y="16"/>
                    </a:cubicBezTo>
                    <a:cubicBezTo>
                      <a:pt x="97" y="16"/>
                      <a:pt x="97" y="16"/>
                      <a:pt x="97" y="16"/>
                    </a:cubicBezTo>
                    <a:cubicBezTo>
                      <a:pt x="97" y="0"/>
                      <a:pt x="97" y="0"/>
                      <a:pt x="97" y="0"/>
                    </a:cubicBezTo>
                    <a:cubicBezTo>
                      <a:pt x="97" y="0"/>
                      <a:pt x="97" y="0"/>
                      <a:pt x="97"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50"/>
              <p:cNvSpPr>
                <a:spLocks/>
              </p:cNvSpPr>
              <p:nvPr/>
            </p:nvSpPr>
            <p:spPr bwMode="auto">
              <a:xfrm>
                <a:off x="-193675" y="1998663"/>
                <a:ext cx="47625" cy="26987"/>
              </a:xfrm>
              <a:custGeom>
                <a:avLst/>
                <a:gdLst>
                  <a:gd name="T0" fmla="*/ 65 w 65"/>
                  <a:gd name="T1" fmla="*/ 0 h 37"/>
                  <a:gd name="T2" fmla="*/ 4 w 65"/>
                  <a:gd name="T3" fmla="*/ 22 h 37"/>
                  <a:gd name="T4" fmla="*/ 2 w 65"/>
                  <a:gd name="T5" fmla="*/ 33 h 37"/>
                  <a:gd name="T6" fmla="*/ 14 w 65"/>
                  <a:gd name="T7" fmla="*/ 34 h 37"/>
                  <a:gd name="T8" fmla="*/ 65 w 65"/>
                  <a:gd name="T9" fmla="*/ 16 h 37"/>
                  <a:gd name="T10" fmla="*/ 65 w 65"/>
                  <a:gd name="T11" fmla="*/ 16 h 37"/>
                  <a:gd name="T12" fmla="*/ 65 w 65"/>
                  <a:gd name="T13" fmla="*/ 0 h 37"/>
                  <a:gd name="T14" fmla="*/ 65 w 65"/>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7">
                    <a:moveTo>
                      <a:pt x="65" y="0"/>
                    </a:moveTo>
                    <a:cubicBezTo>
                      <a:pt x="42" y="0"/>
                      <a:pt x="22" y="7"/>
                      <a:pt x="4" y="22"/>
                    </a:cubicBezTo>
                    <a:cubicBezTo>
                      <a:pt x="0" y="24"/>
                      <a:pt x="0" y="29"/>
                      <a:pt x="2" y="33"/>
                    </a:cubicBezTo>
                    <a:cubicBezTo>
                      <a:pt x="5" y="36"/>
                      <a:pt x="10" y="37"/>
                      <a:pt x="14" y="34"/>
                    </a:cubicBezTo>
                    <a:cubicBezTo>
                      <a:pt x="29" y="22"/>
                      <a:pt x="46" y="16"/>
                      <a:pt x="65" y="16"/>
                    </a:cubicBezTo>
                    <a:cubicBezTo>
                      <a:pt x="65" y="16"/>
                      <a:pt x="65" y="16"/>
                      <a:pt x="65" y="16"/>
                    </a:cubicBezTo>
                    <a:cubicBezTo>
                      <a:pt x="65" y="0"/>
                      <a:pt x="65" y="0"/>
                      <a:pt x="65" y="0"/>
                    </a:cubicBezTo>
                    <a:cubicBezTo>
                      <a:pt x="65" y="0"/>
                      <a:pt x="65" y="0"/>
                      <a:pt x="6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51"/>
              <p:cNvSpPr>
                <a:spLocks/>
              </p:cNvSpPr>
              <p:nvPr/>
            </p:nvSpPr>
            <p:spPr bwMode="auto">
              <a:xfrm>
                <a:off x="-171450" y="2030413"/>
                <a:ext cx="25400" cy="19050"/>
              </a:xfrm>
              <a:custGeom>
                <a:avLst/>
                <a:gdLst>
                  <a:gd name="T0" fmla="*/ 35 w 35"/>
                  <a:gd name="T1" fmla="*/ 0 h 25"/>
                  <a:gd name="T2" fmla="*/ 5 w 35"/>
                  <a:gd name="T3" fmla="*/ 9 h 25"/>
                  <a:gd name="T4" fmla="*/ 2 w 35"/>
                  <a:gd name="T5" fmla="*/ 20 h 25"/>
                  <a:gd name="T6" fmla="*/ 14 w 35"/>
                  <a:gd name="T7" fmla="*/ 22 h 25"/>
                  <a:gd name="T8" fmla="*/ 35 w 35"/>
                  <a:gd name="T9" fmla="*/ 16 h 25"/>
                  <a:gd name="T10" fmla="*/ 35 w 35"/>
                  <a:gd name="T11" fmla="*/ 0 h 25"/>
                  <a:gd name="T12" fmla="*/ 35 w 3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5" h="25">
                    <a:moveTo>
                      <a:pt x="35" y="0"/>
                    </a:moveTo>
                    <a:cubicBezTo>
                      <a:pt x="24" y="0"/>
                      <a:pt x="14" y="3"/>
                      <a:pt x="5" y="9"/>
                    </a:cubicBezTo>
                    <a:cubicBezTo>
                      <a:pt x="1" y="12"/>
                      <a:pt x="0" y="17"/>
                      <a:pt x="2" y="20"/>
                    </a:cubicBezTo>
                    <a:cubicBezTo>
                      <a:pt x="5" y="24"/>
                      <a:pt x="10" y="25"/>
                      <a:pt x="14" y="22"/>
                    </a:cubicBezTo>
                    <a:cubicBezTo>
                      <a:pt x="20" y="18"/>
                      <a:pt x="27" y="16"/>
                      <a:pt x="35" y="16"/>
                    </a:cubicBezTo>
                    <a:cubicBezTo>
                      <a:pt x="35" y="0"/>
                      <a:pt x="35" y="0"/>
                      <a:pt x="35" y="0"/>
                    </a:cubicBezTo>
                    <a:cubicBezTo>
                      <a:pt x="35" y="0"/>
                      <a:pt x="35" y="0"/>
                      <a:pt x="3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52"/>
              <p:cNvSpPr>
                <a:spLocks/>
              </p:cNvSpPr>
              <p:nvPr/>
            </p:nvSpPr>
            <p:spPr bwMode="auto">
              <a:xfrm>
                <a:off x="-146050" y="2063750"/>
                <a:ext cx="7938" cy="14287"/>
              </a:xfrm>
              <a:custGeom>
                <a:avLst/>
                <a:gdLst>
                  <a:gd name="T0" fmla="*/ 10 w 10"/>
                  <a:gd name="T1" fmla="*/ 10 h 20"/>
                  <a:gd name="T2" fmla="*/ 0 w 10"/>
                  <a:gd name="T3" fmla="*/ 0 h 20"/>
                  <a:gd name="T4" fmla="*/ 0 w 10"/>
                  <a:gd name="T5" fmla="*/ 20 h 20"/>
                  <a:gd name="T6" fmla="*/ 10 w 10"/>
                  <a:gd name="T7" fmla="*/ 10 h 20"/>
                </a:gdLst>
                <a:ahLst/>
                <a:cxnLst>
                  <a:cxn ang="0">
                    <a:pos x="T0" y="T1"/>
                  </a:cxn>
                  <a:cxn ang="0">
                    <a:pos x="T2" y="T3"/>
                  </a:cxn>
                  <a:cxn ang="0">
                    <a:pos x="T4" y="T5"/>
                  </a:cxn>
                  <a:cxn ang="0">
                    <a:pos x="T6" y="T7"/>
                  </a:cxn>
                </a:cxnLst>
                <a:rect l="0" t="0" r="r" b="b"/>
                <a:pathLst>
                  <a:path w="10" h="20">
                    <a:moveTo>
                      <a:pt x="10" y="10"/>
                    </a:moveTo>
                    <a:cubicBezTo>
                      <a:pt x="10" y="5"/>
                      <a:pt x="5" y="0"/>
                      <a:pt x="0" y="0"/>
                    </a:cubicBezTo>
                    <a:cubicBezTo>
                      <a:pt x="0" y="20"/>
                      <a:pt x="0" y="20"/>
                      <a:pt x="0" y="20"/>
                    </a:cubicBezTo>
                    <a:cubicBezTo>
                      <a:pt x="5" y="20"/>
                      <a:pt x="10" y="15"/>
                      <a:pt x="10" y="10"/>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53"/>
              <p:cNvSpPr>
                <a:spLocks/>
              </p:cNvSpPr>
              <p:nvPr/>
            </p:nvSpPr>
            <p:spPr bwMode="auto">
              <a:xfrm>
                <a:off x="-146050" y="1966913"/>
                <a:ext cx="71438" cy="34925"/>
              </a:xfrm>
              <a:custGeom>
                <a:avLst/>
                <a:gdLst>
                  <a:gd name="T0" fmla="*/ 88 w 97"/>
                  <a:gd name="T1" fmla="*/ 48 h 48"/>
                  <a:gd name="T2" fmla="*/ 94 w 97"/>
                  <a:gd name="T3" fmla="*/ 45 h 48"/>
                  <a:gd name="T4" fmla="*/ 93 w 97"/>
                  <a:gd name="T5" fmla="*/ 34 h 48"/>
                  <a:gd name="T6" fmla="*/ 0 w 97"/>
                  <a:gd name="T7" fmla="*/ 0 h 48"/>
                  <a:gd name="T8" fmla="*/ 0 w 97"/>
                  <a:gd name="T9" fmla="*/ 16 h 48"/>
                  <a:gd name="T10" fmla="*/ 82 w 97"/>
                  <a:gd name="T11" fmla="*/ 46 h 48"/>
                  <a:gd name="T12" fmla="*/ 88 w 97"/>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97" h="48">
                    <a:moveTo>
                      <a:pt x="88" y="48"/>
                    </a:moveTo>
                    <a:cubicBezTo>
                      <a:pt x="90" y="48"/>
                      <a:pt x="92" y="47"/>
                      <a:pt x="94" y="45"/>
                    </a:cubicBezTo>
                    <a:cubicBezTo>
                      <a:pt x="97" y="42"/>
                      <a:pt x="96" y="37"/>
                      <a:pt x="93" y="34"/>
                    </a:cubicBezTo>
                    <a:cubicBezTo>
                      <a:pt x="67" y="12"/>
                      <a:pt x="35" y="0"/>
                      <a:pt x="0" y="0"/>
                    </a:cubicBezTo>
                    <a:cubicBezTo>
                      <a:pt x="0" y="16"/>
                      <a:pt x="0" y="16"/>
                      <a:pt x="0" y="16"/>
                    </a:cubicBezTo>
                    <a:cubicBezTo>
                      <a:pt x="31" y="16"/>
                      <a:pt x="60" y="26"/>
                      <a:pt x="82" y="46"/>
                    </a:cubicBezTo>
                    <a:cubicBezTo>
                      <a:pt x="84" y="47"/>
                      <a:pt x="86" y="48"/>
                      <a:pt x="88" y="48"/>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54"/>
              <p:cNvSpPr>
                <a:spLocks/>
              </p:cNvSpPr>
              <p:nvPr/>
            </p:nvSpPr>
            <p:spPr bwMode="auto">
              <a:xfrm>
                <a:off x="-146050" y="1998663"/>
                <a:ext cx="47625" cy="26987"/>
              </a:xfrm>
              <a:custGeom>
                <a:avLst/>
                <a:gdLst>
                  <a:gd name="T0" fmla="*/ 56 w 65"/>
                  <a:gd name="T1" fmla="*/ 36 h 36"/>
                  <a:gd name="T2" fmla="*/ 62 w 65"/>
                  <a:gd name="T3" fmla="*/ 33 h 36"/>
                  <a:gd name="T4" fmla="*/ 61 w 65"/>
                  <a:gd name="T5" fmla="*/ 22 h 36"/>
                  <a:gd name="T6" fmla="*/ 0 w 65"/>
                  <a:gd name="T7" fmla="*/ 0 h 36"/>
                  <a:gd name="T8" fmla="*/ 0 w 65"/>
                  <a:gd name="T9" fmla="*/ 16 h 36"/>
                  <a:gd name="T10" fmla="*/ 51 w 65"/>
                  <a:gd name="T11" fmla="*/ 34 h 36"/>
                  <a:gd name="T12" fmla="*/ 56 w 6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56" y="36"/>
                    </a:moveTo>
                    <a:cubicBezTo>
                      <a:pt x="58" y="36"/>
                      <a:pt x="60" y="35"/>
                      <a:pt x="62" y="33"/>
                    </a:cubicBezTo>
                    <a:cubicBezTo>
                      <a:pt x="65" y="29"/>
                      <a:pt x="64" y="24"/>
                      <a:pt x="61" y="22"/>
                    </a:cubicBezTo>
                    <a:cubicBezTo>
                      <a:pt x="42" y="7"/>
                      <a:pt x="22" y="0"/>
                      <a:pt x="0" y="0"/>
                    </a:cubicBezTo>
                    <a:cubicBezTo>
                      <a:pt x="0" y="16"/>
                      <a:pt x="0" y="16"/>
                      <a:pt x="0" y="16"/>
                    </a:cubicBezTo>
                    <a:cubicBezTo>
                      <a:pt x="18" y="16"/>
                      <a:pt x="35" y="22"/>
                      <a:pt x="51" y="34"/>
                    </a:cubicBezTo>
                    <a:cubicBezTo>
                      <a:pt x="52" y="35"/>
                      <a:pt x="54" y="36"/>
                      <a:pt x="56" y="36"/>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55"/>
              <p:cNvSpPr>
                <a:spLocks/>
              </p:cNvSpPr>
              <p:nvPr/>
            </p:nvSpPr>
            <p:spPr bwMode="auto">
              <a:xfrm>
                <a:off x="-146050" y="2030413"/>
                <a:ext cx="25400" cy="19050"/>
              </a:xfrm>
              <a:custGeom>
                <a:avLst/>
                <a:gdLst>
                  <a:gd name="T0" fmla="*/ 25 w 34"/>
                  <a:gd name="T1" fmla="*/ 24 h 24"/>
                  <a:gd name="T2" fmla="*/ 32 w 34"/>
                  <a:gd name="T3" fmla="*/ 20 h 24"/>
                  <a:gd name="T4" fmla="*/ 30 w 34"/>
                  <a:gd name="T5" fmla="*/ 9 h 24"/>
                  <a:gd name="T6" fmla="*/ 0 w 34"/>
                  <a:gd name="T7" fmla="*/ 0 h 24"/>
                  <a:gd name="T8" fmla="*/ 0 w 34"/>
                  <a:gd name="T9" fmla="*/ 16 h 24"/>
                  <a:gd name="T10" fmla="*/ 21 w 34"/>
                  <a:gd name="T11" fmla="*/ 22 h 24"/>
                  <a:gd name="T12" fmla="*/ 25 w 3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4" h="24">
                    <a:moveTo>
                      <a:pt x="25" y="24"/>
                    </a:moveTo>
                    <a:cubicBezTo>
                      <a:pt x="28" y="24"/>
                      <a:pt x="30" y="23"/>
                      <a:pt x="32" y="20"/>
                    </a:cubicBezTo>
                    <a:cubicBezTo>
                      <a:pt x="34" y="17"/>
                      <a:pt x="33" y="12"/>
                      <a:pt x="30" y="9"/>
                    </a:cubicBezTo>
                    <a:cubicBezTo>
                      <a:pt x="21" y="3"/>
                      <a:pt x="11" y="0"/>
                      <a:pt x="0" y="0"/>
                    </a:cubicBezTo>
                    <a:cubicBezTo>
                      <a:pt x="0" y="16"/>
                      <a:pt x="0" y="16"/>
                      <a:pt x="0" y="16"/>
                    </a:cubicBezTo>
                    <a:cubicBezTo>
                      <a:pt x="7" y="16"/>
                      <a:pt x="15" y="18"/>
                      <a:pt x="21" y="22"/>
                    </a:cubicBezTo>
                    <a:cubicBezTo>
                      <a:pt x="22" y="23"/>
                      <a:pt x="24" y="24"/>
                      <a:pt x="25" y="24"/>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0" name="Group 89"/>
          <p:cNvGrpSpPr/>
          <p:nvPr/>
        </p:nvGrpSpPr>
        <p:grpSpPr>
          <a:xfrm>
            <a:off x="4109122" y="8372486"/>
            <a:ext cx="419712" cy="419712"/>
            <a:chOff x="2762594" y="1343553"/>
            <a:chExt cx="177346" cy="177346"/>
          </a:xfrm>
        </p:grpSpPr>
        <p:sp>
          <p:nvSpPr>
            <p:cNvPr id="91" name="Oval 90"/>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93" name="TextBox 92"/>
          <p:cNvSpPr txBox="1"/>
          <p:nvPr/>
        </p:nvSpPr>
        <p:spPr>
          <a:xfrm>
            <a:off x="4503834" y="839783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pic>
        <p:nvPicPr>
          <p:cNvPr id="71" name="Picture 7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2014890368"/>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103"/>
          <p:cNvPicPr/>
          <p:nvPr/>
        </p:nvPicPr>
        <p:blipFill rotWithShape="1">
          <a:blip r:embed="rId3" cstate="print">
            <a:extLst>
              <a:ext uri="{28A0092B-C50C-407E-A947-70E740481C1C}">
                <a14:useLocalDpi xmlns:a14="http://schemas.microsoft.com/office/drawing/2010/main"/>
              </a:ext>
            </a:extLst>
          </a:blip>
          <a:srcRect/>
          <a:stretch/>
        </p:blipFill>
        <p:spPr bwMode="auto">
          <a:xfrm>
            <a:off x="3726065" y="2051983"/>
            <a:ext cx="2908758" cy="4912368"/>
          </a:xfrm>
          <a:prstGeom prst="rect">
            <a:avLst/>
          </a:prstGeom>
          <a:ln>
            <a:noFill/>
          </a:ln>
          <a:extLst>
            <a:ext uri="{53640926-AAD7-44D8-BBD7-CCE9431645EC}">
              <a14:shadowObscured xmlns:a14="http://schemas.microsoft.com/office/drawing/2010/main"/>
            </a:ext>
          </a:extLst>
        </p:spPr>
      </p:pic>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NDG Linux Essentials</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538893"/>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538893"/>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4040520"/>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4106667"/>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4040520"/>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4044989"/>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605040"/>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543361"/>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err="1">
                <a:solidFill>
                  <a:schemeClr val="bg1"/>
                </a:solidFill>
              </a:rPr>
              <a:t>Foundational</a:t>
            </a:r>
            <a:endParaRPr lang="fr-FR" sz="900" dirty="0">
              <a:solidFill>
                <a:schemeClr val="bg1"/>
              </a:solidFill>
            </a:endParaRPr>
          </a:p>
        </p:txBody>
      </p:sp>
      <p:sp>
        <p:nvSpPr>
          <p:cNvPr id="47" name="TextBox 46"/>
          <p:cNvSpPr txBox="1"/>
          <p:nvPr/>
        </p:nvSpPr>
        <p:spPr>
          <a:xfrm>
            <a:off x="388129" y="2493690"/>
            <a:ext cx="2487168" cy="1474763"/>
          </a:xfrm>
          <a:prstGeom prst="rect">
            <a:avLst/>
          </a:prstGeom>
          <a:noFill/>
        </p:spPr>
        <p:txBody>
          <a:bodyPr wrap="square" lIns="0" tIns="0" rIns="0" bIns="0" rtlCol="0">
            <a:spAutoFit/>
          </a:bodyPr>
          <a:lstStyle/>
          <a:p>
            <a:pPr>
              <a:spcAft>
                <a:spcPts val="700"/>
              </a:spcAft>
            </a:pPr>
            <a:r>
              <a:rPr lang="fr-FR" sz="1000" dirty="0"/>
              <a:t>Le cours NDG Linux Essentials, élaboré par NDG, le partenaire de la Networking Academy, couvre les principes fondamentaux du système d'exploitation Linux, ainsi que les concepts de ligne de commande et d'open source.</a:t>
            </a:r>
          </a:p>
          <a:p>
            <a:pPr>
              <a:spcAft>
                <a:spcPts val="700"/>
              </a:spcAft>
            </a:pPr>
            <a:r>
              <a:rPr lang="fr-FR" sz="1000" dirty="0"/>
              <a:t>La machine virtuelle Linux est intégrée dans le cours, ce qui permet aux étudiants de tester les commandes Linux.</a:t>
            </a:r>
          </a:p>
        </p:txBody>
      </p:sp>
      <p:sp>
        <p:nvSpPr>
          <p:cNvPr id="48" name="TextBox 47"/>
          <p:cNvSpPr txBox="1"/>
          <p:nvPr/>
        </p:nvSpPr>
        <p:spPr>
          <a:xfrm>
            <a:off x="394131" y="4390990"/>
            <a:ext cx="2621081" cy="1077218"/>
          </a:xfrm>
          <a:prstGeom prst="rect">
            <a:avLst/>
          </a:prstGeom>
          <a:noFill/>
        </p:spPr>
        <p:txBody>
          <a:bodyPr wrap="square" lIns="0" tIns="0" rIns="0" bIns="0" rtlCol="0">
            <a:spAutoFit/>
          </a:bodyPr>
          <a:lstStyle/>
          <a:p>
            <a:pPr>
              <a:spcAft>
                <a:spcPts val="700"/>
              </a:spcAft>
            </a:pPr>
            <a:r>
              <a:rPr lang="fr-FR" sz="1000" dirty="0"/>
              <a:t>Apprentissage du système d'exploitation Linux, de la programmation open source et des compétences relatives à l'IoE afin de développer ses connaissances informatiques au-delà du domaine des réseaux. S'aligne sur le certificat de développement professionnel du Linux Professional Institute (LPI).</a:t>
            </a:r>
          </a:p>
        </p:txBody>
      </p:sp>
      <p:sp>
        <p:nvSpPr>
          <p:cNvPr id="49" name="TextBox 48"/>
          <p:cNvSpPr txBox="1"/>
          <p:nvPr/>
        </p:nvSpPr>
        <p:spPr>
          <a:xfrm>
            <a:off x="388129" y="5931840"/>
            <a:ext cx="2487168" cy="1463040"/>
          </a:xfrm>
          <a:prstGeom prst="rect">
            <a:avLst/>
          </a:prstGeom>
          <a:noFill/>
        </p:spPr>
        <p:txBody>
          <a:bodyPr wrap="square" lIns="0" tIns="0" rIns="0" bIns="0" numCol="2" spcCol="274320" rtlCol="0">
            <a:spAutoFit/>
          </a:bodyPr>
          <a:lstStyle/>
          <a:p>
            <a:pPr marL="109728" indent="-109728">
              <a:spcBef>
                <a:spcPts val="400"/>
              </a:spcBef>
              <a:buSzPct val="80000"/>
              <a:buFont typeface="Arial"/>
              <a:buChar char="•"/>
            </a:pPr>
            <a:r>
              <a:rPr lang="fr-FR" sz="1000" dirty="0"/>
              <a:t>16 chapitres</a:t>
            </a:r>
          </a:p>
          <a:p>
            <a:pPr marL="109728" indent="-109728">
              <a:spcBef>
                <a:spcPts val="400"/>
              </a:spcBef>
              <a:buSzPct val="80000"/>
              <a:buFont typeface="Arial"/>
              <a:buChar char="•"/>
            </a:pPr>
            <a:r>
              <a:rPr lang="fr-FR" sz="1000" dirty="0"/>
              <a:t>Machine virtuelle Linux intégrée pour tester les commandes Linux</a:t>
            </a:r>
          </a:p>
          <a:p>
            <a:pPr marL="109728" indent="-109728">
              <a:spcBef>
                <a:spcPts val="400"/>
              </a:spcBef>
              <a:buSzPct val="80000"/>
              <a:buFont typeface="Arial"/>
              <a:buChar char="•"/>
            </a:pPr>
            <a:r>
              <a:rPr lang="fr-FR" sz="1000" dirty="0"/>
              <a:t>13 travaux pratiques</a:t>
            </a:r>
          </a:p>
          <a:p>
            <a:pPr marL="109728" indent="-109728">
              <a:spcBef>
                <a:spcPts val="400"/>
              </a:spcBef>
              <a:buSzPct val="80000"/>
              <a:buFont typeface="Arial"/>
              <a:buChar char="•"/>
            </a:pPr>
            <a:r>
              <a:rPr lang="fr-FR" sz="1000" dirty="0"/>
              <a:t>Activités autonomes réalisées par l'apprenant</a:t>
            </a:r>
          </a:p>
          <a:p>
            <a:pPr marL="109728" indent="-109728">
              <a:spcBef>
                <a:spcPts val="400"/>
              </a:spcBef>
              <a:buSzPct val="80000"/>
              <a:buFont typeface="Arial"/>
              <a:buChar char="•"/>
            </a:pPr>
            <a:r>
              <a:rPr lang="fr-FR" sz="1000" dirty="0"/>
              <a:t>Examens portant sur les chapitres, à mi-parcours et examen final</a:t>
            </a:r>
          </a:p>
        </p:txBody>
      </p:sp>
      <p:sp>
        <p:nvSpPr>
          <p:cNvPr id="50" name="TextBox 49"/>
          <p:cNvSpPr txBox="1"/>
          <p:nvPr/>
        </p:nvSpPr>
        <p:spPr>
          <a:xfrm>
            <a:off x="260095" y="7536247"/>
            <a:ext cx="2764059" cy="1438855"/>
          </a:xfrm>
          <a:prstGeom prst="rect">
            <a:avLst/>
          </a:prstGeom>
          <a:noFill/>
        </p:spPr>
        <p:txBody>
          <a:bodyPr wrap="square" rtlCol="0">
            <a:spAutoFit/>
          </a:bodyPr>
          <a:lstStyle/>
          <a:p>
            <a:pPr>
              <a:spcBef>
                <a:spcPts val="0"/>
              </a:spcBef>
              <a:spcAft>
                <a:spcPts val="300"/>
              </a:spcAft>
            </a:pPr>
            <a:r>
              <a:rPr lang="fr-FR" sz="1000" b="1" dirty="0">
                <a:solidFill>
                  <a:schemeClr val="bg1"/>
                </a:solidFill>
              </a:rPr>
              <a:t>Public cible</a:t>
            </a:r>
            <a:r>
              <a:rPr lang="fr-FR" sz="1000" dirty="0">
                <a:solidFill>
                  <a:schemeClr val="bg1"/>
                </a:solidFill>
              </a:rPr>
              <a:t> : élèves de l'enseignement secondaire et étudiants ayant effectué deux années d'université</a:t>
            </a:r>
          </a:p>
          <a:p>
            <a:pPr>
              <a:spcBef>
                <a:spcPts val="0"/>
              </a:spcBef>
              <a:spcAft>
                <a:spcPts val="300"/>
              </a:spcAft>
            </a:pPr>
            <a:r>
              <a:rPr lang="fr-FR" sz="1000" b="1" dirty="0">
                <a:solidFill>
                  <a:schemeClr val="bg1"/>
                </a:solidFill>
              </a:rPr>
              <a:t>Connaissances préalables requises : </a:t>
            </a:r>
            <a:r>
              <a:rPr lang="fr-FR" sz="1000" dirty="0">
                <a:solidFill>
                  <a:schemeClr val="bg1"/>
                </a:solidFill>
              </a:rPr>
              <a:t>aucune</a:t>
            </a:r>
          </a:p>
          <a:p>
            <a:pPr>
              <a:spcBef>
                <a:spcPts val="0"/>
              </a:spcBef>
              <a:spcAft>
                <a:spcPts val="300"/>
              </a:spcAft>
            </a:pPr>
            <a:r>
              <a:rPr lang="fr-FR" sz="1000" b="1" dirty="0">
                <a:solidFill>
                  <a:schemeClr val="bg1"/>
                </a:solidFill>
              </a:rPr>
              <a:t>Formation requise pour les instructeurs :</a:t>
            </a:r>
            <a:r>
              <a:rPr lang="fr-FR" sz="1000" dirty="0">
                <a:solidFill>
                  <a:schemeClr val="bg1"/>
                </a:solidFill>
              </a:rPr>
              <a:t> non</a:t>
            </a:r>
          </a:p>
          <a:p>
            <a:pPr>
              <a:spcBef>
                <a:spcPts val="0"/>
              </a:spcBef>
              <a:spcAft>
                <a:spcPts val="300"/>
              </a:spcAft>
            </a:pPr>
            <a:r>
              <a:rPr lang="fr-FR" sz="1000" b="1" dirty="0">
                <a:solidFill>
                  <a:schemeClr val="bg1"/>
                </a:solidFill>
              </a:rPr>
              <a:t>Langues</a:t>
            </a:r>
            <a:r>
              <a:rPr lang="fr-FR" sz="1000" dirty="0">
                <a:solidFill>
                  <a:schemeClr val="bg1"/>
                </a:solidFill>
              </a:rPr>
              <a:t> : anglais, espagnol</a:t>
            </a:r>
          </a:p>
        </p:txBody>
      </p:sp>
      <p:sp>
        <p:nvSpPr>
          <p:cNvPr id="56" name="TextBox 55"/>
          <p:cNvSpPr txBox="1"/>
          <p:nvPr/>
        </p:nvSpPr>
        <p:spPr>
          <a:xfrm>
            <a:off x="3724887" y="7531850"/>
            <a:ext cx="2764059" cy="938719"/>
          </a:xfrm>
          <a:prstGeom prst="rect">
            <a:avLst/>
          </a:prstGeom>
          <a:noFill/>
        </p:spPr>
        <p:txBody>
          <a:bodyPr wrap="square" rtlCol="0">
            <a:spAutoFit/>
          </a:bodyPr>
          <a:lstStyle/>
          <a:p>
            <a:pPr>
              <a:spcBef>
                <a:spcPts val="0"/>
              </a:spcBef>
              <a:spcAft>
                <a:spcPts val="300"/>
              </a:spcAft>
            </a:pPr>
            <a:r>
              <a:rPr lang="fr-FR" sz="1000" b="1" dirty="0">
                <a:solidFill>
                  <a:schemeClr val="bg1"/>
                </a:solidFill>
              </a:rPr>
              <a:t>Mode de formation </a:t>
            </a:r>
            <a:r>
              <a:rPr lang="fr-FR" sz="1000" dirty="0">
                <a:solidFill>
                  <a:schemeClr val="bg1"/>
                </a:solidFill>
              </a:rPr>
              <a:t>: dispensée par un instructeur ou autonome</a:t>
            </a:r>
          </a:p>
          <a:p>
            <a:pPr>
              <a:spcBef>
                <a:spcPts val="0"/>
              </a:spcBef>
              <a:spcAft>
                <a:spcPts val="300"/>
              </a:spcAft>
            </a:pPr>
            <a:r>
              <a:rPr lang="fr-FR" sz="1000" b="1" dirty="0">
                <a:solidFill>
                  <a:schemeClr val="bg1"/>
                </a:solidFill>
              </a:rPr>
              <a:t>Durée totale estimée : </a:t>
            </a:r>
            <a:r>
              <a:rPr lang="fr-FR" sz="1000" dirty="0">
                <a:solidFill>
                  <a:schemeClr val="bg1"/>
                </a:solidFill>
              </a:rPr>
              <a:t>70 heures</a:t>
            </a:r>
          </a:p>
          <a:p>
            <a:pPr>
              <a:spcBef>
                <a:spcPts val="0"/>
              </a:spcBef>
              <a:spcAft>
                <a:spcPts val="300"/>
              </a:spcAft>
            </a:pPr>
            <a:r>
              <a:rPr lang="fr-FR" sz="1000" b="1" dirty="0">
                <a:solidFill>
                  <a:schemeClr val="bg1"/>
                </a:solidFill>
              </a:rPr>
              <a:t>Cours complémentaire recommandé : </a:t>
            </a:r>
            <a:r>
              <a:rPr lang="fr-FR" sz="1000" dirty="0">
                <a:solidFill>
                  <a:schemeClr val="bg1"/>
                </a:solidFill>
              </a:rPr>
              <a:t>CCNA R&amp;S Introduction to Networks</a:t>
            </a:r>
          </a:p>
        </p:txBody>
      </p:sp>
      <p:sp>
        <p:nvSpPr>
          <p:cNvPr id="57" name="TextBox 56"/>
          <p:cNvSpPr txBox="1"/>
          <p:nvPr/>
        </p:nvSpPr>
        <p:spPr>
          <a:xfrm>
            <a:off x="5816903" y="1538365"/>
            <a:ext cx="595035" cy="230832"/>
          </a:xfrm>
          <a:prstGeom prst="rect">
            <a:avLst/>
          </a:prstGeom>
          <a:noFill/>
        </p:spPr>
        <p:txBody>
          <a:bodyPr wrap="none" rtlCol="0">
            <a:spAutoFit/>
          </a:bodyPr>
          <a:lstStyle/>
          <a:p>
            <a:r>
              <a:rPr lang="fr-FR" sz="900" dirty="0">
                <a:solidFill>
                  <a:schemeClr val="bg1"/>
                </a:solidFill>
              </a:rPr>
              <a:t>OS &amp; IT</a:t>
            </a:r>
          </a:p>
        </p:txBody>
      </p:sp>
      <p:grpSp>
        <p:nvGrpSpPr>
          <p:cNvPr id="58" name="Group 57"/>
          <p:cNvGrpSpPr>
            <a:grpSpLocks noChangeAspect="1"/>
          </p:cNvGrpSpPr>
          <p:nvPr/>
        </p:nvGrpSpPr>
        <p:grpSpPr>
          <a:xfrm>
            <a:off x="5842907" y="1008319"/>
            <a:ext cx="557784" cy="551050"/>
            <a:chOff x="4194068" y="1207811"/>
            <a:chExt cx="288472" cy="284989"/>
          </a:xfrm>
        </p:grpSpPr>
        <p:grpSp>
          <p:nvGrpSpPr>
            <p:cNvPr id="59" name="Group 58"/>
            <p:cNvGrpSpPr>
              <a:grpSpLocks noChangeAspect="1"/>
            </p:cNvGrpSpPr>
            <p:nvPr/>
          </p:nvGrpSpPr>
          <p:grpSpPr>
            <a:xfrm>
              <a:off x="4194068" y="1207811"/>
              <a:ext cx="288472" cy="284989"/>
              <a:chOff x="2632787" y="1629410"/>
              <a:chExt cx="1817884" cy="1795938"/>
            </a:xfrm>
          </p:grpSpPr>
          <p:sp>
            <p:nvSpPr>
              <p:cNvPr id="95" name="Chord 94"/>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Chord 95"/>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0" name="Group 59"/>
            <p:cNvGrpSpPr>
              <a:grpSpLocks noChangeAspect="1"/>
            </p:cNvGrpSpPr>
            <p:nvPr/>
          </p:nvGrpSpPr>
          <p:grpSpPr>
            <a:xfrm>
              <a:off x="4240085" y="1270824"/>
              <a:ext cx="205157" cy="182880"/>
              <a:chOff x="-576263" y="1677988"/>
              <a:chExt cx="628651" cy="560387"/>
            </a:xfrm>
          </p:grpSpPr>
          <p:sp>
            <p:nvSpPr>
              <p:cNvPr id="61" name="Freeform 32"/>
              <p:cNvSpPr>
                <a:spLocks noEditPoints="1"/>
              </p:cNvSpPr>
              <p:nvPr/>
            </p:nvSpPr>
            <p:spPr bwMode="auto">
              <a:xfrm>
                <a:off x="-576263" y="1677988"/>
                <a:ext cx="231775" cy="461962"/>
              </a:xfrm>
              <a:custGeom>
                <a:avLst/>
                <a:gdLst>
                  <a:gd name="T0" fmla="*/ 317 w 317"/>
                  <a:gd name="T1" fmla="*/ 0 h 633"/>
                  <a:gd name="T2" fmla="*/ 317 w 317"/>
                  <a:gd name="T3" fmla="*/ 0 h 633"/>
                  <a:gd name="T4" fmla="*/ 0 w 317"/>
                  <a:gd name="T5" fmla="*/ 321 h 633"/>
                  <a:gd name="T6" fmla="*/ 317 w 317"/>
                  <a:gd name="T7" fmla="*/ 633 h 633"/>
                  <a:gd name="T8" fmla="*/ 317 w 317"/>
                  <a:gd name="T9" fmla="*/ 633 h 633"/>
                  <a:gd name="T10" fmla="*/ 317 w 317"/>
                  <a:gd name="T11" fmla="*/ 0 h 633"/>
                  <a:gd name="T12" fmla="*/ 317 w 317"/>
                  <a:gd name="T13" fmla="*/ 0 h 633"/>
                  <a:gd name="T14" fmla="*/ 223 w 317"/>
                  <a:gd name="T15" fmla="*/ 69 h 633"/>
                  <a:gd name="T16" fmla="*/ 171 w 317"/>
                  <a:gd name="T17" fmla="*/ 139 h 633"/>
                  <a:gd name="T18" fmla="*/ 146 w 317"/>
                  <a:gd name="T19" fmla="*/ 121 h 633"/>
                  <a:gd name="T20" fmla="*/ 223 w 317"/>
                  <a:gd name="T21" fmla="*/ 69 h 633"/>
                  <a:gd name="T22" fmla="*/ 111 w 317"/>
                  <a:gd name="T23" fmla="*/ 156 h 633"/>
                  <a:gd name="T24" fmla="*/ 154 w 317"/>
                  <a:gd name="T25" fmla="*/ 191 h 633"/>
                  <a:gd name="T26" fmla="*/ 128 w 317"/>
                  <a:gd name="T27" fmla="*/ 295 h 633"/>
                  <a:gd name="T28" fmla="*/ 51 w 317"/>
                  <a:gd name="T29" fmla="*/ 295 h 633"/>
                  <a:gd name="T30" fmla="*/ 111 w 317"/>
                  <a:gd name="T31" fmla="*/ 156 h 633"/>
                  <a:gd name="T32" fmla="*/ 51 w 317"/>
                  <a:gd name="T33" fmla="*/ 347 h 633"/>
                  <a:gd name="T34" fmla="*/ 128 w 317"/>
                  <a:gd name="T35" fmla="*/ 347 h 633"/>
                  <a:gd name="T36" fmla="*/ 154 w 317"/>
                  <a:gd name="T37" fmla="*/ 451 h 633"/>
                  <a:gd name="T38" fmla="*/ 111 w 317"/>
                  <a:gd name="T39" fmla="*/ 477 h 633"/>
                  <a:gd name="T40" fmla="*/ 51 w 317"/>
                  <a:gd name="T41" fmla="*/ 347 h 633"/>
                  <a:gd name="T42" fmla="*/ 146 w 317"/>
                  <a:gd name="T43" fmla="*/ 521 h 633"/>
                  <a:gd name="T44" fmla="*/ 171 w 317"/>
                  <a:gd name="T45" fmla="*/ 494 h 633"/>
                  <a:gd name="T46" fmla="*/ 223 w 317"/>
                  <a:gd name="T47" fmla="*/ 564 h 633"/>
                  <a:gd name="T48" fmla="*/ 146 w 317"/>
                  <a:gd name="T49" fmla="*/ 521 h 633"/>
                  <a:gd name="T50" fmla="*/ 291 w 317"/>
                  <a:gd name="T51" fmla="*/ 555 h 633"/>
                  <a:gd name="T52" fmla="*/ 223 w 317"/>
                  <a:gd name="T53" fmla="*/ 477 h 633"/>
                  <a:gd name="T54" fmla="*/ 291 w 317"/>
                  <a:gd name="T55" fmla="*/ 468 h 633"/>
                  <a:gd name="T56" fmla="*/ 291 w 317"/>
                  <a:gd name="T57" fmla="*/ 555 h 633"/>
                  <a:gd name="T58" fmla="*/ 291 w 317"/>
                  <a:gd name="T59" fmla="*/ 555 h 633"/>
                  <a:gd name="T60" fmla="*/ 291 w 317"/>
                  <a:gd name="T61" fmla="*/ 408 h 633"/>
                  <a:gd name="T62" fmla="*/ 206 w 317"/>
                  <a:gd name="T63" fmla="*/ 425 h 633"/>
                  <a:gd name="T64" fmla="*/ 189 w 317"/>
                  <a:gd name="T65" fmla="*/ 347 h 633"/>
                  <a:gd name="T66" fmla="*/ 291 w 317"/>
                  <a:gd name="T67" fmla="*/ 347 h 633"/>
                  <a:gd name="T68" fmla="*/ 291 w 317"/>
                  <a:gd name="T69" fmla="*/ 408 h 633"/>
                  <a:gd name="T70" fmla="*/ 291 w 317"/>
                  <a:gd name="T71" fmla="*/ 408 h 633"/>
                  <a:gd name="T72" fmla="*/ 291 w 317"/>
                  <a:gd name="T73" fmla="*/ 295 h 633"/>
                  <a:gd name="T74" fmla="*/ 189 w 317"/>
                  <a:gd name="T75" fmla="*/ 295 h 633"/>
                  <a:gd name="T76" fmla="*/ 206 w 317"/>
                  <a:gd name="T77" fmla="*/ 208 h 633"/>
                  <a:gd name="T78" fmla="*/ 291 w 317"/>
                  <a:gd name="T79" fmla="*/ 226 h 633"/>
                  <a:gd name="T80" fmla="*/ 291 w 317"/>
                  <a:gd name="T81" fmla="*/ 295 h 633"/>
                  <a:gd name="T82" fmla="*/ 291 w 317"/>
                  <a:gd name="T83" fmla="*/ 295 h 633"/>
                  <a:gd name="T84" fmla="*/ 291 w 317"/>
                  <a:gd name="T85" fmla="*/ 174 h 633"/>
                  <a:gd name="T86" fmla="*/ 223 w 317"/>
                  <a:gd name="T87" fmla="*/ 156 h 633"/>
                  <a:gd name="T88" fmla="*/ 291 w 317"/>
                  <a:gd name="T89" fmla="*/ 78 h 633"/>
                  <a:gd name="T90" fmla="*/ 291 w 317"/>
                  <a:gd name="T91" fmla="*/ 174 h 633"/>
                  <a:gd name="T92" fmla="*/ 291 w 317"/>
                  <a:gd name="T93" fmla="*/ 17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7" h="633">
                    <a:moveTo>
                      <a:pt x="317" y="0"/>
                    </a:moveTo>
                    <a:cubicBezTo>
                      <a:pt x="317" y="0"/>
                      <a:pt x="317" y="0"/>
                      <a:pt x="317" y="0"/>
                    </a:cubicBezTo>
                    <a:cubicBezTo>
                      <a:pt x="137" y="0"/>
                      <a:pt x="0" y="147"/>
                      <a:pt x="0" y="321"/>
                    </a:cubicBezTo>
                    <a:cubicBezTo>
                      <a:pt x="0" y="494"/>
                      <a:pt x="137" y="633"/>
                      <a:pt x="317" y="633"/>
                    </a:cubicBezTo>
                    <a:cubicBezTo>
                      <a:pt x="317" y="633"/>
                      <a:pt x="317" y="633"/>
                      <a:pt x="317" y="633"/>
                    </a:cubicBezTo>
                    <a:cubicBezTo>
                      <a:pt x="317" y="0"/>
                      <a:pt x="317" y="0"/>
                      <a:pt x="317" y="0"/>
                    </a:cubicBezTo>
                    <a:cubicBezTo>
                      <a:pt x="317" y="0"/>
                      <a:pt x="317" y="0"/>
                      <a:pt x="317" y="0"/>
                    </a:cubicBezTo>
                    <a:close/>
                    <a:moveTo>
                      <a:pt x="223" y="69"/>
                    </a:moveTo>
                    <a:cubicBezTo>
                      <a:pt x="206" y="95"/>
                      <a:pt x="189" y="113"/>
                      <a:pt x="171" y="139"/>
                    </a:cubicBezTo>
                    <a:cubicBezTo>
                      <a:pt x="163" y="130"/>
                      <a:pt x="154" y="130"/>
                      <a:pt x="146" y="121"/>
                    </a:cubicBezTo>
                    <a:cubicBezTo>
                      <a:pt x="163" y="104"/>
                      <a:pt x="189" y="87"/>
                      <a:pt x="223" y="69"/>
                    </a:cubicBezTo>
                    <a:close/>
                    <a:moveTo>
                      <a:pt x="111" y="156"/>
                    </a:moveTo>
                    <a:cubicBezTo>
                      <a:pt x="120" y="165"/>
                      <a:pt x="137" y="182"/>
                      <a:pt x="154" y="191"/>
                    </a:cubicBezTo>
                    <a:cubicBezTo>
                      <a:pt x="146" y="217"/>
                      <a:pt x="137" y="252"/>
                      <a:pt x="128" y="295"/>
                    </a:cubicBezTo>
                    <a:cubicBezTo>
                      <a:pt x="51" y="295"/>
                      <a:pt x="51" y="295"/>
                      <a:pt x="51" y="295"/>
                    </a:cubicBezTo>
                    <a:cubicBezTo>
                      <a:pt x="60" y="243"/>
                      <a:pt x="77" y="200"/>
                      <a:pt x="111" y="156"/>
                    </a:cubicBezTo>
                    <a:close/>
                    <a:moveTo>
                      <a:pt x="51" y="347"/>
                    </a:moveTo>
                    <a:cubicBezTo>
                      <a:pt x="128" y="347"/>
                      <a:pt x="128" y="347"/>
                      <a:pt x="128" y="347"/>
                    </a:cubicBezTo>
                    <a:cubicBezTo>
                      <a:pt x="137" y="382"/>
                      <a:pt x="146" y="416"/>
                      <a:pt x="154" y="451"/>
                    </a:cubicBezTo>
                    <a:cubicBezTo>
                      <a:pt x="137" y="460"/>
                      <a:pt x="120" y="468"/>
                      <a:pt x="111" y="477"/>
                    </a:cubicBezTo>
                    <a:cubicBezTo>
                      <a:pt x="77" y="442"/>
                      <a:pt x="60" y="399"/>
                      <a:pt x="51" y="347"/>
                    </a:cubicBezTo>
                    <a:close/>
                    <a:moveTo>
                      <a:pt x="146" y="521"/>
                    </a:moveTo>
                    <a:cubicBezTo>
                      <a:pt x="154" y="512"/>
                      <a:pt x="163" y="503"/>
                      <a:pt x="171" y="494"/>
                    </a:cubicBezTo>
                    <a:cubicBezTo>
                      <a:pt x="189" y="521"/>
                      <a:pt x="206" y="547"/>
                      <a:pt x="223" y="564"/>
                    </a:cubicBezTo>
                    <a:cubicBezTo>
                      <a:pt x="189" y="555"/>
                      <a:pt x="163" y="538"/>
                      <a:pt x="146" y="521"/>
                    </a:cubicBezTo>
                    <a:close/>
                    <a:moveTo>
                      <a:pt x="291" y="555"/>
                    </a:moveTo>
                    <a:cubicBezTo>
                      <a:pt x="266" y="538"/>
                      <a:pt x="240" y="512"/>
                      <a:pt x="223" y="477"/>
                    </a:cubicBezTo>
                    <a:cubicBezTo>
                      <a:pt x="240" y="468"/>
                      <a:pt x="266" y="468"/>
                      <a:pt x="291" y="468"/>
                    </a:cubicBezTo>
                    <a:cubicBezTo>
                      <a:pt x="291" y="555"/>
                      <a:pt x="291" y="555"/>
                      <a:pt x="291" y="555"/>
                    </a:cubicBezTo>
                    <a:cubicBezTo>
                      <a:pt x="291" y="555"/>
                      <a:pt x="291" y="555"/>
                      <a:pt x="291" y="555"/>
                    </a:cubicBezTo>
                    <a:close/>
                    <a:moveTo>
                      <a:pt x="291" y="408"/>
                    </a:moveTo>
                    <a:cubicBezTo>
                      <a:pt x="257" y="416"/>
                      <a:pt x="231" y="416"/>
                      <a:pt x="206" y="425"/>
                    </a:cubicBezTo>
                    <a:cubicBezTo>
                      <a:pt x="197" y="399"/>
                      <a:pt x="189" y="373"/>
                      <a:pt x="189" y="347"/>
                    </a:cubicBezTo>
                    <a:cubicBezTo>
                      <a:pt x="291" y="347"/>
                      <a:pt x="291" y="347"/>
                      <a:pt x="291" y="347"/>
                    </a:cubicBezTo>
                    <a:cubicBezTo>
                      <a:pt x="291" y="408"/>
                      <a:pt x="291" y="408"/>
                      <a:pt x="291" y="408"/>
                    </a:cubicBezTo>
                    <a:cubicBezTo>
                      <a:pt x="291" y="408"/>
                      <a:pt x="291" y="408"/>
                      <a:pt x="291" y="408"/>
                    </a:cubicBezTo>
                    <a:close/>
                    <a:moveTo>
                      <a:pt x="291" y="295"/>
                    </a:moveTo>
                    <a:cubicBezTo>
                      <a:pt x="189" y="295"/>
                      <a:pt x="189" y="295"/>
                      <a:pt x="189" y="295"/>
                    </a:cubicBezTo>
                    <a:cubicBezTo>
                      <a:pt x="189" y="260"/>
                      <a:pt x="197" y="234"/>
                      <a:pt x="206" y="208"/>
                    </a:cubicBezTo>
                    <a:cubicBezTo>
                      <a:pt x="231" y="217"/>
                      <a:pt x="257" y="226"/>
                      <a:pt x="291" y="226"/>
                    </a:cubicBezTo>
                    <a:cubicBezTo>
                      <a:pt x="291" y="295"/>
                      <a:pt x="291" y="295"/>
                      <a:pt x="291" y="295"/>
                    </a:cubicBezTo>
                    <a:cubicBezTo>
                      <a:pt x="291" y="295"/>
                      <a:pt x="291" y="295"/>
                      <a:pt x="291" y="295"/>
                    </a:cubicBezTo>
                    <a:close/>
                    <a:moveTo>
                      <a:pt x="291" y="174"/>
                    </a:moveTo>
                    <a:cubicBezTo>
                      <a:pt x="266" y="174"/>
                      <a:pt x="240" y="165"/>
                      <a:pt x="223" y="156"/>
                    </a:cubicBezTo>
                    <a:cubicBezTo>
                      <a:pt x="240" y="130"/>
                      <a:pt x="266" y="104"/>
                      <a:pt x="291" y="78"/>
                    </a:cubicBezTo>
                    <a:cubicBezTo>
                      <a:pt x="291" y="174"/>
                      <a:pt x="291" y="174"/>
                      <a:pt x="291" y="174"/>
                    </a:cubicBezTo>
                    <a:cubicBezTo>
                      <a:pt x="291" y="174"/>
                      <a:pt x="291" y="174"/>
                      <a:pt x="291" y="174"/>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33"/>
              <p:cNvSpPr>
                <a:spLocks noEditPoints="1"/>
              </p:cNvSpPr>
              <p:nvPr/>
            </p:nvSpPr>
            <p:spPr bwMode="auto">
              <a:xfrm>
                <a:off x="-344488" y="1677988"/>
                <a:ext cx="241300" cy="461962"/>
              </a:xfrm>
              <a:custGeom>
                <a:avLst/>
                <a:gdLst>
                  <a:gd name="T0" fmla="*/ 0 w 330"/>
                  <a:gd name="T1" fmla="*/ 633 h 633"/>
                  <a:gd name="T2" fmla="*/ 9 w 330"/>
                  <a:gd name="T3" fmla="*/ 633 h 633"/>
                  <a:gd name="T4" fmla="*/ 330 w 330"/>
                  <a:gd name="T5" fmla="*/ 321 h 633"/>
                  <a:gd name="T6" fmla="*/ 9 w 330"/>
                  <a:gd name="T7" fmla="*/ 0 h 633"/>
                  <a:gd name="T8" fmla="*/ 0 w 330"/>
                  <a:gd name="T9" fmla="*/ 0 h 633"/>
                  <a:gd name="T10" fmla="*/ 0 w 330"/>
                  <a:gd name="T11" fmla="*/ 633 h 633"/>
                  <a:gd name="T12" fmla="*/ 0 w 330"/>
                  <a:gd name="T13" fmla="*/ 633 h 633"/>
                  <a:gd name="T14" fmla="*/ 178 w 330"/>
                  <a:gd name="T15" fmla="*/ 121 h 633"/>
                  <a:gd name="T16" fmla="*/ 152 w 330"/>
                  <a:gd name="T17" fmla="*/ 139 h 633"/>
                  <a:gd name="T18" fmla="*/ 107 w 330"/>
                  <a:gd name="T19" fmla="*/ 69 h 633"/>
                  <a:gd name="T20" fmla="*/ 178 w 330"/>
                  <a:gd name="T21" fmla="*/ 121 h 633"/>
                  <a:gd name="T22" fmla="*/ 276 w 330"/>
                  <a:gd name="T23" fmla="*/ 295 h 633"/>
                  <a:gd name="T24" fmla="*/ 196 w 330"/>
                  <a:gd name="T25" fmla="*/ 295 h 633"/>
                  <a:gd name="T26" fmla="*/ 170 w 330"/>
                  <a:gd name="T27" fmla="*/ 191 h 633"/>
                  <a:gd name="T28" fmla="*/ 223 w 330"/>
                  <a:gd name="T29" fmla="*/ 156 h 633"/>
                  <a:gd name="T30" fmla="*/ 276 w 330"/>
                  <a:gd name="T31" fmla="*/ 295 h 633"/>
                  <a:gd name="T32" fmla="*/ 223 w 330"/>
                  <a:gd name="T33" fmla="*/ 477 h 633"/>
                  <a:gd name="T34" fmla="*/ 170 w 330"/>
                  <a:gd name="T35" fmla="*/ 451 h 633"/>
                  <a:gd name="T36" fmla="*/ 196 w 330"/>
                  <a:gd name="T37" fmla="*/ 347 h 633"/>
                  <a:gd name="T38" fmla="*/ 276 w 330"/>
                  <a:gd name="T39" fmla="*/ 347 h 633"/>
                  <a:gd name="T40" fmla="*/ 223 w 330"/>
                  <a:gd name="T41" fmla="*/ 477 h 633"/>
                  <a:gd name="T42" fmla="*/ 107 w 330"/>
                  <a:gd name="T43" fmla="*/ 564 h 633"/>
                  <a:gd name="T44" fmla="*/ 152 w 330"/>
                  <a:gd name="T45" fmla="*/ 494 h 633"/>
                  <a:gd name="T46" fmla="*/ 178 w 330"/>
                  <a:gd name="T47" fmla="*/ 521 h 633"/>
                  <a:gd name="T48" fmla="*/ 107 w 330"/>
                  <a:gd name="T49" fmla="*/ 564 h 633"/>
                  <a:gd name="T50" fmla="*/ 36 w 330"/>
                  <a:gd name="T51" fmla="*/ 468 h 633"/>
                  <a:gd name="T52" fmla="*/ 98 w 330"/>
                  <a:gd name="T53" fmla="*/ 477 h 633"/>
                  <a:gd name="T54" fmla="*/ 36 w 330"/>
                  <a:gd name="T55" fmla="*/ 555 h 633"/>
                  <a:gd name="T56" fmla="*/ 36 w 330"/>
                  <a:gd name="T57" fmla="*/ 468 h 633"/>
                  <a:gd name="T58" fmla="*/ 36 w 330"/>
                  <a:gd name="T59" fmla="*/ 468 h 633"/>
                  <a:gd name="T60" fmla="*/ 36 w 330"/>
                  <a:gd name="T61" fmla="*/ 347 h 633"/>
                  <a:gd name="T62" fmla="*/ 143 w 330"/>
                  <a:gd name="T63" fmla="*/ 347 h 633"/>
                  <a:gd name="T64" fmla="*/ 125 w 330"/>
                  <a:gd name="T65" fmla="*/ 425 h 633"/>
                  <a:gd name="T66" fmla="*/ 36 w 330"/>
                  <a:gd name="T67" fmla="*/ 408 h 633"/>
                  <a:gd name="T68" fmla="*/ 36 w 330"/>
                  <a:gd name="T69" fmla="*/ 347 h 633"/>
                  <a:gd name="T70" fmla="*/ 36 w 330"/>
                  <a:gd name="T71" fmla="*/ 347 h 633"/>
                  <a:gd name="T72" fmla="*/ 36 w 330"/>
                  <a:gd name="T73" fmla="*/ 226 h 633"/>
                  <a:gd name="T74" fmla="*/ 125 w 330"/>
                  <a:gd name="T75" fmla="*/ 208 h 633"/>
                  <a:gd name="T76" fmla="*/ 143 w 330"/>
                  <a:gd name="T77" fmla="*/ 295 h 633"/>
                  <a:gd name="T78" fmla="*/ 36 w 330"/>
                  <a:gd name="T79" fmla="*/ 295 h 633"/>
                  <a:gd name="T80" fmla="*/ 36 w 330"/>
                  <a:gd name="T81" fmla="*/ 226 h 633"/>
                  <a:gd name="T82" fmla="*/ 36 w 330"/>
                  <a:gd name="T83" fmla="*/ 226 h 633"/>
                  <a:gd name="T84" fmla="*/ 36 w 330"/>
                  <a:gd name="T85" fmla="*/ 78 h 633"/>
                  <a:gd name="T86" fmla="*/ 98 w 330"/>
                  <a:gd name="T87" fmla="*/ 156 h 633"/>
                  <a:gd name="T88" fmla="*/ 36 w 330"/>
                  <a:gd name="T89" fmla="*/ 174 h 633"/>
                  <a:gd name="T90" fmla="*/ 36 w 330"/>
                  <a:gd name="T91" fmla="*/ 78 h 633"/>
                  <a:gd name="T92" fmla="*/ 36 w 330"/>
                  <a:gd name="T93" fmla="*/ 78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633">
                    <a:moveTo>
                      <a:pt x="0" y="633"/>
                    </a:moveTo>
                    <a:cubicBezTo>
                      <a:pt x="0" y="633"/>
                      <a:pt x="0" y="633"/>
                      <a:pt x="9" y="633"/>
                    </a:cubicBezTo>
                    <a:cubicBezTo>
                      <a:pt x="187" y="633"/>
                      <a:pt x="330" y="494"/>
                      <a:pt x="330" y="321"/>
                    </a:cubicBezTo>
                    <a:cubicBezTo>
                      <a:pt x="330" y="147"/>
                      <a:pt x="187" y="0"/>
                      <a:pt x="9" y="0"/>
                    </a:cubicBezTo>
                    <a:cubicBezTo>
                      <a:pt x="0" y="0"/>
                      <a:pt x="0" y="0"/>
                      <a:pt x="0" y="0"/>
                    </a:cubicBezTo>
                    <a:cubicBezTo>
                      <a:pt x="0" y="633"/>
                      <a:pt x="0" y="633"/>
                      <a:pt x="0" y="633"/>
                    </a:cubicBezTo>
                    <a:cubicBezTo>
                      <a:pt x="0" y="633"/>
                      <a:pt x="0" y="633"/>
                      <a:pt x="0" y="633"/>
                    </a:cubicBezTo>
                    <a:close/>
                    <a:moveTo>
                      <a:pt x="178" y="121"/>
                    </a:moveTo>
                    <a:cubicBezTo>
                      <a:pt x="170" y="130"/>
                      <a:pt x="161" y="130"/>
                      <a:pt x="152" y="139"/>
                    </a:cubicBezTo>
                    <a:cubicBezTo>
                      <a:pt x="134" y="113"/>
                      <a:pt x="125" y="95"/>
                      <a:pt x="107" y="69"/>
                    </a:cubicBezTo>
                    <a:cubicBezTo>
                      <a:pt x="134" y="87"/>
                      <a:pt x="161" y="104"/>
                      <a:pt x="178" y="121"/>
                    </a:cubicBezTo>
                    <a:close/>
                    <a:moveTo>
                      <a:pt x="276" y="295"/>
                    </a:moveTo>
                    <a:cubicBezTo>
                      <a:pt x="196" y="295"/>
                      <a:pt x="196" y="295"/>
                      <a:pt x="196" y="295"/>
                    </a:cubicBezTo>
                    <a:cubicBezTo>
                      <a:pt x="196" y="252"/>
                      <a:pt x="187" y="217"/>
                      <a:pt x="170" y="191"/>
                    </a:cubicBezTo>
                    <a:cubicBezTo>
                      <a:pt x="187" y="182"/>
                      <a:pt x="205" y="165"/>
                      <a:pt x="223" y="156"/>
                    </a:cubicBezTo>
                    <a:cubicBezTo>
                      <a:pt x="250" y="200"/>
                      <a:pt x="268" y="243"/>
                      <a:pt x="276" y="295"/>
                    </a:cubicBezTo>
                    <a:close/>
                    <a:moveTo>
                      <a:pt x="223" y="477"/>
                    </a:moveTo>
                    <a:cubicBezTo>
                      <a:pt x="205" y="468"/>
                      <a:pt x="187" y="460"/>
                      <a:pt x="170" y="451"/>
                    </a:cubicBezTo>
                    <a:cubicBezTo>
                      <a:pt x="187" y="416"/>
                      <a:pt x="196" y="382"/>
                      <a:pt x="196" y="347"/>
                    </a:cubicBezTo>
                    <a:cubicBezTo>
                      <a:pt x="276" y="347"/>
                      <a:pt x="276" y="347"/>
                      <a:pt x="276" y="347"/>
                    </a:cubicBezTo>
                    <a:cubicBezTo>
                      <a:pt x="268" y="399"/>
                      <a:pt x="250" y="442"/>
                      <a:pt x="223" y="477"/>
                    </a:cubicBezTo>
                    <a:close/>
                    <a:moveTo>
                      <a:pt x="107" y="564"/>
                    </a:moveTo>
                    <a:cubicBezTo>
                      <a:pt x="125" y="547"/>
                      <a:pt x="134" y="521"/>
                      <a:pt x="152" y="494"/>
                    </a:cubicBezTo>
                    <a:cubicBezTo>
                      <a:pt x="161" y="503"/>
                      <a:pt x="170" y="512"/>
                      <a:pt x="178" y="521"/>
                    </a:cubicBezTo>
                    <a:cubicBezTo>
                      <a:pt x="161" y="538"/>
                      <a:pt x="134" y="555"/>
                      <a:pt x="107" y="564"/>
                    </a:cubicBezTo>
                    <a:close/>
                    <a:moveTo>
                      <a:pt x="36" y="468"/>
                    </a:moveTo>
                    <a:cubicBezTo>
                      <a:pt x="54" y="468"/>
                      <a:pt x="80" y="468"/>
                      <a:pt x="98" y="477"/>
                    </a:cubicBezTo>
                    <a:cubicBezTo>
                      <a:pt x="80" y="512"/>
                      <a:pt x="63" y="538"/>
                      <a:pt x="36" y="555"/>
                    </a:cubicBezTo>
                    <a:cubicBezTo>
                      <a:pt x="36" y="468"/>
                      <a:pt x="36" y="468"/>
                      <a:pt x="36" y="468"/>
                    </a:cubicBezTo>
                    <a:cubicBezTo>
                      <a:pt x="36" y="468"/>
                      <a:pt x="36" y="468"/>
                      <a:pt x="36" y="468"/>
                    </a:cubicBezTo>
                    <a:close/>
                    <a:moveTo>
                      <a:pt x="36" y="347"/>
                    </a:moveTo>
                    <a:cubicBezTo>
                      <a:pt x="143" y="347"/>
                      <a:pt x="143" y="347"/>
                      <a:pt x="143" y="347"/>
                    </a:cubicBezTo>
                    <a:cubicBezTo>
                      <a:pt x="134" y="373"/>
                      <a:pt x="134" y="399"/>
                      <a:pt x="125" y="425"/>
                    </a:cubicBezTo>
                    <a:cubicBezTo>
                      <a:pt x="98" y="416"/>
                      <a:pt x="63" y="416"/>
                      <a:pt x="36" y="408"/>
                    </a:cubicBezTo>
                    <a:cubicBezTo>
                      <a:pt x="36" y="347"/>
                      <a:pt x="36" y="347"/>
                      <a:pt x="36" y="347"/>
                    </a:cubicBezTo>
                    <a:cubicBezTo>
                      <a:pt x="36" y="347"/>
                      <a:pt x="36" y="347"/>
                      <a:pt x="36" y="347"/>
                    </a:cubicBezTo>
                    <a:close/>
                    <a:moveTo>
                      <a:pt x="36" y="226"/>
                    </a:moveTo>
                    <a:cubicBezTo>
                      <a:pt x="63" y="226"/>
                      <a:pt x="98" y="217"/>
                      <a:pt x="125" y="208"/>
                    </a:cubicBezTo>
                    <a:cubicBezTo>
                      <a:pt x="134" y="234"/>
                      <a:pt x="134" y="260"/>
                      <a:pt x="143" y="295"/>
                    </a:cubicBezTo>
                    <a:cubicBezTo>
                      <a:pt x="36" y="295"/>
                      <a:pt x="36" y="295"/>
                      <a:pt x="36" y="295"/>
                    </a:cubicBezTo>
                    <a:cubicBezTo>
                      <a:pt x="36" y="226"/>
                      <a:pt x="36" y="226"/>
                      <a:pt x="36" y="226"/>
                    </a:cubicBezTo>
                    <a:cubicBezTo>
                      <a:pt x="36" y="226"/>
                      <a:pt x="36" y="226"/>
                      <a:pt x="36" y="226"/>
                    </a:cubicBezTo>
                    <a:close/>
                    <a:moveTo>
                      <a:pt x="36" y="78"/>
                    </a:moveTo>
                    <a:cubicBezTo>
                      <a:pt x="63" y="104"/>
                      <a:pt x="80" y="130"/>
                      <a:pt x="98" y="156"/>
                    </a:cubicBezTo>
                    <a:cubicBezTo>
                      <a:pt x="80" y="165"/>
                      <a:pt x="54" y="174"/>
                      <a:pt x="36" y="174"/>
                    </a:cubicBezTo>
                    <a:cubicBezTo>
                      <a:pt x="36" y="78"/>
                      <a:pt x="36" y="78"/>
                      <a:pt x="36" y="78"/>
                    </a:cubicBezTo>
                    <a:cubicBezTo>
                      <a:pt x="36" y="78"/>
                      <a:pt x="36" y="78"/>
                      <a:pt x="36" y="78"/>
                    </a:cubicBezTo>
                    <a:close/>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4"/>
              <p:cNvSpPr>
                <a:spLocks/>
              </p:cNvSpPr>
              <p:nvPr/>
            </p:nvSpPr>
            <p:spPr bwMode="auto">
              <a:xfrm>
                <a:off x="-146050" y="2182813"/>
                <a:ext cx="82550" cy="47625"/>
              </a:xfrm>
              <a:custGeom>
                <a:avLst/>
                <a:gdLst>
                  <a:gd name="T0" fmla="*/ 37 w 52"/>
                  <a:gd name="T1" fmla="*/ 0 h 30"/>
                  <a:gd name="T2" fmla="*/ 0 w 52"/>
                  <a:gd name="T3" fmla="*/ 0 h 30"/>
                  <a:gd name="T4" fmla="*/ 0 w 52"/>
                  <a:gd name="T5" fmla="*/ 30 h 30"/>
                  <a:gd name="T6" fmla="*/ 52 w 52"/>
                  <a:gd name="T7" fmla="*/ 30 h 30"/>
                  <a:gd name="T8" fmla="*/ 37 w 52"/>
                  <a:gd name="T9" fmla="*/ 0 h 30"/>
                </a:gdLst>
                <a:ahLst/>
                <a:cxnLst>
                  <a:cxn ang="0">
                    <a:pos x="T0" y="T1"/>
                  </a:cxn>
                  <a:cxn ang="0">
                    <a:pos x="T2" y="T3"/>
                  </a:cxn>
                  <a:cxn ang="0">
                    <a:pos x="T4" y="T5"/>
                  </a:cxn>
                  <a:cxn ang="0">
                    <a:pos x="T6" y="T7"/>
                  </a:cxn>
                  <a:cxn ang="0">
                    <a:pos x="T8" y="T9"/>
                  </a:cxn>
                </a:cxnLst>
                <a:rect l="0" t="0" r="r" b="b"/>
                <a:pathLst>
                  <a:path w="52" h="30">
                    <a:moveTo>
                      <a:pt x="37" y="0"/>
                    </a:moveTo>
                    <a:lnTo>
                      <a:pt x="0" y="0"/>
                    </a:lnTo>
                    <a:lnTo>
                      <a:pt x="0" y="30"/>
                    </a:lnTo>
                    <a:lnTo>
                      <a:pt x="52" y="30"/>
                    </a:lnTo>
                    <a:lnTo>
                      <a:pt x="37" y="0"/>
                    </a:lnTo>
                    <a:close/>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35"/>
              <p:cNvSpPr>
                <a:spLocks/>
              </p:cNvSpPr>
              <p:nvPr/>
            </p:nvSpPr>
            <p:spPr bwMode="auto">
              <a:xfrm>
                <a:off x="-228600" y="2182813"/>
                <a:ext cx="82550" cy="47625"/>
              </a:xfrm>
              <a:custGeom>
                <a:avLst/>
                <a:gdLst>
                  <a:gd name="T0" fmla="*/ 16 w 52"/>
                  <a:gd name="T1" fmla="*/ 0 h 30"/>
                  <a:gd name="T2" fmla="*/ 0 w 52"/>
                  <a:gd name="T3" fmla="*/ 30 h 30"/>
                  <a:gd name="T4" fmla="*/ 52 w 52"/>
                  <a:gd name="T5" fmla="*/ 30 h 30"/>
                  <a:gd name="T6" fmla="*/ 52 w 52"/>
                  <a:gd name="T7" fmla="*/ 0 h 30"/>
                  <a:gd name="T8" fmla="*/ 16 w 52"/>
                  <a:gd name="T9" fmla="*/ 0 h 30"/>
                </a:gdLst>
                <a:ahLst/>
                <a:cxnLst>
                  <a:cxn ang="0">
                    <a:pos x="T0" y="T1"/>
                  </a:cxn>
                  <a:cxn ang="0">
                    <a:pos x="T2" y="T3"/>
                  </a:cxn>
                  <a:cxn ang="0">
                    <a:pos x="T4" y="T5"/>
                  </a:cxn>
                  <a:cxn ang="0">
                    <a:pos x="T6" y="T7"/>
                  </a:cxn>
                  <a:cxn ang="0">
                    <a:pos x="T8" y="T9"/>
                  </a:cxn>
                </a:cxnLst>
                <a:rect l="0" t="0" r="r" b="b"/>
                <a:pathLst>
                  <a:path w="52" h="30">
                    <a:moveTo>
                      <a:pt x="16" y="0"/>
                    </a:moveTo>
                    <a:lnTo>
                      <a:pt x="0" y="30"/>
                    </a:lnTo>
                    <a:lnTo>
                      <a:pt x="52" y="30"/>
                    </a:lnTo>
                    <a:lnTo>
                      <a:pt x="52" y="0"/>
                    </a:lnTo>
                    <a:lnTo>
                      <a:pt x="16" y="0"/>
                    </a:lnTo>
                    <a:close/>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36"/>
              <p:cNvSpPr>
                <a:spLocks/>
              </p:cNvSpPr>
              <p:nvPr/>
            </p:nvSpPr>
            <p:spPr bwMode="auto">
              <a:xfrm>
                <a:off x="-344488" y="2130425"/>
                <a:ext cx="198438" cy="52387"/>
              </a:xfrm>
              <a:custGeom>
                <a:avLst/>
                <a:gdLst>
                  <a:gd name="T0" fmla="*/ 0 w 272"/>
                  <a:gd name="T1" fmla="*/ 0 h 72"/>
                  <a:gd name="T2" fmla="*/ 0 w 272"/>
                  <a:gd name="T3" fmla="*/ 57 h 72"/>
                  <a:gd name="T4" fmla="*/ 15 w 272"/>
                  <a:gd name="T5" fmla="*/ 72 h 72"/>
                  <a:gd name="T6" fmla="*/ 272 w 272"/>
                  <a:gd name="T7" fmla="*/ 72 h 72"/>
                  <a:gd name="T8" fmla="*/ 272 w 272"/>
                  <a:gd name="T9" fmla="*/ 0 h 72"/>
                  <a:gd name="T10" fmla="*/ 0 w 272"/>
                  <a:gd name="T11" fmla="*/ 0 h 72"/>
                </a:gdLst>
                <a:ahLst/>
                <a:cxnLst>
                  <a:cxn ang="0">
                    <a:pos x="T0" y="T1"/>
                  </a:cxn>
                  <a:cxn ang="0">
                    <a:pos x="T2" y="T3"/>
                  </a:cxn>
                  <a:cxn ang="0">
                    <a:pos x="T4" y="T5"/>
                  </a:cxn>
                  <a:cxn ang="0">
                    <a:pos x="T6" y="T7"/>
                  </a:cxn>
                  <a:cxn ang="0">
                    <a:pos x="T8" y="T9"/>
                  </a:cxn>
                  <a:cxn ang="0">
                    <a:pos x="T10" y="T11"/>
                  </a:cxn>
                </a:cxnLst>
                <a:rect l="0" t="0" r="r" b="b"/>
                <a:pathLst>
                  <a:path w="272" h="72">
                    <a:moveTo>
                      <a:pt x="0" y="0"/>
                    </a:moveTo>
                    <a:cubicBezTo>
                      <a:pt x="0" y="57"/>
                      <a:pt x="0" y="57"/>
                      <a:pt x="0" y="57"/>
                    </a:cubicBezTo>
                    <a:cubicBezTo>
                      <a:pt x="0" y="65"/>
                      <a:pt x="6" y="72"/>
                      <a:pt x="15" y="72"/>
                    </a:cubicBezTo>
                    <a:cubicBezTo>
                      <a:pt x="272" y="72"/>
                      <a:pt x="272" y="72"/>
                      <a:pt x="272" y="72"/>
                    </a:cubicBezTo>
                    <a:cubicBezTo>
                      <a:pt x="272" y="0"/>
                      <a:pt x="272" y="0"/>
                      <a:pt x="272" y="0"/>
                    </a:cubicBezTo>
                    <a:cubicBezTo>
                      <a:pt x="0" y="0"/>
                      <a:pt x="0" y="0"/>
                      <a:pt x="0" y="0"/>
                    </a:cubicBezTo>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37"/>
              <p:cNvSpPr>
                <a:spLocks/>
              </p:cNvSpPr>
              <p:nvPr/>
            </p:nvSpPr>
            <p:spPr bwMode="auto">
              <a:xfrm>
                <a:off x="-146050" y="2130425"/>
                <a:ext cx="198438" cy="52387"/>
              </a:xfrm>
              <a:custGeom>
                <a:avLst/>
                <a:gdLst>
                  <a:gd name="T0" fmla="*/ 0 w 273"/>
                  <a:gd name="T1" fmla="*/ 0 h 72"/>
                  <a:gd name="T2" fmla="*/ 0 w 273"/>
                  <a:gd name="T3" fmla="*/ 72 h 72"/>
                  <a:gd name="T4" fmla="*/ 259 w 273"/>
                  <a:gd name="T5" fmla="*/ 72 h 72"/>
                  <a:gd name="T6" fmla="*/ 273 w 273"/>
                  <a:gd name="T7" fmla="*/ 57 h 72"/>
                  <a:gd name="T8" fmla="*/ 273 w 273"/>
                  <a:gd name="T9" fmla="*/ 0 h 72"/>
                  <a:gd name="T10" fmla="*/ 0 w 273"/>
                  <a:gd name="T11" fmla="*/ 0 h 72"/>
                </a:gdLst>
                <a:ahLst/>
                <a:cxnLst>
                  <a:cxn ang="0">
                    <a:pos x="T0" y="T1"/>
                  </a:cxn>
                  <a:cxn ang="0">
                    <a:pos x="T2" y="T3"/>
                  </a:cxn>
                  <a:cxn ang="0">
                    <a:pos x="T4" y="T5"/>
                  </a:cxn>
                  <a:cxn ang="0">
                    <a:pos x="T6" y="T7"/>
                  </a:cxn>
                  <a:cxn ang="0">
                    <a:pos x="T8" y="T9"/>
                  </a:cxn>
                  <a:cxn ang="0">
                    <a:pos x="T10" y="T11"/>
                  </a:cxn>
                </a:cxnLst>
                <a:rect l="0" t="0" r="r" b="b"/>
                <a:pathLst>
                  <a:path w="273" h="72">
                    <a:moveTo>
                      <a:pt x="0" y="0"/>
                    </a:moveTo>
                    <a:cubicBezTo>
                      <a:pt x="0" y="72"/>
                      <a:pt x="0" y="72"/>
                      <a:pt x="0" y="72"/>
                    </a:cubicBezTo>
                    <a:cubicBezTo>
                      <a:pt x="259" y="72"/>
                      <a:pt x="259" y="72"/>
                      <a:pt x="259" y="72"/>
                    </a:cubicBezTo>
                    <a:cubicBezTo>
                      <a:pt x="267" y="72"/>
                      <a:pt x="273" y="65"/>
                      <a:pt x="273" y="57"/>
                    </a:cubicBezTo>
                    <a:cubicBezTo>
                      <a:pt x="273" y="0"/>
                      <a:pt x="273" y="0"/>
                      <a:pt x="273" y="0"/>
                    </a:cubicBezTo>
                    <a:cubicBezTo>
                      <a:pt x="0" y="0"/>
                      <a:pt x="0" y="0"/>
                      <a:pt x="0" y="0"/>
                    </a:cubicBezTo>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38"/>
              <p:cNvSpPr>
                <a:spLocks/>
              </p:cNvSpPr>
              <p:nvPr/>
            </p:nvSpPr>
            <p:spPr bwMode="auto">
              <a:xfrm>
                <a:off x="-146050" y="2230438"/>
                <a:ext cx="96838" cy="7937"/>
              </a:xfrm>
              <a:custGeom>
                <a:avLst/>
                <a:gdLst>
                  <a:gd name="T0" fmla="*/ 127 w 133"/>
                  <a:gd name="T1" fmla="*/ 0 h 12"/>
                  <a:gd name="T2" fmla="*/ 0 w 133"/>
                  <a:gd name="T3" fmla="*/ 0 h 12"/>
                  <a:gd name="T4" fmla="*/ 0 w 133"/>
                  <a:gd name="T5" fmla="*/ 12 h 12"/>
                  <a:gd name="T6" fmla="*/ 127 w 133"/>
                  <a:gd name="T7" fmla="*/ 12 h 12"/>
                  <a:gd name="T8" fmla="*/ 133 w 133"/>
                  <a:gd name="T9" fmla="*/ 6 h 12"/>
                  <a:gd name="T10" fmla="*/ 127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127" y="0"/>
                    </a:moveTo>
                    <a:cubicBezTo>
                      <a:pt x="0" y="0"/>
                      <a:pt x="0" y="0"/>
                      <a:pt x="0" y="0"/>
                    </a:cubicBezTo>
                    <a:cubicBezTo>
                      <a:pt x="0" y="12"/>
                      <a:pt x="0" y="12"/>
                      <a:pt x="0" y="12"/>
                    </a:cubicBezTo>
                    <a:cubicBezTo>
                      <a:pt x="127" y="12"/>
                      <a:pt x="127" y="12"/>
                      <a:pt x="127" y="12"/>
                    </a:cubicBezTo>
                    <a:cubicBezTo>
                      <a:pt x="130" y="12"/>
                      <a:pt x="133" y="9"/>
                      <a:pt x="133" y="6"/>
                    </a:cubicBezTo>
                    <a:cubicBezTo>
                      <a:pt x="133" y="3"/>
                      <a:pt x="130" y="0"/>
                      <a:pt x="127" y="0"/>
                    </a:cubicBezTo>
                    <a:close/>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39"/>
              <p:cNvSpPr>
                <a:spLocks/>
              </p:cNvSpPr>
              <p:nvPr/>
            </p:nvSpPr>
            <p:spPr bwMode="auto">
              <a:xfrm>
                <a:off x="-160337" y="2139950"/>
                <a:ext cx="14288" cy="30162"/>
              </a:xfrm>
              <a:custGeom>
                <a:avLst/>
                <a:gdLst>
                  <a:gd name="T0" fmla="*/ 20 w 20"/>
                  <a:gd name="T1" fmla="*/ 0 h 41"/>
                  <a:gd name="T2" fmla="*/ 0 w 20"/>
                  <a:gd name="T3" fmla="*/ 21 h 41"/>
                  <a:gd name="T4" fmla="*/ 20 w 20"/>
                  <a:gd name="T5" fmla="*/ 41 h 41"/>
                  <a:gd name="T6" fmla="*/ 20 w 20"/>
                  <a:gd name="T7" fmla="*/ 0 h 41"/>
                </a:gdLst>
                <a:ahLst/>
                <a:cxnLst>
                  <a:cxn ang="0">
                    <a:pos x="T0" y="T1"/>
                  </a:cxn>
                  <a:cxn ang="0">
                    <a:pos x="T2" y="T3"/>
                  </a:cxn>
                  <a:cxn ang="0">
                    <a:pos x="T4" y="T5"/>
                  </a:cxn>
                  <a:cxn ang="0">
                    <a:pos x="T6" y="T7"/>
                  </a:cxn>
                </a:cxnLst>
                <a:rect l="0" t="0" r="r" b="b"/>
                <a:pathLst>
                  <a:path w="20" h="41">
                    <a:moveTo>
                      <a:pt x="20" y="0"/>
                    </a:moveTo>
                    <a:cubicBezTo>
                      <a:pt x="9" y="0"/>
                      <a:pt x="0" y="9"/>
                      <a:pt x="0" y="21"/>
                    </a:cubicBezTo>
                    <a:cubicBezTo>
                      <a:pt x="0" y="32"/>
                      <a:pt x="9" y="41"/>
                      <a:pt x="20" y="41"/>
                    </a:cubicBezTo>
                    <a:cubicBezTo>
                      <a:pt x="20" y="0"/>
                      <a:pt x="20" y="0"/>
                      <a:pt x="20" y="0"/>
                    </a:cubicBezTo>
                  </a:path>
                </a:pathLst>
              </a:custGeom>
              <a:solidFill>
                <a:srgbClr val="8B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40"/>
              <p:cNvSpPr>
                <a:spLocks/>
              </p:cNvSpPr>
              <p:nvPr/>
            </p:nvSpPr>
            <p:spPr bwMode="auto">
              <a:xfrm>
                <a:off x="-146050" y="2139950"/>
                <a:ext cx="14288" cy="30162"/>
              </a:xfrm>
              <a:custGeom>
                <a:avLst/>
                <a:gdLst>
                  <a:gd name="T0" fmla="*/ 0 w 20"/>
                  <a:gd name="T1" fmla="*/ 0 h 41"/>
                  <a:gd name="T2" fmla="*/ 0 w 20"/>
                  <a:gd name="T3" fmla="*/ 0 h 41"/>
                  <a:gd name="T4" fmla="*/ 0 w 20"/>
                  <a:gd name="T5" fmla="*/ 41 h 41"/>
                  <a:gd name="T6" fmla="*/ 0 w 20"/>
                  <a:gd name="T7" fmla="*/ 41 h 41"/>
                  <a:gd name="T8" fmla="*/ 20 w 20"/>
                  <a:gd name="T9" fmla="*/ 21 h 41"/>
                  <a:gd name="T10" fmla="*/ 0 w 20"/>
                  <a:gd name="T11" fmla="*/ 0 h 41"/>
                </a:gdLst>
                <a:ahLst/>
                <a:cxnLst>
                  <a:cxn ang="0">
                    <a:pos x="T0" y="T1"/>
                  </a:cxn>
                  <a:cxn ang="0">
                    <a:pos x="T2" y="T3"/>
                  </a:cxn>
                  <a:cxn ang="0">
                    <a:pos x="T4" y="T5"/>
                  </a:cxn>
                  <a:cxn ang="0">
                    <a:pos x="T6" y="T7"/>
                  </a:cxn>
                  <a:cxn ang="0">
                    <a:pos x="T8" y="T9"/>
                  </a:cxn>
                  <a:cxn ang="0">
                    <a:pos x="T10" y="T11"/>
                  </a:cxn>
                </a:cxnLst>
                <a:rect l="0" t="0" r="r" b="b"/>
                <a:pathLst>
                  <a:path w="20" h="41">
                    <a:moveTo>
                      <a:pt x="0" y="0"/>
                    </a:moveTo>
                    <a:cubicBezTo>
                      <a:pt x="0" y="0"/>
                      <a:pt x="0" y="0"/>
                      <a:pt x="0" y="0"/>
                    </a:cubicBezTo>
                    <a:cubicBezTo>
                      <a:pt x="0" y="41"/>
                      <a:pt x="0" y="41"/>
                      <a:pt x="0" y="41"/>
                    </a:cubicBezTo>
                    <a:cubicBezTo>
                      <a:pt x="0" y="41"/>
                      <a:pt x="0" y="41"/>
                      <a:pt x="0" y="41"/>
                    </a:cubicBezTo>
                    <a:cubicBezTo>
                      <a:pt x="11" y="41"/>
                      <a:pt x="20" y="32"/>
                      <a:pt x="20" y="21"/>
                    </a:cubicBezTo>
                    <a:cubicBezTo>
                      <a:pt x="20" y="9"/>
                      <a:pt x="11" y="0"/>
                      <a:pt x="0" y="0"/>
                    </a:cubicBezTo>
                  </a:path>
                </a:pathLst>
              </a:custGeom>
              <a:solidFill>
                <a:srgbClr val="86B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41"/>
              <p:cNvSpPr>
                <a:spLocks/>
              </p:cNvSpPr>
              <p:nvPr/>
            </p:nvSpPr>
            <p:spPr bwMode="auto">
              <a:xfrm>
                <a:off x="-146050" y="1897063"/>
                <a:ext cx="198438" cy="233362"/>
              </a:xfrm>
              <a:custGeom>
                <a:avLst/>
                <a:gdLst>
                  <a:gd name="T0" fmla="*/ 273 w 273"/>
                  <a:gd name="T1" fmla="*/ 15 h 320"/>
                  <a:gd name="T2" fmla="*/ 259 w 273"/>
                  <a:gd name="T3" fmla="*/ 0 h 320"/>
                  <a:gd name="T4" fmla="*/ 0 w 273"/>
                  <a:gd name="T5" fmla="*/ 0 h 320"/>
                  <a:gd name="T6" fmla="*/ 0 w 273"/>
                  <a:gd name="T7" fmla="*/ 320 h 320"/>
                  <a:gd name="T8" fmla="*/ 273 w 273"/>
                  <a:gd name="T9" fmla="*/ 320 h 320"/>
                  <a:gd name="T10" fmla="*/ 273 w 273"/>
                  <a:gd name="T11" fmla="*/ 15 h 320"/>
                </a:gdLst>
                <a:ahLst/>
                <a:cxnLst>
                  <a:cxn ang="0">
                    <a:pos x="T0" y="T1"/>
                  </a:cxn>
                  <a:cxn ang="0">
                    <a:pos x="T2" y="T3"/>
                  </a:cxn>
                  <a:cxn ang="0">
                    <a:pos x="T4" y="T5"/>
                  </a:cxn>
                  <a:cxn ang="0">
                    <a:pos x="T6" y="T7"/>
                  </a:cxn>
                  <a:cxn ang="0">
                    <a:pos x="T8" y="T9"/>
                  </a:cxn>
                  <a:cxn ang="0">
                    <a:pos x="T10" y="T11"/>
                  </a:cxn>
                </a:cxnLst>
                <a:rect l="0" t="0" r="r" b="b"/>
                <a:pathLst>
                  <a:path w="273" h="320">
                    <a:moveTo>
                      <a:pt x="273" y="15"/>
                    </a:moveTo>
                    <a:cubicBezTo>
                      <a:pt x="273" y="7"/>
                      <a:pt x="267" y="0"/>
                      <a:pt x="259" y="0"/>
                    </a:cubicBezTo>
                    <a:cubicBezTo>
                      <a:pt x="0" y="0"/>
                      <a:pt x="0" y="0"/>
                      <a:pt x="0" y="0"/>
                    </a:cubicBezTo>
                    <a:cubicBezTo>
                      <a:pt x="0" y="320"/>
                      <a:pt x="0" y="320"/>
                      <a:pt x="0" y="320"/>
                    </a:cubicBezTo>
                    <a:cubicBezTo>
                      <a:pt x="273" y="320"/>
                      <a:pt x="273" y="320"/>
                      <a:pt x="273" y="320"/>
                    </a:cubicBezTo>
                    <a:cubicBezTo>
                      <a:pt x="273" y="15"/>
                      <a:pt x="273" y="15"/>
                      <a:pt x="273" y="15"/>
                    </a:cubicBezTo>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42"/>
              <p:cNvSpPr>
                <a:spLocks/>
              </p:cNvSpPr>
              <p:nvPr/>
            </p:nvSpPr>
            <p:spPr bwMode="auto">
              <a:xfrm>
                <a:off x="-344488" y="1897063"/>
                <a:ext cx="198438" cy="233362"/>
              </a:xfrm>
              <a:custGeom>
                <a:avLst/>
                <a:gdLst>
                  <a:gd name="T0" fmla="*/ 15 w 272"/>
                  <a:gd name="T1" fmla="*/ 0 h 320"/>
                  <a:gd name="T2" fmla="*/ 0 w 272"/>
                  <a:gd name="T3" fmla="*/ 15 h 320"/>
                  <a:gd name="T4" fmla="*/ 0 w 272"/>
                  <a:gd name="T5" fmla="*/ 320 h 320"/>
                  <a:gd name="T6" fmla="*/ 272 w 272"/>
                  <a:gd name="T7" fmla="*/ 320 h 320"/>
                  <a:gd name="T8" fmla="*/ 272 w 272"/>
                  <a:gd name="T9" fmla="*/ 0 h 320"/>
                  <a:gd name="T10" fmla="*/ 15 w 272"/>
                  <a:gd name="T11" fmla="*/ 0 h 320"/>
                </a:gdLst>
                <a:ahLst/>
                <a:cxnLst>
                  <a:cxn ang="0">
                    <a:pos x="T0" y="T1"/>
                  </a:cxn>
                  <a:cxn ang="0">
                    <a:pos x="T2" y="T3"/>
                  </a:cxn>
                  <a:cxn ang="0">
                    <a:pos x="T4" y="T5"/>
                  </a:cxn>
                  <a:cxn ang="0">
                    <a:pos x="T6" y="T7"/>
                  </a:cxn>
                  <a:cxn ang="0">
                    <a:pos x="T8" y="T9"/>
                  </a:cxn>
                  <a:cxn ang="0">
                    <a:pos x="T10" y="T11"/>
                  </a:cxn>
                </a:cxnLst>
                <a:rect l="0" t="0" r="r" b="b"/>
                <a:pathLst>
                  <a:path w="272" h="320">
                    <a:moveTo>
                      <a:pt x="15" y="0"/>
                    </a:moveTo>
                    <a:cubicBezTo>
                      <a:pt x="6" y="0"/>
                      <a:pt x="0" y="7"/>
                      <a:pt x="0" y="15"/>
                    </a:cubicBezTo>
                    <a:cubicBezTo>
                      <a:pt x="0" y="320"/>
                      <a:pt x="0" y="320"/>
                      <a:pt x="0" y="320"/>
                    </a:cubicBezTo>
                    <a:cubicBezTo>
                      <a:pt x="272" y="320"/>
                      <a:pt x="272" y="320"/>
                      <a:pt x="272" y="320"/>
                    </a:cubicBezTo>
                    <a:cubicBezTo>
                      <a:pt x="272" y="0"/>
                      <a:pt x="272" y="0"/>
                      <a:pt x="272" y="0"/>
                    </a:cubicBezTo>
                    <a:cubicBezTo>
                      <a:pt x="15" y="0"/>
                      <a:pt x="15" y="0"/>
                      <a:pt x="15" y="0"/>
                    </a:cubicBezTo>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43"/>
              <p:cNvSpPr>
                <a:spLocks/>
              </p:cNvSpPr>
              <p:nvPr/>
            </p:nvSpPr>
            <p:spPr bwMode="auto">
              <a:xfrm>
                <a:off x="-242887" y="2230438"/>
                <a:ext cx="96838" cy="7937"/>
              </a:xfrm>
              <a:custGeom>
                <a:avLst/>
                <a:gdLst>
                  <a:gd name="T0" fmla="*/ 5 w 133"/>
                  <a:gd name="T1" fmla="*/ 0 h 12"/>
                  <a:gd name="T2" fmla="*/ 0 w 133"/>
                  <a:gd name="T3" fmla="*/ 6 h 12"/>
                  <a:gd name="T4" fmla="*/ 5 w 133"/>
                  <a:gd name="T5" fmla="*/ 12 h 12"/>
                  <a:gd name="T6" fmla="*/ 133 w 133"/>
                  <a:gd name="T7" fmla="*/ 12 h 12"/>
                  <a:gd name="T8" fmla="*/ 133 w 133"/>
                  <a:gd name="T9" fmla="*/ 0 h 12"/>
                  <a:gd name="T10" fmla="*/ 5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5" y="0"/>
                    </a:moveTo>
                    <a:cubicBezTo>
                      <a:pt x="2" y="0"/>
                      <a:pt x="0" y="3"/>
                      <a:pt x="0" y="6"/>
                    </a:cubicBezTo>
                    <a:cubicBezTo>
                      <a:pt x="0" y="9"/>
                      <a:pt x="2" y="12"/>
                      <a:pt x="5" y="12"/>
                    </a:cubicBezTo>
                    <a:cubicBezTo>
                      <a:pt x="133" y="12"/>
                      <a:pt x="133" y="12"/>
                      <a:pt x="133" y="12"/>
                    </a:cubicBezTo>
                    <a:cubicBezTo>
                      <a:pt x="133" y="0"/>
                      <a:pt x="133" y="0"/>
                      <a:pt x="133" y="0"/>
                    </a:cubicBezTo>
                    <a:lnTo>
                      <a:pt x="5" y="0"/>
                    </a:lnTo>
                    <a:close/>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Rectangle 44"/>
              <p:cNvSpPr>
                <a:spLocks noChangeArrowheads="1"/>
              </p:cNvSpPr>
              <p:nvPr/>
            </p:nvSpPr>
            <p:spPr bwMode="auto">
              <a:xfrm>
                <a:off x="-146050" y="1911350"/>
                <a:ext cx="185738" cy="204787"/>
              </a:xfrm>
              <a:prstGeom prst="rect">
                <a:avLst/>
              </a:prstGeom>
              <a:solidFill>
                <a:srgbClr val="A1CE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Rectangle 45"/>
              <p:cNvSpPr>
                <a:spLocks noChangeArrowheads="1"/>
              </p:cNvSpPr>
              <p:nvPr/>
            </p:nvSpPr>
            <p:spPr bwMode="auto">
              <a:xfrm>
                <a:off x="-146050"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Rectangle 46"/>
              <p:cNvSpPr>
                <a:spLocks noChangeArrowheads="1"/>
              </p:cNvSpPr>
              <p:nvPr/>
            </p:nvSpPr>
            <p:spPr bwMode="auto">
              <a:xfrm>
                <a:off x="-331788" y="1911350"/>
                <a:ext cx="185738" cy="204787"/>
              </a:xfrm>
              <a:prstGeom prst="rect">
                <a:avLst/>
              </a:prstGeom>
              <a:solidFill>
                <a:srgbClr val="A9DB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Rectangle 47"/>
              <p:cNvSpPr>
                <a:spLocks noChangeArrowheads="1"/>
              </p:cNvSpPr>
              <p:nvPr/>
            </p:nvSpPr>
            <p:spPr bwMode="auto">
              <a:xfrm>
                <a:off x="-331788"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48"/>
              <p:cNvSpPr>
                <a:spLocks/>
              </p:cNvSpPr>
              <p:nvPr/>
            </p:nvSpPr>
            <p:spPr bwMode="auto">
              <a:xfrm>
                <a:off x="-152400" y="2063750"/>
                <a:ext cx="6350" cy="14287"/>
              </a:xfrm>
              <a:custGeom>
                <a:avLst/>
                <a:gdLst>
                  <a:gd name="T0" fmla="*/ 10 w 10"/>
                  <a:gd name="T1" fmla="*/ 0 h 20"/>
                  <a:gd name="T2" fmla="*/ 0 w 10"/>
                  <a:gd name="T3" fmla="*/ 10 h 20"/>
                  <a:gd name="T4" fmla="*/ 10 w 10"/>
                  <a:gd name="T5" fmla="*/ 20 h 20"/>
                  <a:gd name="T6" fmla="*/ 10 w 10"/>
                  <a:gd name="T7" fmla="*/ 20 h 20"/>
                  <a:gd name="T8" fmla="*/ 10 w 10"/>
                  <a:gd name="T9" fmla="*/ 0 h 20"/>
                  <a:gd name="T10" fmla="*/ 10 w 10"/>
                  <a:gd name="T11" fmla="*/ 0 h 20"/>
                </a:gdLst>
                <a:ahLst/>
                <a:cxnLst>
                  <a:cxn ang="0">
                    <a:pos x="T0" y="T1"/>
                  </a:cxn>
                  <a:cxn ang="0">
                    <a:pos x="T2" y="T3"/>
                  </a:cxn>
                  <a:cxn ang="0">
                    <a:pos x="T4" y="T5"/>
                  </a:cxn>
                  <a:cxn ang="0">
                    <a:pos x="T6" y="T7"/>
                  </a:cxn>
                  <a:cxn ang="0">
                    <a:pos x="T8" y="T9"/>
                  </a:cxn>
                  <a:cxn ang="0">
                    <a:pos x="T10" y="T11"/>
                  </a:cxn>
                </a:cxnLst>
                <a:rect l="0" t="0" r="r" b="b"/>
                <a:pathLst>
                  <a:path w="10" h="20">
                    <a:moveTo>
                      <a:pt x="10" y="0"/>
                    </a:moveTo>
                    <a:cubicBezTo>
                      <a:pt x="4" y="0"/>
                      <a:pt x="0" y="4"/>
                      <a:pt x="0" y="10"/>
                    </a:cubicBezTo>
                    <a:cubicBezTo>
                      <a:pt x="0" y="16"/>
                      <a:pt x="4" y="20"/>
                      <a:pt x="10" y="20"/>
                    </a:cubicBezTo>
                    <a:cubicBezTo>
                      <a:pt x="10" y="20"/>
                      <a:pt x="10" y="20"/>
                      <a:pt x="10" y="20"/>
                    </a:cubicBezTo>
                    <a:cubicBezTo>
                      <a:pt x="10" y="0"/>
                      <a:pt x="10" y="0"/>
                      <a:pt x="10" y="0"/>
                    </a:cubicBezTo>
                    <a:cubicBezTo>
                      <a:pt x="10" y="0"/>
                      <a:pt x="10" y="0"/>
                      <a:pt x="10"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49"/>
              <p:cNvSpPr>
                <a:spLocks/>
              </p:cNvSpPr>
              <p:nvPr/>
            </p:nvSpPr>
            <p:spPr bwMode="auto">
              <a:xfrm>
                <a:off x="-215900" y="1966913"/>
                <a:ext cx="69850" cy="36512"/>
              </a:xfrm>
              <a:custGeom>
                <a:avLst/>
                <a:gdLst>
                  <a:gd name="T0" fmla="*/ 97 w 97"/>
                  <a:gd name="T1" fmla="*/ 0 h 49"/>
                  <a:gd name="T2" fmla="*/ 3 w 97"/>
                  <a:gd name="T3" fmla="*/ 34 h 49"/>
                  <a:gd name="T4" fmla="*/ 3 w 97"/>
                  <a:gd name="T5" fmla="*/ 45 h 49"/>
                  <a:gd name="T6" fmla="*/ 14 w 97"/>
                  <a:gd name="T7" fmla="*/ 46 h 49"/>
                  <a:gd name="T8" fmla="*/ 97 w 97"/>
                  <a:gd name="T9" fmla="*/ 16 h 49"/>
                  <a:gd name="T10" fmla="*/ 97 w 97"/>
                  <a:gd name="T11" fmla="*/ 16 h 49"/>
                  <a:gd name="T12" fmla="*/ 97 w 97"/>
                  <a:gd name="T13" fmla="*/ 0 h 49"/>
                  <a:gd name="T14" fmla="*/ 97 w 9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49">
                    <a:moveTo>
                      <a:pt x="97" y="0"/>
                    </a:moveTo>
                    <a:cubicBezTo>
                      <a:pt x="62" y="0"/>
                      <a:pt x="29" y="12"/>
                      <a:pt x="3" y="34"/>
                    </a:cubicBezTo>
                    <a:cubicBezTo>
                      <a:pt x="0" y="37"/>
                      <a:pt x="0" y="42"/>
                      <a:pt x="3" y="45"/>
                    </a:cubicBezTo>
                    <a:cubicBezTo>
                      <a:pt x="5" y="49"/>
                      <a:pt x="11" y="49"/>
                      <a:pt x="14" y="46"/>
                    </a:cubicBezTo>
                    <a:cubicBezTo>
                      <a:pt x="37" y="26"/>
                      <a:pt x="66" y="16"/>
                      <a:pt x="97" y="16"/>
                    </a:cubicBezTo>
                    <a:cubicBezTo>
                      <a:pt x="97" y="16"/>
                      <a:pt x="97" y="16"/>
                      <a:pt x="97" y="16"/>
                    </a:cubicBezTo>
                    <a:cubicBezTo>
                      <a:pt x="97" y="0"/>
                      <a:pt x="97" y="0"/>
                      <a:pt x="97" y="0"/>
                    </a:cubicBezTo>
                    <a:cubicBezTo>
                      <a:pt x="97" y="0"/>
                      <a:pt x="97" y="0"/>
                      <a:pt x="97"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50"/>
              <p:cNvSpPr>
                <a:spLocks/>
              </p:cNvSpPr>
              <p:nvPr/>
            </p:nvSpPr>
            <p:spPr bwMode="auto">
              <a:xfrm>
                <a:off x="-193675" y="1998663"/>
                <a:ext cx="47625" cy="26987"/>
              </a:xfrm>
              <a:custGeom>
                <a:avLst/>
                <a:gdLst>
                  <a:gd name="T0" fmla="*/ 65 w 65"/>
                  <a:gd name="T1" fmla="*/ 0 h 37"/>
                  <a:gd name="T2" fmla="*/ 4 w 65"/>
                  <a:gd name="T3" fmla="*/ 22 h 37"/>
                  <a:gd name="T4" fmla="*/ 2 w 65"/>
                  <a:gd name="T5" fmla="*/ 33 h 37"/>
                  <a:gd name="T6" fmla="*/ 14 w 65"/>
                  <a:gd name="T7" fmla="*/ 34 h 37"/>
                  <a:gd name="T8" fmla="*/ 65 w 65"/>
                  <a:gd name="T9" fmla="*/ 16 h 37"/>
                  <a:gd name="T10" fmla="*/ 65 w 65"/>
                  <a:gd name="T11" fmla="*/ 16 h 37"/>
                  <a:gd name="T12" fmla="*/ 65 w 65"/>
                  <a:gd name="T13" fmla="*/ 0 h 37"/>
                  <a:gd name="T14" fmla="*/ 65 w 65"/>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7">
                    <a:moveTo>
                      <a:pt x="65" y="0"/>
                    </a:moveTo>
                    <a:cubicBezTo>
                      <a:pt x="42" y="0"/>
                      <a:pt x="22" y="7"/>
                      <a:pt x="4" y="22"/>
                    </a:cubicBezTo>
                    <a:cubicBezTo>
                      <a:pt x="0" y="24"/>
                      <a:pt x="0" y="29"/>
                      <a:pt x="2" y="33"/>
                    </a:cubicBezTo>
                    <a:cubicBezTo>
                      <a:pt x="5" y="36"/>
                      <a:pt x="10" y="37"/>
                      <a:pt x="14" y="34"/>
                    </a:cubicBezTo>
                    <a:cubicBezTo>
                      <a:pt x="29" y="22"/>
                      <a:pt x="46" y="16"/>
                      <a:pt x="65" y="16"/>
                    </a:cubicBezTo>
                    <a:cubicBezTo>
                      <a:pt x="65" y="16"/>
                      <a:pt x="65" y="16"/>
                      <a:pt x="65" y="16"/>
                    </a:cubicBezTo>
                    <a:cubicBezTo>
                      <a:pt x="65" y="0"/>
                      <a:pt x="65" y="0"/>
                      <a:pt x="65" y="0"/>
                    </a:cubicBezTo>
                    <a:cubicBezTo>
                      <a:pt x="65" y="0"/>
                      <a:pt x="65" y="0"/>
                      <a:pt x="6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51"/>
              <p:cNvSpPr>
                <a:spLocks/>
              </p:cNvSpPr>
              <p:nvPr/>
            </p:nvSpPr>
            <p:spPr bwMode="auto">
              <a:xfrm>
                <a:off x="-171450" y="2030413"/>
                <a:ext cx="25400" cy="19050"/>
              </a:xfrm>
              <a:custGeom>
                <a:avLst/>
                <a:gdLst>
                  <a:gd name="T0" fmla="*/ 35 w 35"/>
                  <a:gd name="T1" fmla="*/ 0 h 25"/>
                  <a:gd name="T2" fmla="*/ 5 w 35"/>
                  <a:gd name="T3" fmla="*/ 9 h 25"/>
                  <a:gd name="T4" fmla="*/ 2 w 35"/>
                  <a:gd name="T5" fmla="*/ 20 h 25"/>
                  <a:gd name="T6" fmla="*/ 14 w 35"/>
                  <a:gd name="T7" fmla="*/ 22 h 25"/>
                  <a:gd name="T8" fmla="*/ 35 w 35"/>
                  <a:gd name="T9" fmla="*/ 16 h 25"/>
                  <a:gd name="T10" fmla="*/ 35 w 35"/>
                  <a:gd name="T11" fmla="*/ 0 h 25"/>
                  <a:gd name="T12" fmla="*/ 35 w 3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5" h="25">
                    <a:moveTo>
                      <a:pt x="35" y="0"/>
                    </a:moveTo>
                    <a:cubicBezTo>
                      <a:pt x="24" y="0"/>
                      <a:pt x="14" y="3"/>
                      <a:pt x="5" y="9"/>
                    </a:cubicBezTo>
                    <a:cubicBezTo>
                      <a:pt x="1" y="12"/>
                      <a:pt x="0" y="17"/>
                      <a:pt x="2" y="20"/>
                    </a:cubicBezTo>
                    <a:cubicBezTo>
                      <a:pt x="5" y="24"/>
                      <a:pt x="10" y="25"/>
                      <a:pt x="14" y="22"/>
                    </a:cubicBezTo>
                    <a:cubicBezTo>
                      <a:pt x="20" y="18"/>
                      <a:pt x="27" y="16"/>
                      <a:pt x="35" y="16"/>
                    </a:cubicBezTo>
                    <a:cubicBezTo>
                      <a:pt x="35" y="0"/>
                      <a:pt x="35" y="0"/>
                      <a:pt x="35" y="0"/>
                    </a:cubicBezTo>
                    <a:cubicBezTo>
                      <a:pt x="35" y="0"/>
                      <a:pt x="35" y="0"/>
                      <a:pt x="3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52"/>
              <p:cNvSpPr>
                <a:spLocks/>
              </p:cNvSpPr>
              <p:nvPr/>
            </p:nvSpPr>
            <p:spPr bwMode="auto">
              <a:xfrm>
                <a:off x="-146050" y="2063750"/>
                <a:ext cx="7938" cy="14287"/>
              </a:xfrm>
              <a:custGeom>
                <a:avLst/>
                <a:gdLst>
                  <a:gd name="T0" fmla="*/ 10 w 10"/>
                  <a:gd name="T1" fmla="*/ 10 h 20"/>
                  <a:gd name="T2" fmla="*/ 0 w 10"/>
                  <a:gd name="T3" fmla="*/ 0 h 20"/>
                  <a:gd name="T4" fmla="*/ 0 w 10"/>
                  <a:gd name="T5" fmla="*/ 20 h 20"/>
                  <a:gd name="T6" fmla="*/ 10 w 10"/>
                  <a:gd name="T7" fmla="*/ 10 h 20"/>
                </a:gdLst>
                <a:ahLst/>
                <a:cxnLst>
                  <a:cxn ang="0">
                    <a:pos x="T0" y="T1"/>
                  </a:cxn>
                  <a:cxn ang="0">
                    <a:pos x="T2" y="T3"/>
                  </a:cxn>
                  <a:cxn ang="0">
                    <a:pos x="T4" y="T5"/>
                  </a:cxn>
                  <a:cxn ang="0">
                    <a:pos x="T6" y="T7"/>
                  </a:cxn>
                </a:cxnLst>
                <a:rect l="0" t="0" r="r" b="b"/>
                <a:pathLst>
                  <a:path w="10" h="20">
                    <a:moveTo>
                      <a:pt x="10" y="10"/>
                    </a:moveTo>
                    <a:cubicBezTo>
                      <a:pt x="10" y="5"/>
                      <a:pt x="5" y="0"/>
                      <a:pt x="0" y="0"/>
                    </a:cubicBezTo>
                    <a:cubicBezTo>
                      <a:pt x="0" y="20"/>
                      <a:pt x="0" y="20"/>
                      <a:pt x="0" y="20"/>
                    </a:cubicBezTo>
                    <a:cubicBezTo>
                      <a:pt x="5" y="20"/>
                      <a:pt x="10" y="15"/>
                      <a:pt x="10" y="10"/>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53"/>
              <p:cNvSpPr>
                <a:spLocks/>
              </p:cNvSpPr>
              <p:nvPr/>
            </p:nvSpPr>
            <p:spPr bwMode="auto">
              <a:xfrm>
                <a:off x="-146050" y="1966913"/>
                <a:ext cx="71438" cy="34925"/>
              </a:xfrm>
              <a:custGeom>
                <a:avLst/>
                <a:gdLst>
                  <a:gd name="T0" fmla="*/ 88 w 97"/>
                  <a:gd name="T1" fmla="*/ 48 h 48"/>
                  <a:gd name="T2" fmla="*/ 94 w 97"/>
                  <a:gd name="T3" fmla="*/ 45 h 48"/>
                  <a:gd name="T4" fmla="*/ 93 w 97"/>
                  <a:gd name="T5" fmla="*/ 34 h 48"/>
                  <a:gd name="T6" fmla="*/ 0 w 97"/>
                  <a:gd name="T7" fmla="*/ 0 h 48"/>
                  <a:gd name="T8" fmla="*/ 0 w 97"/>
                  <a:gd name="T9" fmla="*/ 16 h 48"/>
                  <a:gd name="T10" fmla="*/ 82 w 97"/>
                  <a:gd name="T11" fmla="*/ 46 h 48"/>
                  <a:gd name="T12" fmla="*/ 88 w 97"/>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97" h="48">
                    <a:moveTo>
                      <a:pt x="88" y="48"/>
                    </a:moveTo>
                    <a:cubicBezTo>
                      <a:pt x="90" y="48"/>
                      <a:pt x="92" y="47"/>
                      <a:pt x="94" y="45"/>
                    </a:cubicBezTo>
                    <a:cubicBezTo>
                      <a:pt x="97" y="42"/>
                      <a:pt x="96" y="37"/>
                      <a:pt x="93" y="34"/>
                    </a:cubicBezTo>
                    <a:cubicBezTo>
                      <a:pt x="67" y="12"/>
                      <a:pt x="35" y="0"/>
                      <a:pt x="0" y="0"/>
                    </a:cubicBezTo>
                    <a:cubicBezTo>
                      <a:pt x="0" y="16"/>
                      <a:pt x="0" y="16"/>
                      <a:pt x="0" y="16"/>
                    </a:cubicBezTo>
                    <a:cubicBezTo>
                      <a:pt x="31" y="16"/>
                      <a:pt x="60" y="26"/>
                      <a:pt x="82" y="46"/>
                    </a:cubicBezTo>
                    <a:cubicBezTo>
                      <a:pt x="84" y="47"/>
                      <a:pt x="86" y="48"/>
                      <a:pt x="88" y="48"/>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54"/>
              <p:cNvSpPr>
                <a:spLocks/>
              </p:cNvSpPr>
              <p:nvPr/>
            </p:nvSpPr>
            <p:spPr bwMode="auto">
              <a:xfrm>
                <a:off x="-146050" y="1998663"/>
                <a:ext cx="47625" cy="26987"/>
              </a:xfrm>
              <a:custGeom>
                <a:avLst/>
                <a:gdLst>
                  <a:gd name="T0" fmla="*/ 56 w 65"/>
                  <a:gd name="T1" fmla="*/ 36 h 36"/>
                  <a:gd name="T2" fmla="*/ 62 w 65"/>
                  <a:gd name="T3" fmla="*/ 33 h 36"/>
                  <a:gd name="T4" fmla="*/ 61 w 65"/>
                  <a:gd name="T5" fmla="*/ 22 h 36"/>
                  <a:gd name="T6" fmla="*/ 0 w 65"/>
                  <a:gd name="T7" fmla="*/ 0 h 36"/>
                  <a:gd name="T8" fmla="*/ 0 w 65"/>
                  <a:gd name="T9" fmla="*/ 16 h 36"/>
                  <a:gd name="T10" fmla="*/ 51 w 65"/>
                  <a:gd name="T11" fmla="*/ 34 h 36"/>
                  <a:gd name="T12" fmla="*/ 56 w 6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56" y="36"/>
                    </a:moveTo>
                    <a:cubicBezTo>
                      <a:pt x="58" y="36"/>
                      <a:pt x="60" y="35"/>
                      <a:pt x="62" y="33"/>
                    </a:cubicBezTo>
                    <a:cubicBezTo>
                      <a:pt x="65" y="29"/>
                      <a:pt x="64" y="24"/>
                      <a:pt x="61" y="22"/>
                    </a:cubicBezTo>
                    <a:cubicBezTo>
                      <a:pt x="42" y="7"/>
                      <a:pt x="22" y="0"/>
                      <a:pt x="0" y="0"/>
                    </a:cubicBezTo>
                    <a:cubicBezTo>
                      <a:pt x="0" y="16"/>
                      <a:pt x="0" y="16"/>
                      <a:pt x="0" y="16"/>
                    </a:cubicBezTo>
                    <a:cubicBezTo>
                      <a:pt x="18" y="16"/>
                      <a:pt x="35" y="22"/>
                      <a:pt x="51" y="34"/>
                    </a:cubicBezTo>
                    <a:cubicBezTo>
                      <a:pt x="52" y="35"/>
                      <a:pt x="54" y="36"/>
                      <a:pt x="56" y="36"/>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55"/>
              <p:cNvSpPr>
                <a:spLocks/>
              </p:cNvSpPr>
              <p:nvPr/>
            </p:nvSpPr>
            <p:spPr bwMode="auto">
              <a:xfrm>
                <a:off x="-146050" y="2030413"/>
                <a:ext cx="25400" cy="19050"/>
              </a:xfrm>
              <a:custGeom>
                <a:avLst/>
                <a:gdLst>
                  <a:gd name="T0" fmla="*/ 25 w 34"/>
                  <a:gd name="T1" fmla="*/ 24 h 24"/>
                  <a:gd name="T2" fmla="*/ 32 w 34"/>
                  <a:gd name="T3" fmla="*/ 20 h 24"/>
                  <a:gd name="T4" fmla="*/ 30 w 34"/>
                  <a:gd name="T5" fmla="*/ 9 h 24"/>
                  <a:gd name="T6" fmla="*/ 0 w 34"/>
                  <a:gd name="T7" fmla="*/ 0 h 24"/>
                  <a:gd name="T8" fmla="*/ 0 w 34"/>
                  <a:gd name="T9" fmla="*/ 16 h 24"/>
                  <a:gd name="T10" fmla="*/ 21 w 34"/>
                  <a:gd name="T11" fmla="*/ 22 h 24"/>
                  <a:gd name="T12" fmla="*/ 25 w 3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4" h="24">
                    <a:moveTo>
                      <a:pt x="25" y="24"/>
                    </a:moveTo>
                    <a:cubicBezTo>
                      <a:pt x="28" y="24"/>
                      <a:pt x="30" y="23"/>
                      <a:pt x="32" y="20"/>
                    </a:cubicBezTo>
                    <a:cubicBezTo>
                      <a:pt x="34" y="17"/>
                      <a:pt x="33" y="12"/>
                      <a:pt x="30" y="9"/>
                    </a:cubicBezTo>
                    <a:cubicBezTo>
                      <a:pt x="21" y="3"/>
                      <a:pt x="11" y="0"/>
                      <a:pt x="0" y="0"/>
                    </a:cubicBezTo>
                    <a:cubicBezTo>
                      <a:pt x="0" y="16"/>
                      <a:pt x="0" y="16"/>
                      <a:pt x="0" y="16"/>
                    </a:cubicBezTo>
                    <a:cubicBezTo>
                      <a:pt x="7" y="16"/>
                      <a:pt x="15" y="18"/>
                      <a:pt x="21" y="22"/>
                    </a:cubicBezTo>
                    <a:cubicBezTo>
                      <a:pt x="22" y="23"/>
                      <a:pt x="24" y="24"/>
                      <a:pt x="25" y="24"/>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99" name="Group 98"/>
          <p:cNvGrpSpPr/>
          <p:nvPr/>
        </p:nvGrpSpPr>
        <p:grpSpPr>
          <a:xfrm>
            <a:off x="5151346" y="8500306"/>
            <a:ext cx="1492954" cy="419712"/>
            <a:chOff x="4109122" y="8372486"/>
            <a:chExt cx="1492954" cy="419712"/>
          </a:xfrm>
        </p:grpSpPr>
        <p:grpSp>
          <p:nvGrpSpPr>
            <p:cNvPr id="100" name="Group 99"/>
            <p:cNvGrpSpPr/>
            <p:nvPr/>
          </p:nvGrpSpPr>
          <p:grpSpPr>
            <a:xfrm>
              <a:off x="4109122" y="8372486"/>
              <a:ext cx="419712" cy="419712"/>
              <a:chOff x="2762594" y="1343553"/>
              <a:chExt cx="177346" cy="177346"/>
            </a:xfrm>
          </p:grpSpPr>
          <p:sp>
            <p:nvSpPr>
              <p:cNvPr id="102" name="Oval 101"/>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101" name="TextBox 100"/>
            <p:cNvSpPr txBox="1"/>
            <p:nvPr/>
          </p:nvSpPr>
          <p:spPr>
            <a:xfrm>
              <a:off x="4481256" y="839783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grpSp>
      <p:pic>
        <p:nvPicPr>
          <p:cNvPr id="105" name="Picture 10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541902" y="8576227"/>
            <a:ext cx="861624" cy="264642"/>
          </a:xfrm>
          <a:prstGeom prst="rect">
            <a:avLst/>
          </a:prstGeom>
        </p:spPr>
      </p:pic>
      <p:sp>
        <p:nvSpPr>
          <p:cNvPr id="106" name="TextBox 105"/>
          <p:cNvSpPr txBox="1"/>
          <p:nvPr/>
        </p:nvSpPr>
        <p:spPr>
          <a:xfrm>
            <a:off x="4375674" y="8591293"/>
            <a:ext cx="716863" cy="230832"/>
          </a:xfrm>
          <a:prstGeom prst="rect">
            <a:avLst/>
          </a:prstGeom>
          <a:noFill/>
        </p:spPr>
        <p:txBody>
          <a:bodyPr wrap="none" rtlCol="0">
            <a:spAutoFit/>
          </a:bodyPr>
          <a:lstStyle/>
          <a:p>
            <a:r>
              <a:rPr lang="fr-FR" sz="900" dirty="0">
                <a:solidFill>
                  <a:schemeClr val="bg1"/>
                </a:solidFill>
              </a:rPr>
              <a:t>Partenaire</a:t>
            </a:r>
          </a:p>
        </p:txBody>
      </p:sp>
      <p:pic>
        <p:nvPicPr>
          <p:cNvPr id="75" name="Picture 74"/>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876398155"/>
      </p:ext>
    </p:extLst>
  </p:cSld>
  <p:clrMapOvr>
    <a:masterClrMapping/>
  </p:clrMapOvr>
  <p:transition spd="med">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Picture 78"/>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692240" y="2064979"/>
            <a:ext cx="2922019" cy="4826512"/>
          </a:xfrm>
          <a:prstGeom prst="rect">
            <a:avLst/>
          </a:prstGeom>
        </p:spPr>
      </p:pic>
      <p:sp>
        <p:nvSpPr>
          <p:cNvPr id="4" name="Rectangle 3"/>
          <p:cNvSpPr/>
          <p:nvPr/>
        </p:nvSpPr>
        <p:spPr>
          <a:xfrm>
            <a:off x="1" y="942704"/>
            <a:ext cx="6857999" cy="826654"/>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NDG Linux</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313113"/>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313113"/>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2401619" cy="307777"/>
          </a:xfrm>
          <a:prstGeom prst="rect">
            <a:avLst/>
          </a:prstGeom>
          <a:noFill/>
        </p:spPr>
        <p:txBody>
          <a:bodyPr wrap="none" rtlCol="0" anchor="ctr">
            <a:spAutoFit/>
          </a:bodyPr>
          <a:lstStyle/>
          <a:p>
            <a:r>
              <a:rPr lang="fr-FR" sz="1400" dirty="0"/>
              <a:t>Présentation du programme</a:t>
            </a:r>
          </a:p>
        </p:txBody>
      </p:sp>
      <p:sp>
        <p:nvSpPr>
          <p:cNvPr id="281" name="Rectangle 280"/>
          <p:cNvSpPr/>
          <p:nvPr/>
        </p:nvSpPr>
        <p:spPr>
          <a:xfrm>
            <a:off x="165361" y="4124646"/>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4190793"/>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4124646"/>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4129115"/>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379260"/>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317581"/>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05" name="Rectangle 304"/>
          <p:cNvSpPr/>
          <p:nvPr/>
        </p:nvSpPr>
        <p:spPr>
          <a:xfrm>
            <a:off x="0" y="7335949"/>
            <a:ext cx="6858000" cy="17906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7" name="Group 6"/>
          <p:cNvGrpSpPr/>
          <p:nvPr/>
        </p:nvGrpSpPr>
        <p:grpSpPr>
          <a:xfrm>
            <a:off x="3015213" y="7000553"/>
            <a:ext cx="677027" cy="668854"/>
            <a:chOff x="3015213" y="7000553"/>
            <a:chExt cx="677027" cy="668854"/>
          </a:xfrm>
        </p:grpSpPr>
        <p:sp>
          <p:nvSpPr>
            <p:cNvPr id="308" name="Chord 307"/>
            <p:cNvSpPr/>
            <p:nvPr/>
          </p:nvSpPr>
          <p:spPr>
            <a:xfrm>
              <a:off x="3024154" y="7001321"/>
              <a:ext cx="668086" cy="668086"/>
            </a:xfrm>
            <a:prstGeom prst="chord">
              <a:avLst>
                <a:gd name="adj1" fmla="val 5467745"/>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Chord 308"/>
            <p:cNvSpPr/>
            <p:nvPr/>
          </p:nvSpPr>
          <p:spPr>
            <a:xfrm rot="10800000">
              <a:off x="3015213" y="7000553"/>
              <a:ext cx="668086" cy="668086"/>
            </a:xfrm>
            <a:prstGeom prst="chord">
              <a:avLst>
                <a:gd name="adj1" fmla="val 5467745"/>
                <a:gd name="adj2" fmla="val 16200000"/>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0" name="Picture 309"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grpSp>
      <p:sp>
        <p:nvSpPr>
          <p:cNvPr id="77" name="TextBox 76"/>
          <p:cNvSpPr txBox="1"/>
          <p:nvPr/>
        </p:nvSpPr>
        <p:spPr>
          <a:xfrm>
            <a:off x="421154" y="1418193"/>
            <a:ext cx="902811" cy="230832"/>
          </a:xfrm>
          <a:prstGeom prst="rect">
            <a:avLst/>
          </a:prstGeom>
          <a:noFill/>
        </p:spPr>
        <p:txBody>
          <a:bodyPr wrap="none" rtlCol="0">
            <a:spAutoFit/>
          </a:bodyPr>
          <a:lstStyle/>
          <a:p>
            <a:r>
              <a:rPr lang="fr-FR" sz="900" dirty="0">
                <a:solidFill>
                  <a:schemeClr val="bg1"/>
                </a:solidFill>
              </a:rPr>
              <a:t>Career Ready</a:t>
            </a:r>
          </a:p>
        </p:txBody>
      </p:sp>
      <p:grpSp>
        <p:nvGrpSpPr>
          <p:cNvPr id="70" name="Group 69"/>
          <p:cNvGrpSpPr/>
          <p:nvPr/>
        </p:nvGrpSpPr>
        <p:grpSpPr>
          <a:xfrm>
            <a:off x="5141512" y="8500306"/>
            <a:ext cx="419712" cy="419712"/>
            <a:chOff x="2762594" y="1343553"/>
            <a:chExt cx="177346" cy="177346"/>
          </a:xfrm>
        </p:grpSpPr>
        <p:sp>
          <p:nvSpPr>
            <p:cNvPr id="71" name="Oval 70"/>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78" name="TextBox 77"/>
          <p:cNvSpPr txBox="1"/>
          <p:nvPr/>
        </p:nvSpPr>
        <p:spPr>
          <a:xfrm>
            <a:off x="5518012"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pic>
        <p:nvPicPr>
          <p:cNvPr id="90" name="Picture 89"/>
          <p:cNvPicPr>
            <a:picLocks noChangeAspect="1"/>
          </p:cNvPicPr>
          <p:nvPr/>
        </p:nvPicPr>
        <p:blipFill rotWithShape="1">
          <a:blip r:embed="rId5" cstate="print">
            <a:extLst>
              <a:ext uri="{28A0092B-C50C-407E-A947-70E740481C1C}">
                <a14:useLocalDpi xmlns:a14="http://schemas.microsoft.com/office/drawing/2010/main"/>
              </a:ext>
            </a:extLst>
          </a:blip>
          <a:srcRect t="-197"/>
          <a:stretch/>
        </p:blipFill>
        <p:spPr>
          <a:xfrm>
            <a:off x="3708434" y="2034878"/>
            <a:ext cx="2905825" cy="4974288"/>
          </a:xfrm>
          <a:prstGeom prst="rect">
            <a:avLst/>
          </a:prstGeom>
        </p:spPr>
      </p:pic>
      <p:sp>
        <p:nvSpPr>
          <p:cNvPr id="53" name="TextBox 52"/>
          <p:cNvSpPr txBox="1"/>
          <p:nvPr/>
        </p:nvSpPr>
        <p:spPr>
          <a:xfrm>
            <a:off x="398023" y="2485609"/>
            <a:ext cx="2617190" cy="1551707"/>
          </a:xfrm>
          <a:prstGeom prst="rect">
            <a:avLst/>
          </a:prstGeom>
          <a:noFill/>
        </p:spPr>
        <p:txBody>
          <a:bodyPr wrap="square" lIns="0" tIns="0" rIns="0" bIns="0" rtlCol="0">
            <a:spAutoFit/>
          </a:bodyPr>
          <a:lstStyle/>
          <a:p>
            <a:pPr>
              <a:spcAft>
                <a:spcPts val="700"/>
              </a:spcAft>
            </a:pPr>
            <a:r>
              <a:rPr lang="fr-FR" sz="950" dirty="0"/>
              <a:t>NDG Linux a été développé par NDG, un partenaire de la Networking Academy. Il s'agit d'un cours de 2 heures qui prépare au métier d'administrateur système Linux. </a:t>
            </a:r>
          </a:p>
          <a:p>
            <a:pPr>
              <a:spcAft>
                <a:spcPts val="700"/>
              </a:spcAft>
            </a:pPr>
            <a:r>
              <a:rPr lang="fr-FR" sz="950" dirty="0"/>
              <a:t>Les élèves se forment aux tâches de maintenance effectuées à l'aide des lignes de commande, à l'installation et à la configuration des ordinateurs fonctionnant sous Linux, et à la mise en place de fonctions réseau de base avec des machines virtuelles Linux.</a:t>
            </a:r>
          </a:p>
        </p:txBody>
      </p:sp>
      <p:sp>
        <p:nvSpPr>
          <p:cNvPr id="54" name="TextBox 53"/>
          <p:cNvSpPr txBox="1"/>
          <p:nvPr/>
        </p:nvSpPr>
        <p:spPr>
          <a:xfrm>
            <a:off x="398023" y="4483664"/>
            <a:ext cx="2487168" cy="730969"/>
          </a:xfrm>
          <a:prstGeom prst="rect">
            <a:avLst/>
          </a:prstGeom>
          <a:noFill/>
        </p:spPr>
        <p:txBody>
          <a:bodyPr wrap="square" lIns="0" tIns="0" rIns="0" bIns="0" rtlCol="0">
            <a:spAutoFit/>
          </a:bodyPr>
          <a:lstStyle/>
          <a:p>
            <a:pPr>
              <a:spcAft>
                <a:spcPts val="700"/>
              </a:spcAft>
            </a:pPr>
            <a:r>
              <a:rPr lang="fr-FR" sz="950" dirty="0"/>
              <a:t>Le cours NDG Linux vous prépare notamment aux métiers en lien avec le cloud computing, la cybersécurité, les systèmes d'information, les réseaux, la programmation, le développement de logiciels et le Big Data.</a:t>
            </a:r>
          </a:p>
        </p:txBody>
      </p:sp>
      <p:sp>
        <p:nvSpPr>
          <p:cNvPr id="55" name="TextBox 54"/>
          <p:cNvSpPr txBox="1"/>
          <p:nvPr/>
        </p:nvSpPr>
        <p:spPr>
          <a:xfrm>
            <a:off x="395192" y="5735447"/>
            <a:ext cx="2487168" cy="1374735"/>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950" dirty="0"/>
              <a:t>Cours sur 2 semestres : NDG Linux I, NDG Linux II</a:t>
            </a:r>
          </a:p>
          <a:p>
            <a:pPr marL="109728" indent="-109728">
              <a:spcBef>
                <a:spcPts val="400"/>
              </a:spcBef>
              <a:buSzPct val="80000"/>
              <a:buFont typeface="Arial"/>
              <a:buChar char="•"/>
            </a:pPr>
            <a:r>
              <a:rPr lang="fr-FR" sz="950" dirty="0"/>
              <a:t>Plus difficile que Linux Essentials</a:t>
            </a:r>
          </a:p>
          <a:p>
            <a:pPr marL="109728" indent="-109728">
              <a:spcBef>
                <a:spcPts val="400"/>
              </a:spcBef>
              <a:buSzPct val="80000"/>
              <a:buFont typeface="Arial"/>
              <a:buChar char="•"/>
            </a:pPr>
            <a:r>
              <a:rPr lang="fr-FR" sz="950" dirty="0"/>
              <a:t>Machine virtuelle Linux intégrée pour tester les commandes Linux</a:t>
            </a:r>
          </a:p>
          <a:p>
            <a:pPr marL="109728" indent="-109728">
              <a:spcBef>
                <a:spcPts val="400"/>
              </a:spcBef>
              <a:buSzPct val="80000"/>
              <a:buFont typeface="Arial"/>
              <a:buChar char="•"/>
            </a:pPr>
            <a:r>
              <a:rPr lang="fr-FR" sz="950" dirty="0"/>
              <a:t>Ateliers et activités pratiques</a:t>
            </a:r>
          </a:p>
          <a:p>
            <a:pPr marL="109728" indent="-109728">
              <a:spcBef>
                <a:spcPts val="400"/>
              </a:spcBef>
              <a:buSzPct val="80000"/>
              <a:buFont typeface="Arial"/>
              <a:buChar char="•"/>
            </a:pPr>
            <a:r>
              <a:rPr lang="fr-FR" sz="950" dirty="0"/>
              <a:t>Examens par chapitre, en milieu de trimestre et examens finaux</a:t>
            </a:r>
          </a:p>
        </p:txBody>
      </p:sp>
      <p:pic>
        <p:nvPicPr>
          <p:cNvPr id="56" name="Picture 5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541902" y="8576227"/>
            <a:ext cx="861624" cy="264642"/>
          </a:xfrm>
          <a:prstGeom prst="rect">
            <a:avLst/>
          </a:prstGeom>
        </p:spPr>
      </p:pic>
      <p:sp>
        <p:nvSpPr>
          <p:cNvPr id="57" name="TextBox 56"/>
          <p:cNvSpPr txBox="1"/>
          <p:nvPr/>
        </p:nvSpPr>
        <p:spPr>
          <a:xfrm>
            <a:off x="4375674" y="8591293"/>
            <a:ext cx="716863" cy="230832"/>
          </a:xfrm>
          <a:prstGeom prst="rect">
            <a:avLst/>
          </a:prstGeom>
          <a:noFill/>
        </p:spPr>
        <p:txBody>
          <a:bodyPr wrap="none" rtlCol="0">
            <a:spAutoFit/>
          </a:bodyPr>
          <a:lstStyle/>
          <a:p>
            <a:r>
              <a:rPr lang="fr-FR" sz="900" dirty="0">
                <a:solidFill>
                  <a:schemeClr val="bg1"/>
                </a:solidFill>
              </a:rPr>
              <a:t>Partenaire</a:t>
            </a:r>
          </a:p>
        </p:txBody>
      </p:sp>
      <p:sp>
        <p:nvSpPr>
          <p:cNvPr id="58" name="TextBox 57"/>
          <p:cNvSpPr txBox="1"/>
          <p:nvPr/>
        </p:nvSpPr>
        <p:spPr>
          <a:xfrm>
            <a:off x="5816903" y="1538365"/>
            <a:ext cx="595035" cy="230832"/>
          </a:xfrm>
          <a:prstGeom prst="rect">
            <a:avLst/>
          </a:prstGeom>
          <a:noFill/>
        </p:spPr>
        <p:txBody>
          <a:bodyPr wrap="none" rtlCol="0">
            <a:spAutoFit/>
          </a:bodyPr>
          <a:lstStyle/>
          <a:p>
            <a:r>
              <a:rPr lang="fr-FR" sz="900" dirty="0">
                <a:solidFill>
                  <a:schemeClr val="bg1"/>
                </a:solidFill>
              </a:rPr>
              <a:t>OS &amp; IT</a:t>
            </a:r>
          </a:p>
        </p:txBody>
      </p:sp>
      <p:grpSp>
        <p:nvGrpSpPr>
          <p:cNvPr id="59" name="Group 58"/>
          <p:cNvGrpSpPr>
            <a:grpSpLocks noChangeAspect="1"/>
          </p:cNvGrpSpPr>
          <p:nvPr/>
        </p:nvGrpSpPr>
        <p:grpSpPr>
          <a:xfrm>
            <a:off x="5842907" y="1008319"/>
            <a:ext cx="557784" cy="551050"/>
            <a:chOff x="4194068" y="1207811"/>
            <a:chExt cx="288472" cy="284989"/>
          </a:xfrm>
        </p:grpSpPr>
        <p:grpSp>
          <p:nvGrpSpPr>
            <p:cNvPr id="60" name="Group 59"/>
            <p:cNvGrpSpPr>
              <a:grpSpLocks noChangeAspect="1"/>
            </p:cNvGrpSpPr>
            <p:nvPr/>
          </p:nvGrpSpPr>
          <p:grpSpPr>
            <a:xfrm>
              <a:off x="4194068" y="1207811"/>
              <a:ext cx="288472" cy="284989"/>
              <a:chOff x="2632787" y="1629410"/>
              <a:chExt cx="1817884" cy="1795938"/>
            </a:xfrm>
          </p:grpSpPr>
          <p:sp>
            <p:nvSpPr>
              <p:cNvPr id="108" name="Chord 107"/>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Chord 108"/>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p:cNvGrpSpPr>
              <a:grpSpLocks noChangeAspect="1"/>
            </p:cNvGrpSpPr>
            <p:nvPr/>
          </p:nvGrpSpPr>
          <p:grpSpPr>
            <a:xfrm>
              <a:off x="4240085" y="1270824"/>
              <a:ext cx="205157" cy="182880"/>
              <a:chOff x="-576263" y="1677988"/>
              <a:chExt cx="628651" cy="560387"/>
            </a:xfrm>
          </p:grpSpPr>
          <p:sp>
            <p:nvSpPr>
              <p:cNvPr id="62" name="Freeform 32"/>
              <p:cNvSpPr>
                <a:spLocks noEditPoints="1"/>
              </p:cNvSpPr>
              <p:nvPr/>
            </p:nvSpPr>
            <p:spPr bwMode="auto">
              <a:xfrm>
                <a:off x="-576263" y="1677988"/>
                <a:ext cx="231775" cy="461962"/>
              </a:xfrm>
              <a:custGeom>
                <a:avLst/>
                <a:gdLst>
                  <a:gd name="T0" fmla="*/ 317 w 317"/>
                  <a:gd name="T1" fmla="*/ 0 h 633"/>
                  <a:gd name="T2" fmla="*/ 317 w 317"/>
                  <a:gd name="T3" fmla="*/ 0 h 633"/>
                  <a:gd name="T4" fmla="*/ 0 w 317"/>
                  <a:gd name="T5" fmla="*/ 321 h 633"/>
                  <a:gd name="T6" fmla="*/ 317 w 317"/>
                  <a:gd name="T7" fmla="*/ 633 h 633"/>
                  <a:gd name="T8" fmla="*/ 317 w 317"/>
                  <a:gd name="T9" fmla="*/ 633 h 633"/>
                  <a:gd name="T10" fmla="*/ 317 w 317"/>
                  <a:gd name="T11" fmla="*/ 0 h 633"/>
                  <a:gd name="T12" fmla="*/ 317 w 317"/>
                  <a:gd name="T13" fmla="*/ 0 h 633"/>
                  <a:gd name="T14" fmla="*/ 223 w 317"/>
                  <a:gd name="T15" fmla="*/ 69 h 633"/>
                  <a:gd name="T16" fmla="*/ 171 w 317"/>
                  <a:gd name="T17" fmla="*/ 139 h 633"/>
                  <a:gd name="T18" fmla="*/ 146 w 317"/>
                  <a:gd name="T19" fmla="*/ 121 h 633"/>
                  <a:gd name="T20" fmla="*/ 223 w 317"/>
                  <a:gd name="T21" fmla="*/ 69 h 633"/>
                  <a:gd name="T22" fmla="*/ 111 w 317"/>
                  <a:gd name="T23" fmla="*/ 156 h 633"/>
                  <a:gd name="T24" fmla="*/ 154 w 317"/>
                  <a:gd name="T25" fmla="*/ 191 h 633"/>
                  <a:gd name="T26" fmla="*/ 128 w 317"/>
                  <a:gd name="T27" fmla="*/ 295 h 633"/>
                  <a:gd name="T28" fmla="*/ 51 w 317"/>
                  <a:gd name="T29" fmla="*/ 295 h 633"/>
                  <a:gd name="T30" fmla="*/ 111 w 317"/>
                  <a:gd name="T31" fmla="*/ 156 h 633"/>
                  <a:gd name="T32" fmla="*/ 51 w 317"/>
                  <a:gd name="T33" fmla="*/ 347 h 633"/>
                  <a:gd name="T34" fmla="*/ 128 w 317"/>
                  <a:gd name="T35" fmla="*/ 347 h 633"/>
                  <a:gd name="T36" fmla="*/ 154 w 317"/>
                  <a:gd name="T37" fmla="*/ 451 h 633"/>
                  <a:gd name="T38" fmla="*/ 111 w 317"/>
                  <a:gd name="T39" fmla="*/ 477 h 633"/>
                  <a:gd name="T40" fmla="*/ 51 w 317"/>
                  <a:gd name="T41" fmla="*/ 347 h 633"/>
                  <a:gd name="T42" fmla="*/ 146 w 317"/>
                  <a:gd name="T43" fmla="*/ 521 h 633"/>
                  <a:gd name="T44" fmla="*/ 171 w 317"/>
                  <a:gd name="T45" fmla="*/ 494 h 633"/>
                  <a:gd name="T46" fmla="*/ 223 w 317"/>
                  <a:gd name="T47" fmla="*/ 564 h 633"/>
                  <a:gd name="T48" fmla="*/ 146 w 317"/>
                  <a:gd name="T49" fmla="*/ 521 h 633"/>
                  <a:gd name="T50" fmla="*/ 291 w 317"/>
                  <a:gd name="T51" fmla="*/ 555 h 633"/>
                  <a:gd name="T52" fmla="*/ 223 w 317"/>
                  <a:gd name="T53" fmla="*/ 477 h 633"/>
                  <a:gd name="T54" fmla="*/ 291 w 317"/>
                  <a:gd name="T55" fmla="*/ 468 h 633"/>
                  <a:gd name="T56" fmla="*/ 291 w 317"/>
                  <a:gd name="T57" fmla="*/ 555 h 633"/>
                  <a:gd name="T58" fmla="*/ 291 w 317"/>
                  <a:gd name="T59" fmla="*/ 555 h 633"/>
                  <a:gd name="T60" fmla="*/ 291 w 317"/>
                  <a:gd name="T61" fmla="*/ 408 h 633"/>
                  <a:gd name="T62" fmla="*/ 206 w 317"/>
                  <a:gd name="T63" fmla="*/ 425 h 633"/>
                  <a:gd name="T64" fmla="*/ 189 w 317"/>
                  <a:gd name="T65" fmla="*/ 347 h 633"/>
                  <a:gd name="T66" fmla="*/ 291 w 317"/>
                  <a:gd name="T67" fmla="*/ 347 h 633"/>
                  <a:gd name="T68" fmla="*/ 291 w 317"/>
                  <a:gd name="T69" fmla="*/ 408 h 633"/>
                  <a:gd name="T70" fmla="*/ 291 w 317"/>
                  <a:gd name="T71" fmla="*/ 408 h 633"/>
                  <a:gd name="T72" fmla="*/ 291 w 317"/>
                  <a:gd name="T73" fmla="*/ 295 h 633"/>
                  <a:gd name="T74" fmla="*/ 189 w 317"/>
                  <a:gd name="T75" fmla="*/ 295 h 633"/>
                  <a:gd name="T76" fmla="*/ 206 w 317"/>
                  <a:gd name="T77" fmla="*/ 208 h 633"/>
                  <a:gd name="T78" fmla="*/ 291 w 317"/>
                  <a:gd name="T79" fmla="*/ 226 h 633"/>
                  <a:gd name="T80" fmla="*/ 291 w 317"/>
                  <a:gd name="T81" fmla="*/ 295 h 633"/>
                  <a:gd name="T82" fmla="*/ 291 w 317"/>
                  <a:gd name="T83" fmla="*/ 295 h 633"/>
                  <a:gd name="T84" fmla="*/ 291 w 317"/>
                  <a:gd name="T85" fmla="*/ 174 h 633"/>
                  <a:gd name="T86" fmla="*/ 223 w 317"/>
                  <a:gd name="T87" fmla="*/ 156 h 633"/>
                  <a:gd name="T88" fmla="*/ 291 w 317"/>
                  <a:gd name="T89" fmla="*/ 78 h 633"/>
                  <a:gd name="T90" fmla="*/ 291 w 317"/>
                  <a:gd name="T91" fmla="*/ 174 h 633"/>
                  <a:gd name="T92" fmla="*/ 291 w 317"/>
                  <a:gd name="T93" fmla="*/ 174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7" h="633">
                    <a:moveTo>
                      <a:pt x="317" y="0"/>
                    </a:moveTo>
                    <a:cubicBezTo>
                      <a:pt x="317" y="0"/>
                      <a:pt x="317" y="0"/>
                      <a:pt x="317" y="0"/>
                    </a:cubicBezTo>
                    <a:cubicBezTo>
                      <a:pt x="137" y="0"/>
                      <a:pt x="0" y="147"/>
                      <a:pt x="0" y="321"/>
                    </a:cubicBezTo>
                    <a:cubicBezTo>
                      <a:pt x="0" y="494"/>
                      <a:pt x="137" y="633"/>
                      <a:pt x="317" y="633"/>
                    </a:cubicBezTo>
                    <a:cubicBezTo>
                      <a:pt x="317" y="633"/>
                      <a:pt x="317" y="633"/>
                      <a:pt x="317" y="633"/>
                    </a:cubicBezTo>
                    <a:cubicBezTo>
                      <a:pt x="317" y="0"/>
                      <a:pt x="317" y="0"/>
                      <a:pt x="317" y="0"/>
                    </a:cubicBezTo>
                    <a:cubicBezTo>
                      <a:pt x="317" y="0"/>
                      <a:pt x="317" y="0"/>
                      <a:pt x="317" y="0"/>
                    </a:cubicBezTo>
                    <a:close/>
                    <a:moveTo>
                      <a:pt x="223" y="69"/>
                    </a:moveTo>
                    <a:cubicBezTo>
                      <a:pt x="206" y="95"/>
                      <a:pt x="189" y="113"/>
                      <a:pt x="171" y="139"/>
                    </a:cubicBezTo>
                    <a:cubicBezTo>
                      <a:pt x="163" y="130"/>
                      <a:pt x="154" y="130"/>
                      <a:pt x="146" y="121"/>
                    </a:cubicBezTo>
                    <a:cubicBezTo>
                      <a:pt x="163" y="104"/>
                      <a:pt x="189" y="87"/>
                      <a:pt x="223" y="69"/>
                    </a:cubicBezTo>
                    <a:close/>
                    <a:moveTo>
                      <a:pt x="111" y="156"/>
                    </a:moveTo>
                    <a:cubicBezTo>
                      <a:pt x="120" y="165"/>
                      <a:pt x="137" y="182"/>
                      <a:pt x="154" y="191"/>
                    </a:cubicBezTo>
                    <a:cubicBezTo>
                      <a:pt x="146" y="217"/>
                      <a:pt x="137" y="252"/>
                      <a:pt x="128" y="295"/>
                    </a:cubicBezTo>
                    <a:cubicBezTo>
                      <a:pt x="51" y="295"/>
                      <a:pt x="51" y="295"/>
                      <a:pt x="51" y="295"/>
                    </a:cubicBezTo>
                    <a:cubicBezTo>
                      <a:pt x="60" y="243"/>
                      <a:pt x="77" y="200"/>
                      <a:pt x="111" y="156"/>
                    </a:cubicBezTo>
                    <a:close/>
                    <a:moveTo>
                      <a:pt x="51" y="347"/>
                    </a:moveTo>
                    <a:cubicBezTo>
                      <a:pt x="128" y="347"/>
                      <a:pt x="128" y="347"/>
                      <a:pt x="128" y="347"/>
                    </a:cubicBezTo>
                    <a:cubicBezTo>
                      <a:pt x="137" y="382"/>
                      <a:pt x="146" y="416"/>
                      <a:pt x="154" y="451"/>
                    </a:cubicBezTo>
                    <a:cubicBezTo>
                      <a:pt x="137" y="460"/>
                      <a:pt x="120" y="468"/>
                      <a:pt x="111" y="477"/>
                    </a:cubicBezTo>
                    <a:cubicBezTo>
                      <a:pt x="77" y="442"/>
                      <a:pt x="60" y="399"/>
                      <a:pt x="51" y="347"/>
                    </a:cubicBezTo>
                    <a:close/>
                    <a:moveTo>
                      <a:pt x="146" y="521"/>
                    </a:moveTo>
                    <a:cubicBezTo>
                      <a:pt x="154" y="512"/>
                      <a:pt x="163" y="503"/>
                      <a:pt x="171" y="494"/>
                    </a:cubicBezTo>
                    <a:cubicBezTo>
                      <a:pt x="189" y="521"/>
                      <a:pt x="206" y="547"/>
                      <a:pt x="223" y="564"/>
                    </a:cubicBezTo>
                    <a:cubicBezTo>
                      <a:pt x="189" y="555"/>
                      <a:pt x="163" y="538"/>
                      <a:pt x="146" y="521"/>
                    </a:cubicBezTo>
                    <a:close/>
                    <a:moveTo>
                      <a:pt x="291" y="555"/>
                    </a:moveTo>
                    <a:cubicBezTo>
                      <a:pt x="266" y="538"/>
                      <a:pt x="240" y="512"/>
                      <a:pt x="223" y="477"/>
                    </a:cubicBezTo>
                    <a:cubicBezTo>
                      <a:pt x="240" y="468"/>
                      <a:pt x="266" y="468"/>
                      <a:pt x="291" y="468"/>
                    </a:cubicBezTo>
                    <a:cubicBezTo>
                      <a:pt x="291" y="555"/>
                      <a:pt x="291" y="555"/>
                      <a:pt x="291" y="555"/>
                    </a:cubicBezTo>
                    <a:cubicBezTo>
                      <a:pt x="291" y="555"/>
                      <a:pt x="291" y="555"/>
                      <a:pt x="291" y="555"/>
                    </a:cubicBezTo>
                    <a:close/>
                    <a:moveTo>
                      <a:pt x="291" y="408"/>
                    </a:moveTo>
                    <a:cubicBezTo>
                      <a:pt x="257" y="416"/>
                      <a:pt x="231" y="416"/>
                      <a:pt x="206" y="425"/>
                    </a:cubicBezTo>
                    <a:cubicBezTo>
                      <a:pt x="197" y="399"/>
                      <a:pt x="189" y="373"/>
                      <a:pt x="189" y="347"/>
                    </a:cubicBezTo>
                    <a:cubicBezTo>
                      <a:pt x="291" y="347"/>
                      <a:pt x="291" y="347"/>
                      <a:pt x="291" y="347"/>
                    </a:cubicBezTo>
                    <a:cubicBezTo>
                      <a:pt x="291" y="408"/>
                      <a:pt x="291" y="408"/>
                      <a:pt x="291" y="408"/>
                    </a:cubicBezTo>
                    <a:cubicBezTo>
                      <a:pt x="291" y="408"/>
                      <a:pt x="291" y="408"/>
                      <a:pt x="291" y="408"/>
                    </a:cubicBezTo>
                    <a:close/>
                    <a:moveTo>
                      <a:pt x="291" y="295"/>
                    </a:moveTo>
                    <a:cubicBezTo>
                      <a:pt x="189" y="295"/>
                      <a:pt x="189" y="295"/>
                      <a:pt x="189" y="295"/>
                    </a:cubicBezTo>
                    <a:cubicBezTo>
                      <a:pt x="189" y="260"/>
                      <a:pt x="197" y="234"/>
                      <a:pt x="206" y="208"/>
                    </a:cubicBezTo>
                    <a:cubicBezTo>
                      <a:pt x="231" y="217"/>
                      <a:pt x="257" y="226"/>
                      <a:pt x="291" y="226"/>
                    </a:cubicBezTo>
                    <a:cubicBezTo>
                      <a:pt x="291" y="295"/>
                      <a:pt x="291" y="295"/>
                      <a:pt x="291" y="295"/>
                    </a:cubicBezTo>
                    <a:cubicBezTo>
                      <a:pt x="291" y="295"/>
                      <a:pt x="291" y="295"/>
                      <a:pt x="291" y="295"/>
                    </a:cubicBezTo>
                    <a:close/>
                    <a:moveTo>
                      <a:pt x="291" y="174"/>
                    </a:moveTo>
                    <a:cubicBezTo>
                      <a:pt x="266" y="174"/>
                      <a:pt x="240" y="165"/>
                      <a:pt x="223" y="156"/>
                    </a:cubicBezTo>
                    <a:cubicBezTo>
                      <a:pt x="240" y="130"/>
                      <a:pt x="266" y="104"/>
                      <a:pt x="291" y="78"/>
                    </a:cubicBezTo>
                    <a:cubicBezTo>
                      <a:pt x="291" y="174"/>
                      <a:pt x="291" y="174"/>
                      <a:pt x="291" y="174"/>
                    </a:cubicBezTo>
                    <a:cubicBezTo>
                      <a:pt x="291" y="174"/>
                      <a:pt x="291" y="174"/>
                      <a:pt x="291" y="174"/>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33"/>
              <p:cNvSpPr>
                <a:spLocks noEditPoints="1"/>
              </p:cNvSpPr>
              <p:nvPr/>
            </p:nvSpPr>
            <p:spPr bwMode="auto">
              <a:xfrm>
                <a:off x="-344488" y="1677988"/>
                <a:ext cx="241300" cy="461962"/>
              </a:xfrm>
              <a:custGeom>
                <a:avLst/>
                <a:gdLst>
                  <a:gd name="T0" fmla="*/ 0 w 330"/>
                  <a:gd name="T1" fmla="*/ 633 h 633"/>
                  <a:gd name="T2" fmla="*/ 9 w 330"/>
                  <a:gd name="T3" fmla="*/ 633 h 633"/>
                  <a:gd name="T4" fmla="*/ 330 w 330"/>
                  <a:gd name="T5" fmla="*/ 321 h 633"/>
                  <a:gd name="T6" fmla="*/ 9 w 330"/>
                  <a:gd name="T7" fmla="*/ 0 h 633"/>
                  <a:gd name="T8" fmla="*/ 0 w 330"/>
                  <a:gd name="T9" fmla="*/ 0 h 633"/>
                  <a:gd name="T10" fmla="*/ 0 w 330"/>
                  <a:gd name="T11" fmla="*/ 633 h 633"/>
                  <a:gd name="T12" fmla="*/ 0 w 330"/>
                  <a:gd name="T13" fmla="*/ 633 h 633"/>
                  <a:gd name="T14" fmla="*/ 178 w 330"/>
                  <a:gd name="T15" fmla="*/ 121 h 633"/>
                  <a:gd name="T16" fmla="*/ 152 w 330"/>
                  <a:gd name="T17" fmla="*/ 139 h 633"/>
                  <a:gd name="T18" fmla="*/ 107 w 330"/>
                  <a:gd name="T19" fmla="*/ 69 h 633"/>
                  <a:gd name="T20" fmla="*/ 178 w 330"/>
                  <a:gd name="T21" fmla="*/ 121 h 633"/>
                  <a:gd name="T22" fmla="*/ 276 w 330"/>
                  <a:gd name="T23" fmla="*/ 295 h 633"/>
                  <a:gd name="T24" fmla="*/ 196 w 330"/>
                  <a:gd name="T25" fmla="*/ 295 h 633"/>
                  <a:gd name="T26" fmla="*/ 170 w 330"/>
                  <a:gd name="T27" fmla="*/ 191 h 633"/>
                  <a:gd name="T28" fmla="*/ 223 w 330"/>
                  <a:gd name="T29" fmla="*/ 156 h 633"/>
                  <a:gd name="T30" fmla="*/ 276 w 330"/>
                  <a:gd name="T31" fmla="*/ 295 h 633"/>
                  <a:gd name="T32" fmla="*/ 223 w 330"/>
                  <a:gd name="T33" fmla="*/ 477 h 633"/>
                  <a:gd name="T34" fmla="*/ 170 w 330"/>
                  <a:gd name="T35" fmla="*/ 451 h 633"/>
                  <a:gd name="T36" fmla="*/ 196 w 330"/>
                  <a:gd name="T37" fmla="*/ 347 h 633"/>
                  <a:gd name="T38" fmla="*/ 276 w 330"/>
                  <a:gd name="T39" fmla="*/ 347 h 633"/>
                  <a:gd name="T40" fmla="*/ 223 w 330"/>
                  <a:gd name="T41" fmla="*/ 477 h 633"/>
                  <a:gd name="T42" fmla="*/ 107 w 330"/>
                  <a:gd name="T43" fmla="*/ 564 h 633"/>
                  <a:gd name="T44" fmla="*/ 152 w 330"/>
                  <a:gd name="T45" fmla="*/ 494 h 633"/>
                  <a:gd name="T46" fmla="*/ 178 w 330"/>
                  <a:gd name="T47" fmla="*/ 521 h 633"/>
                  <a:gd name="T48" fmla="*/ 107 w 330"/>
                  <a:gd name="T49" fmla="*/ 564 h 633"/>
                  <a:gd name="T50" fmla="*/ 36 w 330"/>
                  <a:gd name="T51" fmla="*/ 468 h 633"/>
                  <a:gd name="T52" fmla="*/ 98 w 330"/>
                  <a:gd name="T53" fmla="*/ 477 h 633"/>
                  <a:gd name="T54" fmla="*/ 36 w 330"/>
                  <a:gd name="T55" fmla="*/ 555 h 633"/>
                  <a:gd name="T56" fmla="*/ 36 w 330"/>
                  <a:gd name="T57" fmla="*/ 468 h 633"/>
                  <a:gd name="T58" fmla="*/ 36 w 330"/>
                  <a:gd name="T59" fmla="*/ 468 h 633"/>
                  <a:gd name="T60" fmla="*/ 36 w 330"/>
                  <a:gd name="T61" fmla="*/ 347 h 633"/>
                  <a:gd name="T62" fmla="*/ 143 w 330"/>
                  <a:gd name="T63" fmla="*/ 347 h 633"/>
                  <a:gd name="T64" fmla="*/ 125 w 330"/>
                  <a:gd name="T65" fmla="*/ 425 h 633"/>
                  <a:gd name="T66" fmla="*/ 36 w 330"/>
                  <a:gd name="T67" fmla="*/ 408 h 633"/>
                  <a:gd name="T68" fmla="*/ 36 w 330"/>
                  <a:gd name="T69" fmla="*/ 347 h 633"/>
                  <a:gd name="T70" fmla="*/ 36 w 330"/>
                  <a:gd name="T71" fmla="*/ 347 h 633"/>
                  <a:gd name="T72" fmla="*/ 36 w 330"/>
                  <a:gd name="T73" fmla="*/ 226 h 633"/>
                  <a:gd name="T74" fmla="*/ 125 w 330"/>
                  <a:gd name="T75" fmla="*/ 208 h 633"/>
                  <a:gd name="T76" fmla="*/ 143 w 330"/>
                  <a:gd name="T77" fmla="*/ 295 h 633"/>
                  <a:gd name="T78" fmla="*/ 36 w 330"/>
                  <a:gd name="T79" fmla="*/ 295 h 633"/>
                  <a:gd name="T80" fmla="*/ 36 w 330"/>
                  <a:gd name="T81" fmla="*/ 226 h 633"/>
                  <a:gd name="T82" fmla="*/ 36 w 330"/>
                  <a:gd name="T83" fmla="*/ 226 h 633"/>
                  <a:gd name="T84" fmla="*/ 36 w 330"/>
                  <a:gd name="T85" fmla="*/ 78 h 633"/>
                  <a:gd name="T86" fmla="*/ 98 w 330"/>
                  <a:gd name="T87" fmla="*/ 156 h 633"/>
                  <a:gd name="T88" fmla="*/ 36 w 330"/>
                  <a:gd name="T89" fmla="*/ 174 h 633"/>
                  <a:gd name="T90" fmla="*/ 36 w 330"/>
                  <a:gd name="T91" fmla="*/ 78 h 633"/>
                  <a:gd name="T92" fmla="*/ 36 w 330"/>
                  <a:gd name="T93" fmla="*/ 78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0" h="633">
                    <a:moveTo>
                      <a:pt x="0" y="633"/>
                    </a:moveTo>
                    <a:cubicBezTo>
                      <a:pt x="0" y="633"/>
                      <a:pt x="0" y="633"/>
                      <a:pt x="9" y="633"/>
                    </a:cubicBezTo>
                    <a:cubicBezTo>
                      <a:pt x="187" y="633"/>
                      <a:pt x="330" y="494"/>
                      <a:pt x="330" y="321"/>
                    </a:cubicBezTo>
                    <a:cubicBezTo>
                      <a:pt x="330" y="147"/>
                      <a:pt x="187" y="0"/>
                      <a:pt x="9" y="0"/>
                    </a:cubicBezTo>
                    <a:cubicBezTo>
                      <a:pt x="0" y="0"/>
                      <a:pt x="0" y="0"/>
                      <a:pt x="0" y="0"/>
                    </a:cubicBezTo>
                    <a:cubicBezTo>
                      <a:pt x="0" y="633"/>
                      <a:pt x="0" y="633"/>
                      <a:pt x="0" y="633"/>
                    </a:cubicBezTo>
                    <a:cubicBezTo>
                      <a:pt x="0" y="633"/>
                      <a:pt x="0" y="633"/>
                      <a:pt x="0" y="633"/>
                    </a:cubicBezTo>
                    <a:close/>
                    <a:moveTo>
                      <a:pt x="178" y="121"/>
                    </a:moveTo>
                    <a:cubicBezTo>
                      <a:pt x="170" y="130"/>
                      <a:pt x="161" y="130"/>
                      <a:pt x="152" y="139"/>
                    </a:cubicBezTo>
                    <a:cubicBezTo>
                      <a:pt x="134" y="113"/>
                      <a:pt x="125" y="95"/>
                      <a:pt x="107" y="69"/>
                    </a:cubicBezTo>
                    <a:cubicBezTo>
                      <a:pt x="134" y="87"/>
                      <a:pt x="161" y="104"/>
                      <a:pt x="178" y="121"/>
                    </a:cubicBezTo>
                    <a:close/>
                    <a:moveTo>
                      <a:pt x="276" y="295"/>
                    </a:moveTo>
                    <a:cubicBezTo>
                      <a:pt x="196" y="295"/>
                      <a:pt x="196" y="295"/>
                      <a:pt x="196" y="295"/>
                    </a:cubicBezTo>
                    <a:cubicBezTo>
                      <a:pt x="196" y="252"/>
                      <a:pt x="187" y="217"/>
                      <a:pt x="170" y="191"/>
                    </a:cubicBezTo>
                    <a:cubicBezTo>
                      <a:pt x="187" y="182"/>
                      <a:pt x="205" y="165"/>
                      <a:pt x="223" y="156"/>
                    </a:cubicBezTo>
                    <a:cubicBezTo>
                      <a:pt x="250" y="200"/>
                      <a:pt x="268" y="243"/>
                      <a:pt x="276" y="295"/>
                    </a:cubicBezTo>
                    <a:close/>
                    <a:moveTo>
                      <a:pt x="223" y="477"/>
                    </a:moveTo>
                    <a:cubicBezTo>
                      <a:pt x="205" y="468"/>
                      <a:pt x="187" y="460"/>
                      <a:pt x="170" y="451"/>
                    </a:cubicBezTo>
                    <a:cubicBezTo>
                      <a:pt x="187" y="416"/>
                      <a:pt x="196" y="382"/>
                      <a:pt x="196" y="347"/>
                    </a:cubicBezTo>
                    <a:cubicBezTo>
                      <a:pt x="276" y="347"/>
                      <a:pt x="276" y="347"/>
                      <a:pt x="276" y="347"/>
                    </a:cubicBezTo>
                    <a:cubicBezTo>
                      <a:pt x="268" y="399"/>
                      <a:pt x="250" y="442"/>
                      <a:pt x="223" y="477"/>
                    </a:cubicBezTo>
                    <a:close/>
                    <a:moveTo>
                      <a:pt x="107" y="564"/>
                    </a:moveTo>
                    <a:cubicBezTo>
                      <a:pt x="125" y="547"/>
                      <a:pt x="134" y="521"/>
                      <a:pt x="152" y="494"/>
                    </a:cubicBezTo>
                    <a:cubicBezTo>
                      <a:pt x="161" y="503"/>
                      <a:pt x="170" y="512"/>
                      <a:pt x="178" y="521"/>
                    </a:cubicBezTo>
                    <a:cubicBezTo>
                      <a:pt x="161" y="538"/>
                      <a:pt x="134" y="555"/>
                      <a:pt x="107" y="564"/>
                    </a:cubicBezTo>
                    <a:close/>
                    <a:moveTo>
                      <a:pt x="36" y="468"/>
                    </a:moveTo>
                    <a:cubicBezTo>
                      <a:pt x="54" y="468"/>
                      <a:pt x="80" y="468"/>
                      <a:pt x="98" y="477"/>
                    </a:cubicBezTo>
                    <a:cubicBezTo>
                      <a:pt x="80" y="512"/>
                      <a:pt x="63" y="538"/>
                      <a:pt x="36" y="555"/>
                    </a:cubicBezTo>
                    <a:cubicBezTo>
                      <a:pt x="36" y="468"/>
                      <a:pt x="36" y="468"/>
                      <a:pt x="36" y="468"/>
                    </a:cubicBezTo>
                    <a:cubicBezTo>
                      <a:pt x="36" y="468"/>
                      <a:pt x="36" y="468"/>
                      <a:pt x="36" y="468"/>
                    </a:cubicBezTo>
                    <a:close/>
                    <a:moveTo>
                      <a:pt x="36" y="347"/>
                    </a:moveTo>
                    <a:cubicBezTo>
                      <a:pt x="143" y="347"/>
                      <a:pt x="143" y="347"/>
                      <a:pt x="143" y="347"/>
                    </a:cubicBezTo>
                    <a:cubicBezTo>
                      <a:pt x="134" y="373"/>
                      <a:pt x="134" y="399"/>
                      <a:pt x="125" y="425"/>
                    </a:cubicBezTo>
                    <a:cubicBezTo>
                      <a:pt x="98" y="416"/>
                      <a:pt x="63" y="416"/>
                      <a:pt x="36" y="408"/>
                    </a:cubicBezTo>
                    <a:cubicBezTo>
                      <a:pt x="36" y="347"/>
                      <a:pt x="36" y="347"/>
                      <a:pt x="36" y="347"/>
                    </a:cubicBezTo>
                    <a:cubicBezTo>
                      <a:pt x="36" y="347"/>
                      <a:pt x="36" y="347"/>
                      <a:pt x="36" y="347"/>
                    </a:cubicBezTo>
                    <a:close/>
                    <a:moveTo>
                      <a:pt x="36" y="226"/>
                    </a:moveTo>
                    <a:cubicBezTo>
                      <a:pt x="63" y="226"/>
                      <a:pt x="98" y="217"/>
                      <a:pt x="125" y="208"/>
                    </a:cubicBezTo>
                    <a:cubicBezTo>
                      <a:pt x="134" y="234"/>
                      <a:pt x="134" y="260"/>
                      <a:pt x="143" y="295"/>
                    </a:cubicBezTo>
                    <a:cubicBezTo>
                      <a:pt x="36" y="295"/>
                      <a:pt x="36" y="295"/>
                      <a:pt x="36" y="295"/>
                    </a:cubicBezTo>
                    <a:cubicBezTo>
                      <a:pt x="36" y="226"/>
                      <a:pt x="36" y="226"/>
                      <a:pt x="36" y="226"/>
                    </a:cubicBezTo>
                    <a:cubicBezTo>
                      <a:pt x="36" y="226"/>
                      <a:pt x="36" y="226"/>
                      <a:pt x="36" y="226"/>
                    </a:cubicBezTo>
                    <a:close/>
                    <a:moveTo>
                      <a:pt x="36" y="78"/>
                    </a:moveTo>
                    <a:cubicBezTo>
                      <a:pt x="63" y="104"/>
                      <a:pt x="80" y="130"/>
                      <a:pt x="98" y="156"/>
                    </a:cubicBezTo>
                    <a:cubicBezTo>
                      <a:pt x="80" y="165"/>
                      <a:pt x="54" y="174"/>
                      <a:pt x="36" y="174"/>
                    </a:cubicBezTo>
                    <a:cubicBezTo>
                      <a:pt x="36" y="78"/>
                      <a:pt x="36" y="78"/>
                      <a:pt x="36" y="78"/>
                    </a:cubicBezTo>
                    <a:cubicBezTo>
                      <a:pt x="36" y="78"/>
                      <a:pt x="36" y="78"/>
                      <a:pt x="36" y="78"/>
                    </a:cubicBezTo>
                    <a:close/>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34"/>
              <p:cNvSpPr>
                <a:spLocks/>
              </p:cNvSpPr>
              <p:nvPr/>
            </p:nvSpPr>
            <p:spPr bwMode="auto">
              <a:xfrm>
                <a:off x="-146050" y="2182813"/>
                <a:ext cx="82550" cy="47625"/>
              </a:xfrm>
              <a:custGeom>
                <a:avLst/>
                <a:gdLst>
                  <a:gd name="T0" fmla="*/ 37 w 52"/>
                  <a:gd name="T1" fmla="*/ 0 h 30"/>
                  <a:gd name="T2" fmla="*/ 0 w 52"/>
                  <a:gd name="T3" fmla="*/ 0 h 30"/>
                  <a:gd name="T4" fmla="*/ 0 w 52"/>
                  <a:gd name="T5" fmla="*/ 30 h 30"/>
                  <a:gd name="T6" fmla="*/ 52 w 52"/>
                  <a:gd name="T7" fmla="*/ 30 h 30"/>
                  <a:gd name="T8" fmla="*/ 37 w 52"/>
                  <a:gd name="T9" fmla="*/ 0 h 30"/>
                </a:gdLst>
                <a:ahLst/>
                <a:cxnLst>
                  <a:cxn ang="0">
                    <a:pos x="T0" y="T1"/>
                  </a:cxn>
                  <a:cxn ang="0">
                    <a:pos x="T2" y="T3"/>
                  </a:cxn>
                  <a:cxn ang="0">
                    <a:pos x="T4" y="T5"/>
                  </a:cxn>
                  <a:cxn ang="0">
                    <a:pos x="T6" y="T7"/>
                  </a:cxn>
                  <a:cxn ang="0">
                    <a:pos x="T8" y="T9"/>
                  </a:cxn>
                </a:cxnLst>
                <a:rect l="0" t="0" r="r" b="b"/>
                <a:pathLst>
                  <a:path w="52" h="30">
                    <a:moveTo>
                      <a:pt x="37" y="0"/>
                    </a:moveTo>
                    <a:lnTo>
                      <a:pt x="0" y="0"/>
                    </a:lnTo>
                    <a:lnTo>
                      <a:pt x="0" y="30"/>
                    </a:lnTo>
                    <a:lnTo>
                      <a:pt x="52" y="30"/>
                    </a:lnTo>
                    <a:lnTo>
                      <a:pt x="37" y="0"/>
                    </a:lnTo>
                    <a:close/>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35"/>
              <p:cNvSpPr>
                <a:spLocks/>
              </p:cNvSpPr>
              <p:nvPr/>
            </p:nvSpPr>
            <p:spPr bwMode="auto">
              <a:xfrm>
                <a:off x="-228600" y="2182813"/>
                <a:ext cx="82550" cy="47625"/>
              </a:xfrm>
              <a:custGeom>
                <a:avLst/>
                <a:gdLst>
                  <a:gd name="T0" fmla="*/ 16 w 52"/>
                  <a:gd name="T1" fmla="*/ 0 h 30"/>
                  <a:gd name="T2" fmla="*/ 0 w 52"/>
                  <a:gd name="T3" fmla="*/ 30 h 30"/>
                  <a:gd name="T4" fmla="*/ 52 w 52"/>
                  <a:gd name="T5" fmla="*/ 30 h 30"/>
                  <a:gd name="T6" fmla="*/ 52 w 52"/>
                  <a:gd name="T7" fmla="*/ 0 h 30"/>
                  <a:gd name="T8" fmla="*/ 16 w 52"/>
                  <a:gd name="T9" fmla="*/ 0 h 30"/>
                </a:gdLst>
                <a:ahLst/>
                <a:cxnLst>
                  <a:cxn ang="0">
                    <a:pos x="T0" y="T1"/>
                  </a:cxn>
                  <a:cxn ang="0">
                    <a:pos x="T2" y="T3"/>
                  </a:cxn>
                  <a:cxn ang="0">
                    <a:pos x="T4" y="T5"/>
                  </a:cxn>
                  <a:cxn ang="0">
                    <a:pos x="T6" y="T7"/>
                  </a:cxn>
                  <a:cxn ang="0">
                    <a:pos x="T8" y="T9"/>
                  </a:cxn>
                </a:cxnLst>
                <a:rect l="0" t="0" r="r" b="b"/>
                <a:pathLst>
                  <a:path w="52" h="30">
                    <a:moveTo>
                      <a:pt x="16" y="0"/>
                    </a:moveTo>
                    <a:lnTo>
                      <a:pt x="0" y="30"/>
                    </a:lnTo>
                    <a:lnTo>
                      <a:pt x="52" y="30"/>
                    </a:lnTo>
                    <a:lnTo>
                      <a:pt x="52" y="0"/>
                    </a:lnTo>
                    <a:lnTo>
                      <a:pt x="16" y="0"/>
                    </a:lnTo>
                    <a:close/>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36"/>
              <p:cNvSpPr>
                <a:spLocks/>
              </p:cNvSpPr>
              <p:nvPr/>
            </p:nvSpPr>
            <p:spPr bwMode="auto">
              <a:xfrm>
                <a:off x="-344488" y="2130425"/>
                <a:ext cx="198438" cy="52387"/>
              </a:xfrm>
              <a:custGeom>
                <a:avLst/>
                <a:gdLst>
                  <a:gd name="T0" fmla="*/ 0 w 272"/>
                  <a:gd name="T1" fmla="*/ 0 h 72"/>
                  <a:gd name="T2" fmla="*/ 0 w 272"/>
                  <a:gd name="T3" fmla="*/ 57 h 72"/>
                  <a:gd name="T4" fmla="*/ 15 w 272"/>
                  <a:gd name="T5" fmla="*/ 72 h 72"/>
                  <a:gd name="T6" fmla="*/ 272 w 272"/>
                  <a:gd name="T7" fmla="*/ 72 h 72"/>
                  <a:gd name="T8" fmla="*/ 272 w 272"/>
                  <a:gd name="T9" fmla="*/ 0 h 72"/>
                  <a:gd name="T10" fmla="*/ 0 w 272"/>
                  <a:gd name="T11" fmla="*/ 0 h 72"/>
                </a:gdLst>
                <a:ahLst/>
                <a:cxnLst>
                  <a:cxn ang="0">
                    <a:pos x="T0" y="T1"/>
                  </a:cxn>
                  <a:cxn ang="0">
                    <a:pos x="T2" y="T3"/>
                  </a:cxn>
                  <a:cxn ang="0">
                    <a:pos x="T4" y="T5"/>
                  </a:cxn>
                  <a:cxn ang="0">
                    <a:pos x="T6" y="T7"/>
                  </a:cxn>
                  <a:cxn ang="0">
                    <a:pos x="T8" y="T9"/>
                  </a:cxn>
                  <a:cxn ang="0">
                    <a:pos x="T10" y="T11"/>
                  </a:cxn>
                </a:cxnLst>
                <a:rect l="0" t="0" r="r" b="b"/>
                <a:pathLst>
                  <a:path w="272" h="72">
                    <a:moveTo>
                      <a:pt x="0" y="0"/>
                    </a:moveTo>
                    <a:cubicBezTo>
                      <a:pt x="0" y="57"/>
                      <a:pt x="0" y="57"/>
                      <a:pt x="0" y="57"/>
                    </a:cubicBezTo>
                    <a:cubicBezTo>
                      <a:pt x="0" y="65"/>
                      <a:pt x="6" y="72"/>
                      <a:pt x="15" y="72"/>
                    </a:cubicBezTo>
                    <a:cubicBezTo>
                      <a:pt x="272" y="72"/>
                      <a:pt x="272" y="72"/>
                      <a:pt x="272" y="72"/>
                    </a:cubicBezTo>
                    <a:cubicBezTo>
                      <a:pt x="272" y="0"/>
                      <a:pt x="272" y="0"/>
                      <a:pt x="272" y="0"/>
                    </a:cubicBezTo>
                    <a:cubicBezTo>
                      <a:pt x="0" y="0"/>
                      <a:pt x="0" y="0"/>
                      <a:pt x="0" y="0"/>
                    </a:cubicBezTo>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37"/>
              <p:cNvSpPr>
                <a:spLocks/>
              </p:cNvSpPr>
              <p:nvPr/>
            </p:nvSpPr>
            <p:spPr bwMode="auto">
              <a:xfrm>
                <a:off x="-146050" y="2130425"/>
                <a:ext cx="198438" cy="52387"/>
              </a:xfrm>
              <a:custGeom>
                <a:avLst/>
                <a:gdLst>
                  <a:gd name="T0" fmla="*/ 0 w 273"/>
                  <a:gd name="T1" fmla="*/ 0 h 72"/>
                  <a:gd name="T2" fmla="*/ 0 w 273"/>
                  <a:gd name="T3" fmla="*/ 72 h 72"/>
                  <a:gd name="T4" fmla="*/ 259 w 273"/>
                  <a:gd name="T5" fmla="*/ 72 h 72"/>
                  <a:gd name="T6" fmla="*/ 273 w 273"/>
                  <a:gd name="T7" fmla="*/ 57 h 72"/>
                  <a:gd name="T8" fmla="*/ 273 w 273"/>
                  <a:gd name="T9" fmla="*/ 0 h 72"/>
                  <a:gd name="T10" fmla="*/ 0 w 273"/>
                  <a:gd name="T11" fmla="*/ 0 h 72"/>
                </a:gdLst>
                <a:ahLst/>
                <a:cxnLst>
                  <a:cxn ang="0">
                    <a:pos x="T0" y="T1"/>
                  </a:cxn>
                  <a:cxn ang="0">
                    <a:pos x="T2" y="T3"/>
                  </a:cxn>
                  <a:cxn ang="0">
                    <a:pos x="T4" y="T5"/>
                  </a:cxn>
                  <a:cxn ang="0">
                    <a:pos x="T6" y="T7"/>
                  </a:cxn>
                  <a:cxn ang="0">
                    <a:pos x="T8" y="T9"/>
                  </a:cxn>
                  <a:cxn ang="0">
                    <a:pos x="T10" y="T11"/>
                  </a:cxn>
                </a:cxnLst>
                <a:rect l="0" t="0" r="r" b="b"/>
                <a:pathLst>
                  <a:path w="273" h="72">
                    <a:moveTo>
                      <a:pt x="0" y="0"/>
                    </a:moveTo>
                    <a:cubicBezTo>
                      <a:pt x="0" y="72"/>
                      <a:pt x="0" y="72"/>
                      <a:pt x="0" y="72"/>
                    </a:cubicBezTo>
                    <a:cubicBezTo>
                      <a:pt x="259" y="72"/>
                      <a:pt x="259" y="72"/>
                      <a:pt x="259" y="72"/>
                    </a:cubicBezTo>
                    <a:cubicBezTo>
                      <a:pt x="267" y="72"/>
                      <a:pt x="273" y="65"/>
                      <a:pt x="273" y="57"/>
                    </a:cubicBezTo>
                    <a:cubicBezTo>
                      <a:pt x="273" y="0"/>
                      <a:pt x="273" y="0"/>
                      <a:pt x="273" y="0"/>
                    </a:cubicBezTo>
                    <a:cubicBezTo>
                      <a:pt x="0" y="0"/>
                      <a:pt x="0" y="0"/>
                      <a:pt x="0" y="0"/>
                    </a:cubicBezTo>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38"/>
              <p:cNvSpPr>
                <a:spLocks/>
              </p:cNvSpPr>
              <p:nvPr/>
            </p:nvSpPr>
            <p:spPr bwMode="auto">
              <a:xfrm>
                <a:off x="-146050" y="2230438"/>
                <a:ext cx="96838" cy="7937"/>
              </a:xfrm>
              <a:custGeom>
                <a:avLst/>
                <a:gdLst>
                  <a:gd name="T0" fmla="*/ 127 w 133"/>
                  <a:gd name="T1" fmla="*/ 0 h 12"/>
                  <a:gd name="T2" fmla="*/ 0 w 133"/>
                  <a:gd name="T3" fmla="*/ 0 h 12"/>
                  <a:gd name="T4" fmla="*/ 0 w 133"/>
                  <a:gd name="T5" fmla="*/ 12 h 12"/>
                  <a:gd name="T6" fmla="*/ 127 w 133"/>
                  <a:gd name="T7" fmla="*/ 12 h 12"/>
                  <a:gd name="T8" fmla="*/ 133 w 133"/>
                  <a:gd name="T9" fmla="*/ 6 h 12"/>
                  <a:gd name="T10" fmla="*/ 127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127" y="0"/>
                    </a:moveTo>
                    <a:cubicBezTo>
                      <a:pt x="0" y="0"/>
                      <a:pt x="0" y="0"/>
                      <a:pt x="0" y="0"/>
                    </a:cubicBezTo>
                    <a:cubicBezTo>
                      <a:pt x="0" y="12"/>
                      <a:pt x="0" y="12"/>
                      <a:pt x="0" y="12"/>
                    </a:cubicBezTo>
                    <a:cubicBezTo>
                      <a:pt x="127" y="12"/>
                      <a:pt x="127" y="12"/>
                      <a:pt x="127" y="12"/>
                    </a:cubicBezTo>
                    <a:cubicBezTo>
                      <a:pt x="130" y="12"/>
                      <a:pt x="133" y="9"/>
                      <a:pt x="133" y="6"/>
                    </a:cubicBezTo>
                    <a:cubicBezTo>
                      <a:pt x="133" y="3"/>
                      <a:pt x="130" y="0"/>
                      <a:pt x="127" y="0"/>
                    </a:cubicBezTo>
                    <a:close/>
                  </a:path>
                </a:pathLst>
              </a:custGeom>
              <a:solidFill>
                <a:srgbClr val="3684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39"/>
              <p:cNvSpPr>
                <a:spLocks/>
              </p:cNvSpPr>
              <p:nvPr/>
            </p:nvSpPr>
            <p:spPr bwMode="auto">
              <a:xfrm>
                <a:off x="-160337" y="2139950"/>
                <a:ext cx="14288" cy="30162"/>
              </a:xfrm>
              <a:custGeom>
                <a:avLst/>
                <a:gdLst>
                  <a:gd name="T0" fmla="*/ 20 w 20"/>
                  <a:gd name="T1" fmla="*/ 0 h 41"/>
                  <a:gd name="T2" fmla="*/ 0 w 20"/>
                  <a:gd name="T3" fmla="*/ 21 h 41"/>
                  <a:gd name="T4" fmla="*/ 20 w 20"/>
                  <a:gd name="T5" fmla="*/ 41 h 41"/>
                  <a:gd name="T6" fmla="*/ 20 w 20"/>
                  <a:gd name="T7" fmla="*/ 0 h 41"/>
                </a:gdLst>
                <a:ahLst/>
                <a:cxnLst>
                  <a:cxn ang="0">
                    <a:pos x="T0" y="T1"/>
                  </a:cxn>
                  <a:cxn ang="0">
                    <a:pos x="T2" y="T3"/>
                  </a:cxn>
                  <a:cxn ang="0">
                    <a:pos x="T4" y="T5"/>
                  </a:cxn>
                  <a:cxn ang="0">
                    <a:pos x="T6" y="T7"/>
                  </a:cxn>
                </a:cxnLst>
                <a:rect l="0" t="0" r="r" b="b"/>
                <a:pathLst>
                  <a:path w="20" h="41">
                    <a:moveTo>
                      <a:pt x="20" y="0"/>
                    </a:moveTo>
                    <a:cubicBezTo>
                      <a:pt x="9" y="0"/>
                      <a:pt x="0" y="9"/>
                      <a:pt x="0" y="21"/>
                    </a:cubicBezTo>
                    <a:cubicBezTo>
                      <a:pt x="0" y="32"/>
                      <a:pt x="9" y="41"/>
                      <a:pt x="20" y="41"/>
                    </a:cubicBezTo>
                    <a:cubicBezTo>
                      <a:pt x="20" y="0"/>
                      <a:pt x="20" y="0"/>
                      <a:pt x="20" y="0"/>
                    </a:cubicBezTo>
                  </a:path>
                </a:pathLst>
              </a:custGeom>
              <a:solidFill>
                <a:srgbClr val="8BB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Freeform 40"/>
              <p:cNvSpPr>
                <a:spLocks/>
              </p:cNvSpPr>
              <p:nvPr/>
            </p:nvSpPr>
            <p:spPr bwMode="auto">
              <a:xfrm>
                <a:off x="-146050" y="2139950"/>
                <a:ext cx="14288" cy="30162"/>
              </a:xfrm>
              <a:custGeom>
                <a:avLst/>
                <a:gdLst>
                  <a:gd name="T0" fmla="*/ 0 w 20"/>
                  <a:gd name="T1" fmla="*/ 0 h 41"/>
                  <a:gd name="T2" fmla="*/ 0 w 20"/>
                  <a:gd name="T3" fmla="*/ 0 h 41"/>
                  <a:gd name="T4" fmla="*/ 0 w 20"/>
                  <a:gd name="T5" fmla="*/ 41 h 41"/>
                  <a:gd name="T6" fmla="*/ 0 w 20"/>
                  <a:gd name="T7" fmla="*/ 41 h 41"/>
                  <a:gd name="T8" fmla="*/ 20 w 20"/>
                  <a:gd name="T9" fmla="*/ 21 h 41"/>
                  <a:gd name="T10" fmla="*/ 0 w 20"/>
                  <a:gd name="T11" fmla="*/ 0 h 41"/>
                </a:gdLst>
                <a:ahLst/>
                <a:cxnLst>
                  <a:cxn ang="0">
                    <a:pos x="T0" y="T1"/>
                  </a:cxn>
                  <a:cxn ang="0">
                    <a:pos x="T2" y="T3"/>
                  </a:cxn>
                  <a:cxn ang="0">
                    <a:pos x="T4" y="T5"/>
                  </a:cxn>
                  <a:cxn ang="0">
                    <a:pos x="T6" y="T7"/>
                  </a:cxn>
                  <a:cxn ang="0">
                    <a:pos x="T8" y="T9"/>
                  </a:cxn>
                  <a:cxn ang="0">
                    <a:pos x="T10" y="T11"/>
                  </a:cxn>
                </a:cxnLst>
                <a:rect l="0" t="0" r="r" b="b"/>
                <a:pathLst>
                  <a:path w="20" h="41">
                    <a:moveTo>
                      <a:pt x="0" y="0"/>
                    </a:moveTo>
                    <a:cubicBezTo>
                      <a:pt x="0" y="0"/>
                      <a:pt x="0" y="0"/>
                      <a:pt x="0" y="0"/>
                    </a:cubicBezTo>
                    <a:cubicBezTo>
                      <a:pt x="0" y="41"/>
                      <a:pt x="0" y="41"/>
                      <a:pt x="0" y="41"/>
                    </a:cubicBezTo>
                    <a:cubicBezTo>
                      <a:pt x="0" y="41"/>
                      <a:pt x="0" y="41"/>
                      <a:pt x="0" y="41"/>
                    </a:cubicBezTo>
                    <a:cubicBezTo>
                      <a:pt x="11" y="41"/>
                      <a:pt x="20" y="32"/>
                      <a:pt x="20" y="21"/>
                    </a:cubicBezTo>
                    <a:cubicBezTo>
                      <a:pt x="20" y="9"/>
                      <a:pt x="11" y="0"/>
                      <a:pt x="0" y="0"/>
                    </a:cubicBezTo>
                  </a:path>
                </a:pathLst>
              </a:custGeom>
              <a:solidFill>
                <a:srgbClr val="86B5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41"/>
              <p:cNvSpPr>
                <a:spLocks/>
              </p:cNvSpPr>
              <p:nvPr/>
            </p:nvSpPr>
            <p:spPr bwMode="auto">
              <a:xfrm>
                <a:off x="-146050" y="1897063"/>
                <a:ext cx="198438" cy="233362"/>
              </a:xfrm>
              <a:custGeom>
                <a:avLst/>
                <a:gdLst>
                  <a:gd name="T0" fmla="*/ 273 w 273"/>
                  <a:gd name="T1" fmla="*/ 15 h 320"/>
                  <a:gd name="T2" fmla="*/ 259 w 273"/>
                  <a:gd name="T3" fmla="*/ 0 h 320"/>
                  <a:gd name="T4" fmla="*/ 0 w 273"/>
                  <a:gd name="T5" fmla="*/ 0 h 320"/>
                  <a:gd name="T6" fmla="*/ 0 w 273"/>
                  <a:gd name="T7" fmla="*/ 320 h 320"/>
                  <a:gd name="T8" fmla="*/ 273 w 273"/>
                  <a:gd name="T9" fmla="*/ 320 h 320"/>
                  <a:gd name="T10" fmla="*/ 273 w 273"/>
                  <a:gd name="T11" fmla="*/ 15 h 320"/>
                </a:gdLst>
                <a:ahLst/>
                <a:cxnLst>
                  <a:cxn ang="0">
                    <a:pos x="T0" y="T1"/>
                  </a:cxn>
                  <a:cxn ang="0">
                    <a:pos x="T2" y="T3"/>
                  </a:cxn>
                  <a:cxn ang="0">
                    <a:pos x="T4" y="T5"/>
                  </a:cxn>
                  <a:cxn ang="0">
                    <a:pos x="T6" y="T7"/>
                  </a:cxn>
                  <a:cxn ang="0">
                    <a:pos x="T8" y="T9"/>
                  </a:cxn>
                  <a:cxn ang="0">
                    <a:pos x="T10" y="T11"/>
                  </a:cxn>
                </a:cxnLst>
                <a:rect l="0" t="0" r="r" b="b"/>
                <a:pathLst>
                  <a:path w="273" h="320">
                    <a:moveTo>
                      <a:pt x="273" y="15"/>
                    </a:moveTo>
                    <a:cubicBezTo>
                      <a:pt x="273" y="7"/>
                      <a:pt x="267" y="0"/>
                      <a:pt x="259" y="0"/>
                    </a:cubicBezTo>
                    <a:cubicBezTo>
                      <a:pt x="0" y="0"/>
                      <a:pt x="0" y="0"/>
                      <a:pt x="0" y="0"/>
                    </a:cubicBezTo>
                    <a:cubicBezTo>
                      <a:pt x="0" y="320"/>
                      <a:pt x="0" y="320"/>
                      <a:pt x="0" y="320"/>
                    </a:cubicBezTo>
                    <a:cubicBezTo>
                      <a:pt x="273" y="320"/>
                      <a:pt x="273" y="320"/>
                      <a:pt x="273" y="320"/>
                    </a:cubicBezTo>
                    <a:cubicBezTo>
                      <a:pt x="273" y="15"/>
                      <a:pt x="273" y="15"/>
                      <a:pt x="273" y="15"/>
                    </a:cubicBezTo>
                  </a:path>
                </a:pathLst>
              </a:custGeom>
              <a:solidFill>
                <a:srgbClr val="63AE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Freeform 42"/>
              <p:cNvSpPr>
                <a:spLocks/>
              </p:cNvSpPr>
              <p:nvPr/>
            </p:nvSpPr>
            <p:spPr bwMode="auto">
              <a:xfrm>
                <a:off x="-344488" y="1897063"/>
                <a:ext cx="198438" cy="233362"/>
              </a:xfrm>
              <a:custGeom>
                <a:avLst/>
                <a:gdLst>
                  <a:gd name="T0" fmla="*/ 15 w 272"/>
                  <a:gd name="T1" fmla="*/ 0 h 320"/>
                  <a:gd name="T2" fmla="*/ 0 w 272"/>
                  <a:gd name="T3" fmla="*/ 15 h 320"/>
                  <a:gd name="T4" fmla="*/ 0 w 272"/>
                  <a:gd name="T5" fmla="*/ 320 h 320"/>
                  <a:gd name="T6" fmla="*/ 272 w 272"/>
                  <a:gd name="T7" fmla="*/ 320 h 320"/>
                  <a:gd name="T8" fmla="*/ 272 w 272"/>
                  <a:gd name="T9" fmla="*/ 0 h 320"/>
                  <a:gd name="T10" fmla="*/ 15 w 272"/>
                  <a:gd name="T11" fmla="*/ 0 h 320"/>
                </a:gdLst>
                <a:ahLst/>
                <a:cxnLst>
                  <a:cxn ang="0">
                    <a:pos x="T0" y="T1"/>
                  </a:cxn>
                  <a:cxn ang="0">
                    <a:pos x="T2" y="T3"/>
                  </a:cxn>
                  <a:cxn ang="0">
                    <a:pos x="T4" y="T5"/>
                  </a:cxn>
                  <a:cxn ang="0">
                    <a:pos x="T6" y="T7"/>
                  </a:cxn>
                  <a:cxn ang="0">
                    <a:pos x="T8" y="T9"/>
                  </a:cxn>
                  <a:cxn ang="0">
                    <a:pos x="T10" y="T11"/>
                  </a:cxn>
                </a:cxnLst>
                <a:rect l="0" t="0" r="r" b="b"/>
                <a:pathLst>
                  <a:path w="272" h="320">
                    <a:moveTo>
                      <a:pt x="15" y="0"/>
                    </a:moveTo>
                    <a:cubicBezTo>
                      <a:pt x="6" y="0"/>
                      <a:pt x="0" y="7"/>
                      <a:pt x="0" y="15"/>
                    </a:cubicBezTo>
                    <a:cubicBezTo>
                      <a:pt x="0" y="320"/>
                      <a:pt x="0" y="320"/>
                      <a:pt x="0" y="320"/>
                    </a:cubicBezTo>
                    <a:cubicBezTo>
                      <a:pt x="272" y="320"/>
                      <a:pt x="272" y="320"/>
                      <a:pt x="272" y="320"/>
                    </a:cubicBezTo>
                    <a:cubicBezTo>
                      <a:pt x="272" y="0"/>
                      <a:pt x="272" y="0"/>
                      <a:pt x="272" y="0"/>
                    </a:cubicBezTo>
                    <a:cubicBezTo>
                      <a:pt x="15" y="0"/>
                      <a:pt x="15" y="0"/>
                      <a:pt x="15" y="0"/>
                    </a:cubicBezTo>
                  </a:path>
                </a:pathLst>
              </a:cu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43"/>
              <p:cNvSpPr>
                <a:spLocks/>
              </p:cNvSpPr>
              <p:nvPr/>
            </p:nvSpPr>
            <p:spPr bwMode="auto">
              <a:xfrm>
                <a:off x="-242887" y="2230438"/>
                <a:ext cx="96838" cy="7937"/>
              </a:xfrm>
              <a:custGeom>
                <a:avLst/>
                <a:gdLst>
                  <a:gd name="T0" fmla="*/ 5 w 133"/>
                  <a:gd name="T1" fmla="*/ 0 h 12"/>
                  <a:gd name="T2" fmla="*/ 0 w 133"/>
                  <a:gd name="T3" fmla="*/ 6 h 12"/>
                  <a:gd name="T4" fmla="*/ 5 w 133"/>
                  <a:gd name="T5" fmla="*/ 12 h 12"/>
                  <a:gd name="T6" fmla="*/ 133 w 133"/>
                  <a:gd name="T7" fmla="*/ 12 h 12"/>
                  <a:gd name="T8" fmla="*/ 133 w 133"/>
                  <a:gd name="T9" fmla="*/ 0 h 12"/>
                  <a:gd name="T10" fmla="*/ 5 w 133"/>
                  <a:gd name="T11" fmla="*/ 0 h 12"/>
                </a:gdLst>
                <a:ahLst/>
                <a:cxnLst>
                  <a:cxn ang="0">
                    <a:pos x="T0" y="T1"/>
                  </a:cxn>
                  <a:cxn ang="0">
                    <a:pos x="T2" y="T3"/>
                  </a:cxn>
                  <a:cxn ang="0">
                    <a:pos x="T4" y="T5"/>
                  </a:cxn>
                  <a:cxn ang="0">
                    <a:pos x="T6" y="T7"/>
                  </a:cxn>
                  <a:cxn ang="0">
                    <a:pos x="T8" y="T9"/>
                  </a:cxn>
                  <a:cxn ang="0">
                    <a:pos x="T10" y="T11"/>
                  </a:cxn>
                </a:cxnLst>
                <a:rect l="0" t="0" r="r" b="b"/>
                <a:pathLst>
                  <a:path w="133" h="12">
                    <a:moveTo>
                      <a:pt x="5" y="0"/>
                    </a:moveTo>
                    <a:cubicBezTo>
                      <a:pt x="2" y="0"/>
                      <a:pt x="0" y="3"/>
                      <a:pt x="0" y="6"/>
                    </a:cubicBezTo>
                    <a:cubicBezTo>
                      <a:pt x="0" y="9"/>
                      <a:pt x="2" y="12"/>
                      <a:pt x="5" y="12"/>
                    </a:cubicBezTo>
                    <a:cubicBezTo>
                      <a:pt x="133" y="12"/>
                      <a:pt x="133" y="12"/>
                      <a:pt x="133" y="12"/>
                    </a:cubicBezTo>
                    <a:cubicBezTo>
                      <a:pt x="133" y="0"/>
                      <a:pt x="133" y="0"/>
                      <a:pt x="133" y="0"/>
                    </a:cubicBezTo>
                    <a:lnTo>
                      <a:pt x="5" y="0"/>
                    </a:lnTo>
                    <a:close/>
                  </a:path>
                </a:pathLst>
              </a:custGeom>
              <a:solidFill>
                <a:srgbClr val="3E92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Rectangle 44"/>
              <p:cNvSpPr>
                <a:spLocks noChangeArrowheads="1"/>
              </p:cNvSpPr>
              <p:nvPr/>
            </p:nvSpPr>
            <p:spPr bwMode="auto">
              <a:xfrm>
                <a:off x="-146050" y="1911350"/>
                <a:ext cx="185738" cy="204787"/>
              </a:xfrm>
              <a:prstGeom prst="rect">
                <a:avLst/>
              </a:prstGeom>
              <a:solidFill>
                <a:srgbClr val="A1CEB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Rectangle 45"/>
              <p:cNvSpPr>
                <a:spLocks noChangeArrowheads="1"/>
              </p:cNvSpPr>
              <p:nvPr/>
            </p:nvSpPr>
            <p:spPr bwMode="auto">
              <a:xfrm>
                <a:off x="-146050"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Rectangle 46"/>
              <p:cNvSpPr>
                <a:spLocks noChangeArrowheads="1"/>
              </p:cNvSpPr>
              <p:nvPr/>
            </p:nvSpPr>
            <p:spPr bwMode="auto">
              <a:xfrm>
                <a:off x="-331788" y="1911350"/>
                <a:ext cx="185738" cy="204787"/>
              </a:xfrm>
              <a:prstGeom prst="rect">
                <a:avLst/>
              </a:prstGeom>
              <a:solidFill>
                <a:srgbClr val="A9DBB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Rectangle 47"/>
              <p:cNvSpPr>
                <a:spLocks noChangeArrowheads="1"/>
              </p:cNvSpPr>
              <p:nvPr/>
            </p:nvSpPr>
            <p:spPr bwMode="auto">
              <a:xfrm>
                <a:off x="-331788" y="1911350"/>
                <a:ext cx="18573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48"/>
              <p:cNvSpPr>
                <a:spLocks/>
              </p:cNvSpPr>
              <p:nvPr/>
            </p:nvSpPr>
            <p:spPr bwMode="auto">
              <a:xfrm>
                <a:off x="-152400" y="2063750"/>
                <a:ext cx="6350" cy="14287"/>
              </a:xfrm>
              <a:custGeom>
                <a:avLst/>
                <a:gdLst>
                  <a:gd name="T0" fmla="*/ 10 w 10"/>
                  <a:gd name="T1" fmla="*/ 0 h 20"/>
                  <a:gd name="T2" fmla="*/ 0 w 10"/>
                  <a:gd name="T3" fmla="*/ 10 h 20"/>
                  <a:gd name="T4" fmla="*/ 10 w 10"/>
                  <a:gd name="T5" fmla="*/ 20 h 20"/>
                  <a:gd name="T6" fmla="*/ 10 w 10"/>
                  <a:gd name="T7" fmla="*/ 20 h 20"/>
                  <a:gd name="T8" fmla="*/ 10 w 10"/>
                  <a:gd name="T9" fmla="*/ 0 h 20"/>
                  <a:gd name="T10" fmla="*/ 10 w 10"/>
                  <a:gd name="T11" fmla="*/ 0 h 20"/>
                </a:gdLst>
                <a:ahLst/>
                <a:cxnLst>
                  <a:cxn ang="0">
                    <a:pos x="T0" y="T1"/>
                  </a:cxn>
                  <a:cxn ang="0">
                    <a:pos x="T2" y="T3"/>
                  </a:cxn>
                  <a:cxn ang="0">
                    <a:pos x="T4" y="T5"/>
                  </a:cxn>
                  <a:cxn ang="0">
                    <a:pos x="T6" y="T7"/>
                  </a:cxn>
                  <a:cxn ang="0">
                    <a:pos x="T8" y="T9"/>
                  </a:cxn>
                  <a:cxn ang="0">
                    <a:pos x="T10" y="T11"/>
                  </a:cxn>
                </a:cxnLst>
                <a:rect l="0" t="0" r="r" b="b"/>
                <a:pathLst>
                  <a:path w="10" h="20">
                    <a:moveTo>
                      <a:pt x="10" y="0"/>
                    </a:moveTo>
                    <a:cubicBezTo>
                      <a:pt x="4" y="0"/>
                      <a:pt x="0" y="4"/>
                      <a:pt x="0" y="10"/>
                    </a:cubicBezTo>
                    <a:cubicBezTo>
                      <a:pt x="0" y="16"/>
                      <a:pt x="4" y="20"/>
                      <a:pt x="10" y="20"/>
                    </a:cubicBezTo>
                    <a:cubicBezTo>
                      <a:pt x="10" y="20"/>
                      <a:pt x="10" y="20"/>
                      <a:pt x="10" y="20"/>
                    </a:cubicBezTo>
                    <a:cubicBezTo>
                      <a:pt x="10" y="0"/>
                      <a:pt x="10" y="0"/>
                      <a:pt x="10" y="0"/>
                    </a:cubicBezTo>
                    <a:cubicBezTo>
                      <a:pt x="10" y="0"/>
                      <a:pt x="10" y="0"/>
                      <a:pt x="10"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49"/>
              <p:cNvSpPr>
                <a:spLocks/>
              </p:cNvSpPr>
              <p:nvPr/>
            </p:nvSpPr>
            <p:spPr bwMode="auto">
              <a:xfrm>
                <a:off x="-215900" y="1966913"/>
                <a:ext cx="69850" cy="36512"/>
              </a:xfrm>
              <a:custGeom>
                <a:avLst/>
                <a:gdLst>
                  <a:gd name="T0" fmla="*/ 97 w 97"/>
                  <a:gd name="T1" fmla="*/ 0 h 49"/>
                  <a:gd name="T2" fmla="*/ 3 w 97"/>
                  <a:gd name="T3" fmla="*/ 34 h 49"/>
                  <a:gd name="T4" fmla="*/ 3 w 97"/>
                  <a:gd name="T5" fmla="*/ 45 h 49"/>
                  <a:gd name="T6" fmla="*/ 14 w 97"/>
                  <a:gd name="T7" fmla="*/ 46 h 49"/>
                  <a:gd name="T8" fmla="*/ 97 w 97"/>
                  <a:gd name="T9" fmla="*/ 16 h 49"/>
                  <a:gd name="T10" fmla="*/ 97 w 97"/>
                  <a:gd name="T11" fmla="*/ 16 h 49"/>
                  <a:gd name="T12" fmla="*/ 97 w 97"/>
                  <a:gd name="T13" fmla="*/ 0 h 49"/>
                  <a:gd name="T14" fmla="*/ 97 w 9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49">
                    <a:moveTo>
                      <a:pt x="97" y="0"/>
                    </a:moveTo>
                    <a:cubicBezTo>
                      <a:pt x="62" y="0"/>
                      <a:pt x="29" y="12"/>
                      <a:pt x="3" y="34"/>
                    </a:cubicBezTo>
                    <a:cubicBezTo>
                      <a:pt x="0" y="37"/>
                      <a:pt x="0" y="42"/>
                      <a:pt x="3" y="45"/>
                    </a:cubicBezTo>
                    <a:cubicBezTo>
                      <a:pt x="5" y="49"/>
                      <a:pt x="11" y="49"/>
                      <a:pt x="14" y="46"/>
                    </a:cubicBezTo>
                    <a:cubicBezTo>
                      <a:pt x="37" y="26"/>
                      <a:pt x="66" y="16"/>
                      <a:pt x="97" y="16"/>
                    </a:cubicBezTo>
                    <a:cubicBezTo>
                      <a:pt x="97" y="16"/>
                      <a:pt x="97" y="16"/>
                      <a:pt x="97" y="16"/>
                    </a:cubicBezTo>
                    <a:cubicBezTo>
                      <a:pt x="97" y="0"/>
                      <a:pt x="97" y="0"/>
                      <a:pt x="97" y="0"/>
                    </a:cubicBezTo>
                    <a:cubicBezTo>
                      <a:pt x="97" y="0"/>
                      <a:pt x="97" y="0"/>
                      <a:pt x="97"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2" name="Freeform 50"/>
              <p:cNvSpPr>
                <a:spLocks/>
              </p:cNvSpPr>
              <p:nvPr/>
            </p:nvSpPr>
            <p:spPr bwMode="auto">
              <a:xfrm>
                <a:off x="-193675" y="1998663"/>
                <a:ext cx="47625" cy="26987"/>
              </a:xfrm>
              <a:custGeom>
                <a:avLst/>
                <a:gdLst>
                  <a:gd name="T0" fmla="*/ 65 w 65"/>
                  <a:gd name="T1" fmla="*/ 0 h 37"/>
                  <a:gd name="T2" fmla="*/ 4 w 65"/>
                  <a:gd name="T3" fmla="*/ 22 h 37"/>
                  <a:gd name="T4" fmla="*/ 2 w 65"/>
                  <a:gd name="T5" fmla="*/ 33 h 37"/>
                  <a:gd name="T6" fmla="*/ 14 w 65"/>
                  <a:gd name="T7" fmla="*/ 34 h 37"/>
                  <a:gd name="T8" fmla="*/ 65 w 65"/>
                  <a:gd name="T9" fmla="*/ 16 h 37"/>
                  <a:gd name="T10" fmla="*/ 65 w 65"/>
                  <a:gd name="T11" fmla="*/ 16 h 37"/>
                  <a:gd name="T12" fmla="*/ 65 w 65"/>
                  <a:gd name="T13" fmla="*/ 0 h 37"/>
                  <a:gd name="T14" fmla="*/ 65 w 65"/>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7">
                    <a:moveTo>
                      <a:pt x="65" y="0"/>
                    </a:moveTo>
                    <a:cubicBezTo>
                      <a:pt x="42" y="0"/>
                      <a:pt x="22" y="7"/>
                      <a:pt x="4" y="22"/>
                    </a:cubicBezTo>
                    <a:cubicBezTo>
                      <a:pt x="0" y="24"/>
                      <a:pt x="0" y="29"/>
                      <a:pt x="2" y="33"/>
                    </a:cubicBezTo>
                    <a:cubicBezTo>
                      <a:pt x="5" y="36"/>
                      <a:pt x="10" y="37"/>
                      <a:pt x="14" y="34"/>
                    </a:cubicBezTo>
                    <a:cubicBezTo>
                      <a:pt x="29" y="22"/>
                      <a:pt x="46" y="16"/>
                      <a:pt x="65" y="16"/>
                    </a:cubicBezTo>
                    <a:cubicBezTo>
                      <a:pt x="65" y="16"/>
                      <a:pt x="65" y="16"/>
                      <a:pt x="65" y="16"/>
                    </a:cubicBezTo>
                    <a:cubicBezTo>
                      <a:pt x="65" y="0"/>
                      <a:pt x="65" y="0"/>
                      <a:pt x="65" y="0"/>
                    </a:cubicBezTo>
                    <a:cubicBezTo>
                      <a:pt x="65" y="0"/>
                      <a:pt x="65" y="0"/>
                      <a:pt x="6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51"/>
              <p:cNvSpPr>
                <a:spLocks/>
              </p:cNvSpPr>
              <p:nvPr/>
            </p:nvSpPr>
            <p:spPr bwMode="auto">
              <a:xfrm>
                <a:off x="-171450" y="2030413"/>
                <a:ext cx="25400" cy="19050"/>
              </a:xfrm>
              <a:custGeom>
                <a:avLst/>
                <a:gdLst>
                  <a:gd name="T0" fmla="*/ 35 w 35"/>
                  <a:gd name="T1" fmla="*/ 0 h 25"/>
                  <a:gd name="T2" fmla="*/ 5 w 35"/>
                  <a:gd name="T3" fmla="*/ 9 h 25"/>
                  <a:gd name="T4" fmla="*/ 2 w 35"/>
                  <a:gd name="T5" fmla="*/ 20 h 25"/>
                  <a:gd name="T6" fmla="*/ 14 w 35"/>
                  <a:gd name="T7" fmla="*/ 22 h 25"/>
                  <a:gd name="T8" fmla="*/ 35 w 35"/>
                  <a:gd name="T9" fmla="*/ 16 h 25"/>
                  <a:gd name="T10" fmla="*/ 35 w 35"/>
                  <a:gd name="T11" fmla="*/ 0 h 25"/>
                  <a:gd name="T12" fmla="*/ 35 w 35"/>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35" h="25">
                    <a:moveTo>
                      <a:pt x="35" y="0"/>
                    </a:moveTo>
                    <a:cubicBezTo>
                      <a:pt x="24" y="0"/>
                      <a:pt x="14" y="3"/>
                      <a:pt x="5" y="9"/>
                    </a:cubicBezTo>
                    <a:cubicBezTo>
                      <a:pt x="1" y="12"/>
                      <a:pt x="0" y="17"/>
                      <a:pt x="2" y="20"/>
                    </a:cubicBezTo>
                    <a:cubicBezTo>
                      <a:pt x="5" y="24"/>
                      <a:pt x="10" y="25"/>
                      <a:pt x="14" y="22"/>
                    </a:cubicBezTo>
                    <a:cubicBezTo>
                      <a:pt x="20" y="18"/>
                      <a:pt x="27" y="16"/>
                      <a:pt x="35" y="16"/>
                    </a:cubicBezTo>
                    <a:cubicBezTo>
                      <a:pt x="35" y="0"/>
                      <a:pt x="35" y="0"/>
                      <a:pt x="35" y="0"/>
                    </a:cubicBezTo>
                    <a:cubicBezTo>
                      <a:pt x="35" y="0"/>
                      <a:pt x="35" y="0"/>
                      <a:pt x="35"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52"/>
              <p:cNvSpPr>
                <a:spLocks/>
              </p:cNvSpPr>
              <p:nvPr/>
            </p:nvSpPr>
            <p:spPr bwMode="auto">
              <a:xfrm>
                <a:off x="-146050" y="2063750"/>
                <a:ext cx="7938" cy="14287"/>
              </a:xfrm>
              <a:custGeom>
                <a:avLst/>
                <a:gdLst>
                  <a:gd name="T0" fmla="*/ 10 w 10"/>
                  <a:gd name="T1" fmla="*/ 10 h 20"/>
                  <a:gd name="T2" fmla="*/ 0 w 10"/>
                  <a:gd name="T3" fmla="*/ 0 h 20"/>
                  <a:gd name="T4" fmla="*/ 0 w 10"/>
                  <a:gd name="T5" fmla="*/ 20 h 20"/>
                  <a:gd name="T6" fmla="*/ 10 w 10"/>
                  <a:gd name="T7" fmla="*/ 10 h 20"/>
                </a:gdLst>
                <a:ahLst/>
                <a:cxnLst>
                  <a:cxn ang="0">
                    <a:pos x="T0" y="T1"/>
                  </a:cxn>
                  <a:cxn ang="0">
                    <a:pos x="T2" y="T3"/>
                  </a:cxn>
                  <a:cxn ang="0">
                    <a:pos x="T4" y="T5"/>
                  </a:cxn>
                  <a:cxn ang="0">
                    <a:pos x="T6" y="T7"/>
                  </a:cxn>
                </a:cxnLst>
                <a:rect l="0" t="0" r="r" b="b"/>
                <a:pathLst>
                  <a:path w="10" h="20">
                    <a:moveTo>
                      <a:pt x="10" y="10"/>
                    </a:moveTo>
                    <a:cubicBezTo>
                      <a:pt x="10" y="5"/>
                      <a:pt x="5" y="0"/>
                      <a:pt x="0" y="0"/>
                    </a:cubicBezTo>
                    <a:cubicBezTo>
                      <a:pt x="0" y="20"/>
                      <a:pt x="0" y="20"/>
                      <a:pt x="0" y="20"/>
                    </a:cubicBezTo>
                    <a:cubicBezTo>
                      <a:pt x="5" y="20"/>
                      <a:pt x="10" y="15"/>
                      <a:pt x="10" y="10"/>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53"/>
              <p:cNvSpPr>
                <a:spLocks/>
              </p:cNvSpPr>
              <p:nvPr/>
            </p:nvSpPr>
            <p:spPr bwMode="auto">
              <a:xfrm>
                <a:off x="-146050" y="1966913"/>
                <a:ext cx="71438" cy="34925"/>
              </a:xfrm>
              <a:custGeom>
                <a:avLst/>
                <a:gdLst>
                  <a:gd name="T0" fmla="*/ 88 w 97"/>
                  <a:gd name="T1" fmla="*/ 48 h 48"/>
                  <a:gd name="T2" fmla="*/ 94 w 97"/>
                  <a:gd name="T3" fmla="*/ 45 h 48"/>
                  <a:gd name="T4" fmla="*/ 93 w 97"/>
                  <a:gd name="T5" fmla="*/ 34 h 48"/>
                  <a:gd name="T6" fmla="*/ 0 w 97"/>
                  <a:gd name="T7" fmla="*/ 0 h 48"/>
                  <a:gd name="T8" fmla="*/ 0 w 97"/>
                  <a:gd name="T9" fmla="*/ 16 h 48"/>
                  <a:gd name="T10" fmla="*/ 82 w 97"/>
                  <a:gd name="T11" fmla="*/ 46 h 48"/>
                  <a:gd name="T12" fmla="*/ 88 w 97"/>
                  <a:gd name="T13" fmla="*/ 48 h 48"/>
                </a:gdLst>
                <a:ahLst/>
                <a:cxnLst>
                  <a:cxn ang="0">
                    <a:pos x="T0" y="T1"/>
                  </a:cxn>
                  <a:cxn ang="0">
                    <a:pos x="T2" y="T3"/>
                  </a:cxn>
                  <a:cxn ang="0">
                    <a:pos x="T4" y="T5"/>
                  </a:cxn>
                  <a:cxn ang="0">
                    <a:pos x="T6" y="T7"/>
                  </a:cxn>
                  <a:cxn ang="0">
                    <a:pos x="T8" y="T9"/>
                  </a:cxn>
                  <a:cxn ang="0">
                    <a:pos x="T10" y="T11"/>
                  </a:cxn>
                  <a:cxn ang="0">
                    <a:pos x="T12" y="T13"/>
                  </a:cxn>
                </a:cxnLst>
                <a:rect l="0" t="0" r="r" b="b"/>
                <a:pathLst>
                  <a:path w="97" h="48">
                    <a:moveTo>
                      <a:pt x="88" y="48"/>
                    </a:moveTo>
                    <a:cubicBezTo>
                      <a:pt x="90" y="48"/>
                      <a:pt x="92" y="47"/>
                      <a:pt x="94" y="45"/>
                    </a:cubicBezTo>
                    <a:cubicBezTo>
                      <a:pt x="97" y="42"/>
                      <a:pt x="96" y="37"/>
                      <a:pt x="93" y="34"/>
                    </a:cubicBezTo>
                    <a:cubicBezTo>
                      <a:pt x="67" y="12"/>
                      <a:pt x="35" y="0"/>
                      <a:pt x="0" y="0"/>
                    </a:cubicBezTo>
                    <a:cubicBezTo>
                      <a:pt x="0" y="16"/>
                      <a:pt x="0" y="16"/>
                      <a:pt x="0" y="16"/>
                    </a:cubicBezTo>
                    <a:cubicBezTo>
                      <a:pt x="31" y="16"/>
                      <a:pt x="60" y="26"/>
                      <a:pt x="82" y="46"/>
                    </a:cubicBezTo>
                    <a:cubicBezTo>
                      <a:pt x="84" y="47"/>
                      <a:pt x="86" y="48"/>
                      <a:pt x="88" y="48"/>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54"/>
              <p:cNvSpPr>
                <a:spLocks/>
              </p:cNvSpPr>
              <p:nvPr/>
            </p:nvSpPr>
            <p:spPr bwMode="auto">
              <a:xfrm>
                <a:off x="-146050" y="1998663"/>
                <a:ext cx="47625" cy="26987"/>
              </a:xfrm>
              <a:custGeom>
                <a:avLst/>
                <a:gdLst>
                  <a:gd name="T0" fmla="*/ 56 w 65"/>
                  <a:gd name="T1" fmla="*/ 36 h 36"/>
                  <a:gd name="T2" fmla="*/ 62 w 65"/>
                  <a:gd name="T3" fmla="*/ 33 h 36"/>
                  <a:gd name="T4" fmla="*/ 61 w 65"/>
                  <a:gd name="T5" fmla="*/ 22 h 36"/>
                  <a:gd name="T6" fmla="*/ 0 w 65"/>
                  <a:gd name="T7" fmla="*/ 0 h 36"/>
                  <a:gd name="T8" fmla="*/ 0 w 65"/>
                  <a:gd name="T9" fmla="*/ 16 h 36"/>
                  <a:gd name="T10" fmla="*/ 51 w 65"/>
                  <a:gd name="T11" fmla="*/ 34 h 36"/>
                  <a:gd name="T12" fmla="*/ 56 w 65"/>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65" h="36">
                    <a:moveTo>
                      <a:pt x="56" y="36"/>
                    </a:moveTo>
                    <a:cubicBezTo>
                      <a:pt x="58" y="36"/>
                      <a:pt x="60" y="35"/>
                      <a:pt x="62" y="33"/>
                    </a:cubicBezTo>
                    <a:cubicBezTo>
                      <a:pt x="65" y="29"/>
                      <a:pt x="64" y="24"/>
                      <a:pt x="61" y="22"/>
                    </a:cubicBezTo>
                    <a:cubicBezTo>
                      <a:pt x="42" y="7"/>
                      <a:pt x="22" y="0"/>
                      <a:pt x="0" y="0"/>
                    </a:cubicBezTo>
                    <a:cubicBezTo>
                      <a:pt x="0" y="16"/>
                      <a:pt x="0" y="16"/>
                      <a:pt x="0" y="16"/>
                    </a:cubicBezTo>
                    <a:cubicBezTo>
                      <a:pt x="18" y="16"/>
                      <a:pt x="35" y="22"/>
                      <a:pt x="51" y="34"/>
                    </a:cubicBezTo>
                    <a:cubicBezTo>
                      <a:pt x="52" y="35"/>
                      <a:pt x="54" y="36"/>
                      <a:pt x="56" y="36"/>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55"/>
              <p:cNvSpPr>
                <a:spLocks/>
              </p:cNvSpPr>
              <p:nvPr/>
            </p:nvSpPr>
            <p:spPr bwMode="auto">
              <a:xfrm>
                <a:off x="-146050" y="2030413"/>
                <a:ext cx="25400" cy="19050"/>
              </a:xfrm>
              <a:custGeom>
                <a:avLst/>
                <a:gdLst>
                  <a:gd name="T0" fmla="*/ 25 w 34"/>
                  <a:gd name="T1" fmla="*/ 24 h 24"/>
                  <a:gd name="T2" fmla="*/ 32 w 34"/>
                  <a:gd name="T3" fmla="*/ 20 h 24"/>
                  <a:gd name="T4" fmla="*/ 30 w 34"/>
                  <a:gd name="T5" fmla="*/ 9 h 24"/>
                  <a:gd name="T6" fmla="*/ 0 w 34"/>
                  <a:gd name="T7" fmla="*/ 0 h 24"/>
                  <a:gd name="T8" fmla="*/ 0 w 34"/>
                  <a:gd name="T9" fmla="*/ 16 h 24"/>
                  <a:gd name="T10" fmla="*/ 21 w 34"/>
                  <a:gd name="T11" fmla="*/ 22 h 24"/>
                  <a:gd name="T12" fmla="*/ 25 w 34"/>
                  <a:gd name="T13" fmla="*/ 24 h 24"/>
                </a:gdLst>
                <a:ahLst/>
                <a:cxnLst>
                  <a:cxn ang="0">
                    <a:pos x="T0" y="T1"/>
                  </a:cxn>
                  <a:cxn ang="0">
                    <a:pos x="T2" y="T3"/>
                  </a:cxn>
                  <a:cxn ang="0">
                    <a:pos x="T4" y="T5"/>
                  </a:cxn>
                  <a:cxn ang="0">
                    <a:pos x="T6" y="T7"/>
                  </a:cxn>
                  <a:cxn ang="0">
                    <a:pos x="T8" y="T9"/>
                  </a:cxn>
                  <a:cxn ang="0">
                    <a:pos x="T10" y="T11"/>
                  </a:cxn>
                  <a:cxn ang="0">
                    <a:pos x="T12" y="T13"/>
                  </a:cxn>
                </a:cxnLst>
                <a:rect l="0" t="0" r="r" b="b"/>
                <a:pathLst>
                  <a:path w="34" h="24">
                    <a:moveTo>
                      <a:pt x="25" y="24"/>
                    </a:moveTo>
                    <a:cubicBezTo>
                      <a:pt x="28" y="24"/>
                      <a:pt x="30" y="23"/>
                      <a:pt x="32" y="20"/>
                    </a:cubicBezTo>
                    <a:cubicBezTo>
                      <a:pt x="34" y="17"/>
                      <a:pt x="33" y="12"/>
                      <a:pt x="30" y="9"/>
                    </a:cubicBezTo>
                    <a:cubicBezTo>
                      <a:pt x="21" y="3"/>
                      <a:pt x="11" y="0"/>
                      <a:pt x="0" y="0"/>
                    </a:cubicBezTo>
                    <a:cubicBezTo>
                      <a:pt x="0" y="16"/>
                      <a:pt x="0" y="16"/>
                      <a:pt x="0" y="16"/>
                    </a:cubicBezTo>
                    <a:cubicBezTo>
                      <a:pt x="7" y="16"/>
                      <a:pt x="15" y="18"/>
                      <a:pt x="21" y="22"/>
                    </a:cubicBezTo>
                    <a:cubicBezTo>
                      <a:pt x="22" y="23"/>
                      <a:pt x="24" y="24"/>
                      <a:pt x="25" y="24"/>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10" name="TextBox 109"/>
          <p:cNvSpPr txBox="1"/>
          <p:nvPr/>
        </p:nvSpPr>
        <p:spPr>
          <a:xfrm>
            <a:off x="269066" y="7498356"/>
            <a:ext cx="2881666" cy="1231106"/>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a:t>
            </a:r>
            <a:r>
              <a:rPr lang="fr-FR" sz="950" dirty="0">
                <a:solidFill>
                  <a:schemeClr val="bg1"/>
                </a:solidFill>
              </a:rPr>
              <a:t> : étudiants en cycles universitaires de 2 ou 4 ans</a:t>
            </a:r>
          </a:p>
          <a:p>
            <a:pPr>
              <a:spcBef>
                <a:spcPts val="0"/>
              </a:spcBef>
              <a:spcAft>
                <a:spcPts val="300"/>
              </a:spcAft>
            </a:pPr>
            <a:r>
              <a:rPr lang="fr-FR" sz="950" b="1" dirty="0">
                <a:solidFill>
                  <a:schemeClr val="bg1"/>
                </a:solidFill>
              </a:rPr>
              <a:t>Connaissances préalables requises </a:t>
            </a:r>
            <a:r>
              <a:rPr lang="fr-FR" sz="950" dirty="0">
                <a:solidFill>
                  <a:schemeClr val="bg1"/>
                </a:solidFill>
              </a:rPr>
              <a:t>: aucune, mais connaissance du cours NDG Linux Essentials ou équivalente recommandée</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non</a:t>
            </a:r>
          </a:p>
          <a:p>
            <a:pPr>
              <a:spcBef>
                <a:spcPts val="0"/>
              </a:spcBef>
              <a:spcAft>
                <a:spcPts val="300"/>
              </a:spcAft>
            </a:pPr>
            <a:r>
              <a:rPr lang="fr-FR" sz="950" b="1" dirty="0">
                <a:solidFill>
                  <a:schemeClr val="bg1"/>
                </a:solidFill>
              </a:rPr>
              <a:t>Langue</a:t>
            </a:r>
            <a:r>
              <a:rPr lang="fr-FR" sz="950" dirty="0">
                <a:solidFill>
                  <a:schemeClr val="bg1"/>
                </a:solidFill>
              </a:rPr>
              <a:t> : anglais</a:t>
            </a:r>
          </a:p>
        </p:txBody>
      </p:sp>
      <p:sp>
        <p:nvSpPr>
          <p:cNvPr id="111" name="TextBox 110"/>
          <p:cNvSpPr txBox="1"/>
          <p:nvPr/>
        </p:nvSpPr>
        <p:spPr>
          <a:xfrm>
            <a:off x="3696615" y="7522328"/>
            <a:ext cx="2881666" cy="1046440"/>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a:t>
            </a:r>
            <a:r>
              <a:rPr lang="fr-FR" sz="950" dirty="0">
                <a:solidFill>
                  <a:schemeClr val="bg1"/>
                </a:solidFill>
              </a:rPr>
              <a:t> : dispensée par un instructeur ou autonome</a:t>
            </a:r>
          </a:p>
          <a:p>
            <a:pPr>
              <a:spcBef>
                <a:spcPts val="0"/>
              </a:spcBef>
              <a:spcAft>
                <a:spcPts val="300"/>
              </a:spcAft>
            </a:pPr>
            <a:r>
              <a:rPr lang="fr-FR" sz="950" b="1" dirty="0">
                <a:solidFill>
                  <a:schemeClr val="bg1"/>
                </a:solidFill>
              </a:rPr>
              <a:t>Frais d'inscription</a:t>
            </a:r>
            <a:r>
              <a:rPr lang="fr-FR" sz="950" dirty="0">
                <a:solidFill>
                  <a:schemeClr val="bg1"/>
                </a:solidFill>
              </a:rPr>
              <a:t> : 39,95 USD par élève et par cours</a:t>
            </a:r>
          </a:p>
          <a:p>
            <a:pPr>
              <a:spcBef>
                <a:spcPts val="0"/>
              </a:spcBef>
              <a:spcAft>
                <a:spcPts val="300"/>
              </a:spcAft>
            </a:pPr>
            <a:r>
              <a:rPr lang="fr-FR" sz="950" b="1" dirty="0">
                <a:solidFill>
                  <a:schemeClr val="bg1"/>
                </a:solidFill>
              </a:rPr>
              <a:t>Durée totale estimée </a:t>
            </a:r>
            <a:r>
              <a:rPr lang="fr-FR" sz="950" dirty="0">
                <a:solidFill>
                  <a:schemeClr val="bg1"/>
                </a:solidFill>
              </a:rPr>
              <a:t>: 70 heures par cours, 140 heures au total</a:t>
            </a:r>
          </a:p>
        </p:txBody>
      </p:sp>
      <p:pic>
        <p:nvPicPr>
          <p:cNvPr id="112" name="Picture 111"/>
          <p:cNvPicPr/>
          <p:nvPr/>
        </p:nvPicPr>
        <p:blipFill rotWithShape="1">
          <a:blip r:embed="rId7" cstate="print">
            <a:extLst>
              <a:ext uri="{28A0092B-C50C-407E-A947-70E740481C1C}">
                <a14:useLocalDpi xmlns:a14="http://schemas.microsoft.com/office/drawing/2010/main"/>
              </a:ext>
            </a:extLst>
          </a:blip>
          <a:srcRect/>
          <a:stretch/>
        </p:blipFill>
        <p:spPr bwMode="auto">
          <a:xfrm>
            <a:off x="3698306" y="2042141"/>
            <a:ext cx="2915953" cy="4965149"/>
          </a:xfrm>
          <a:prstGeom prst="rect">
            <a:avLst/>
          </a:prstGeom>
          <a:ln>
            <a:noFill/>
          </a:ln>
          <a:extLst>
            <a:ext uri="{53640926-AAD7-44D8-BBD7-CCE9431645EC}">
              <a14:shadowObscured xmlns:a14="http://schemas.microsoft.com/office/drawing/2010/main"/>
            </a:ext>
          </a:extLst>
        </p:spPr>
      </p:pic>
      <p:pic>
        <p:nvPicPr>
          <p:cNvPr id="76" name="Picture 75"/>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655077637"/>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p:nvPr/>
        </p:nvGrpSpPr>
        <p:grpSpPr>
          <a:xfrm>
            <a:off x="-1134" y="5357004"/>
            <a:ext cx="6859133" cy="567267"/>
            <a:chOff x="-1133" y="5627937"/>
            <a:chExt cx="4573200" cy="567267"/>
          </a:xfrm>
        </p:grpSpPr>
        <p:sp>
          <p:nvSpPr>
            <p:cNvPr id="46" name="Rectangle 45"/>
            <p:cNvSpPr/>
            <p:nvPr/>
          </p:nvSpPr>
          <p:spPr>
            <a:xfrm>
              <a:off x="1521544" y="5627937"/>
              <a:ext cx="1528071" cy="567267"/>
            </a:xfrm>
            <a:prstGeom prst="rect">
              <a:avLst/>
            </a:prstGeom>
            <a:solidFill>
              <a:schemeClr val="accent5">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58" name="Rectangle 57"/>
            <p:cNvSpPr/>
            <p:nvPr/>
          </p:nvSpPr>
          <p:spPr>
            <a:xfrm>
              <a:off x="3043996" y="5627937"/>
              <a:ext cx="1528071" cy="567267"/>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60" name="Rectangle 59"/>
            <p:cNvSpPr/>
            <p:nvPr/>
          </p:nvSpPr>
          <p:spPr>
            <a:xfrm>
              <a:off x="-1133" y="5627937"/>
              <a:ext cx="1534999" cy="567267"/>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pic>
        <p:nvPicPr>
          <p:cNvPr id="2" name="Picture 1"/>
          <p:cNvPicPr/>
          <p:nvPr/>
        </p:nvPicPr>
        <p:blipFill>
          <a:blip r:embed="rId3" cstate="print">
            <a:extLst>
              <a:ext uri="{28A0092B-C50C-407E-A947-70E740481C1C}">
                <a14:useLocalDpi xmlns:a14="http://schemas.microsoft.com/office/drawing/2010/main"/>
              </a:ext>
            </a:extLst>
          </a:blip>
          <a:stretch>
            <a:fillRect/>
          </a:stretch>
        </p:blipFill>
        <p:spPr>
          <a:xfrm>
            <a:off x="1" y="-8164"/>
            <a:ext cx="6858000" cy="526442"/>
          </a:xfrm>
          <a:prstGeom prst="rect">
            <a:avLst/>
          </a:prstGeom>
        </p:spPr>
      </p:pic>
      <p:sp>
        <p:nvSpPr>
          <p:cNvPr id="3" name="Rectangle 2"/>
          <p:cNvSpPr/>
          <p:nvPr/>
        </p:nvSpPr>
        <p:spPr>
          <a:xfrm>
            <a:off x="0" y="1579244"/>
            <a:ext cx="6858000" cy="1864110"/>
          </a:xfrm>
          <a:prstGeom prst="rect">
            <a:avLst/>
          </a:prstGeom>
          <a:solidFill>
            <a:srgbClr val="0050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6" name="Rectangle 5"/>
          <p:cNvSpPr/>
          <p:nvPr/>
        </p:nvSpPr>
        <p:spPr>
          <a:xfrm>
            <a:off x="688258" y="819125"/>
            <a:ext cx="6169741" cy="461665"/>
          </a:xfrm>
          <a:prstGeom prst="rect">
            <a:avLst/>
          </a:prstGeom>
        </p:spPr>
        <p:txBody>
          <a:bodyPr wrap="square">
            <a:spAutoFit/>
          </a:bodyPr>
          <a:lstStyle/>
          <a:p>
            <a:r>
              <a:rPr lang="fr-FR" sz="2400" dirty="0">
                <a:solidFill>
                  <a:srgbClr val="005073"/>
                </a:solidFill>
                <a:effectLst/>
              </a:rPr>
              <a:t>Une expérience éducative orientée métier</a:t>
            </a:r>
            <a:endParaRPr lang="fr-FR" sz="2400" dirty="0"/>
          </a:p>
        </p:txBody>
      </p:sp>
      <p:pic>
        <p:nvPicPr>
          <p:cNvPr id="41" name="Picture 40"/>
          <p:cNvPicPr>
            <a:picLocks noChangeAspect="1"/>
          </p:cNvPicPr>
          <p:nvPr/>
        </p:nvPicPr>
        <p:blipFill rotWithShape="1">
          <a:blip r:embed="rId4" cstate="print">
            <a:extLst>
              <a:ext uri="{28A0092B-C50C-407E-A947-70E740481C1C}">
                <a14:useLocalDpi xmlns:a14="http://schemas.microsoft.com/office/drawing/2010/main"/>
              </a:ext>
            </a:extLst>
          </a:blip>
          <a:srcRect l="-536"/>
          <a:stretch/>
        </p:blipFill>
        <p:spPr>
          <a:xfrm>
            <a:off x="2270035" y="6272101"/>
            <a:ext cx="2296316" cy="1273935"/>
          </a:xfrm>
          <a:prstGeom prst="rect">
            <a:avLst/>
          </a:prstGeom>
        </p:spPr>
      </p:pic>
      <p:pic>
        <p:nvPicPr>
          <p:cNvPr id="42" name="Picture 4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995" y="6272101"/>
            <a:ext cx="2287654" cy="1273935"/>
          </a:xfrm>
          <a:prstGeom prst="rect">
            <a:avLst/>
          </a:prstGeom>
        </p:spPr>
      </p:pic>
      <p:pic>
        <p:nvPicPr>
          <p:cNvPr id="44" name="Picture 43"/>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564801" y="6272102"/>
            <a:ext cx="2289337" cy="1276974"/>
          </a:xfrm>
          <a:prstGeom prst="rect">
            <a:avLst/>
          </a:prstGeom>
        </p:spPr>
      </p:pic>
      <p:pic>
        <p:nvPicPr>
          <p:cNvPr id="45" name="Picture 44"/>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2292064" y="4089474"/>
            <a:ext cx="2272737" cy="1267092"/>
          </a:xfrm>
          <a:prstGeom prst="rect">
            <a:avLst/>
          </a:prstGeom>
        </p:spPr>
      </p:pic>
      <p:grpSp>
        <p:nvGrpSpPr>
          <p:cNvPr id="21" name="Group 20"/>
          <p:cNvGrpSpPr/>
          <p:nvPr/>
        </p:nvGrpSpPr>
        <p:grpSpPr>
          <a:xfrm>
            <a:off x="-1134" y="7546036"/>
            <a:ext cx="6859133" cy="567267"/>
            <a:chOff x="37617" y="7816969"/>
            <a:chExt cx="4570578" cy="567267"/>
          </a:xfrm>
        </p:grpSpPr>
        <p:sp>
          <p:nvSpPr>
            <p:cNvPr id="47" name="Rectangle 46"/>
            <p:cNvSpPr/>
            <p:nvPr/>
          </p:nvSpPr>
          <p:spPr>
            <a:xfrm>
              <a:off x="37617" y="7816969"/>
              <a:ext cx="1528071" cy="567267"/>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8" name="Rectangle 47"/>
            <p:cNvSpPr/>
            <p:nvPr/>
          </p:nvSpPr>
          <p:spPr>
            <a:xfrm>
              <a:off x="1560069" y="7816969"/>
              <a:ext cx="1528071" cy="567267"/>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sp>
          <p:nvSpPr>
            <p:cNvPr id="49" name="Rectangle 48"/>
            <p:cNvSpPr/>
            <p:nvPr/>
          </p:nvSpPr>
          <p:spPr>
            <a:xfrm>
              <a:off x="3080124" y="7816969"/>
              <a:ext cx="1528071" cy="567267"/>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grpSp>
      <p:sp>
        <p:nvSpPr>
          <p:cNvPr id="50" name="Rectangle 49"/>
          <p:cNvSpPr/>
          <p:nvPr/>
        </p:nvSpPr>
        <p:spPr>
          <a:xfrm>
            <a:off x="2900329" y="7680538"/>
            <a:ext cx="954107" cy="261610"/>
          </a:xfrm>
          <a:prstGeom prst="rect">
            <a:avLst/>
          </a:prstGeom>
        </p:spPr>
        <p:txBody>
          <a:bodyPr wrap="none">
            <a:spAutoFit/>
          </a:bodyPr>
          <a:lstStyle/>
          <a:p>
            <a:pPr algn="ctr">
              <a:spcAft>
                <a:spcPts val="400"/>
              </a:spcAft>
            </a:pPr>
            <a:r>
              <a:rPr lang="fr-FR" sz="1100" dirty="0">
                <a:solidFill>
                  <a:schemeClr val="bg1"/>
                </a:solidFill>
              </a:rPr>
              <a:t>Simulations </a:t>
            </a:r>
          </a:p>
        </p:txBody>
      </p:sp>
      <p:sp>
        <p:nvSpPr>
          <p:cNvPr id="51" name="Rectangle 50"/>
          <p:cNvSpPr/>
          <p:nvPr/>
        </p:nvSpPr>
        <p:spPr>
          <a:xfrm>
            <a:off x="5346622" y="7698864"/>
            <a:ext cx="930063" cy="261610"/>
          </a:xfrm>
          <a:prstGeom prst="rect">
            <a:avLst/>
          </a:prstGeom>
        </p:spPr>
        <p:txBody>
          <a:bodyPr wrap="none">
            <a:spAutoFit/>
          </a:bodyPr>
          <a:lstStyle/>
          <a:p>
            <a:pPr algn="ctr">
              <a:spcAft>
                <a:spcPts val="400"/>
              </a:spcAft>
            </a:pPr>
            <a:r>
              <a:rPr lang="fr-FR" sz="1100" dirty="0">
                <a:solidFill>
                  <a:schemeClr val="bg1"/>
                </a:solidFill>
              </a:rPr>
              <a:t>Hackathons</a:t>
            </a:r>
          </a:p>
        </p:txBody>
      </p:sp>
      <p:sp>
        <p:nvSpPr>
          <p:cNvPr id="52" name="Rectangle 51"/>
          <p:cNvSpPr/>
          <p:nvPr/>
        </p:nvSpPr>
        <p:spPr>
          <a:xfrm>
            <a:off x="239883" y="7687071"/>
            <a:ext cx="1777959" cy="261610"/>
          </a:xfrm>
          <a:prstGeom prst="rect">
            <a:avLst/>
          </a:prstGeom>
        </p:spPr>
        <p:txBody>
          <a:bodyPr wrap="square">
            <a:spAutoFit/>
          </a:bodyPr>
          <a:lstStyle/>
          <a:p>
            <a:pPr algn="ctr">
              <a:spcAft>
                <a:spcPts val="400"/>
              </a:spcAft>
            </a:pPr>
            <a:r>
              <a:rPr lang="fr-FR" sz="1100" dirty="0">
                <a:solidFill>
                  <a:schemeClr val="bg1"/>
                </a:solidFill>
              </a:rPr>
              <a:t>Formation personnalisée</a:t>
            </a:r>
          </a:p>
        </p:txBody>
      </p:sp>
      <p:sp>
        <p:nvSpPr>
          <p:cNvPr id="53" name="Rectangle 52"/>
          <p:cNvSpPr/>
          <p:nvPr/>
        </p:nvSpPr>
        <p:spPr>
          <a:xfrm>
            <a:off x="2765957" y="5516512"/>
            <a:ext cx="1274709" cy="261610"/>
          </a:xfrm>
          <a:prstGeom prst="rect">
            <a:avLst/>
          </a:prstGeom>
        </p:spPr>
        <p:txBody>
          <a:bodyPr wrap="none">
            <a:spAutoFit/>
          </a:bodyPr>
          <a:lstStyle/>
          <a:p>
            <a:pPr algn="ctr"/>
            <a:r>
              <a:rPr lang="fr-FR" sz="1100" dirty="0">
                <a:solidFill>
                  <a:schemeClr val="bg1"/>
                </a:solidFill>
              </a:rPr>
              <a:t>Ateliers pratiques</a:t>
            </a:r>
          </a:p>
        </p:txBody>
      </p:sp>
      <p:sp>
        <p:nvSpPr>
          <p:cNvPr id="54" name="Rectangle 53"/>
          <p:cNvSpPr/>
          <p:nvPr/>
        </p:nvSpPr>
        <p:spPr>
          <a:xfrm>
            <a:off x="90250" y="1616183"/>
            <a:ext cx="2329258" cy="1751762"/>
          </a:xfrm>
          <a:prstGeom prst="rect">
            <a:avLst/>
          </a:prstGeom>
        </p:spPr>
        <p:txBody>
          <a:bodyPr wrap="square">
            <a:spAutoFit/>
          </a:bodyPr>
          <a:lstStyle/>
          <a:p>
            <a:r>
              <a:rPr lang="fr-FR" sz="1600" dirty="0">
                <a:solidFill>
                  <a:schemeClr val="bg1"/>
                </a:solidFill>
              </a:rPr>
              <a:t>Programme d'apprentissage</a:t>
            </a:r>
          </a:p>
          <a:p>
            <a:pPr marL="93663" indent="-93663" defTabSz="685891" fontAlgn="auto">
              <a:spcBef>
                <a:spcPts val="0"/>
              </a:spcBef>
              <a:spcAft>
                <a:spcPts val="500"/>
              </a:spcAft>
              <a:buSzPct val="80000"/>
              <a:buFont typeface="Arial"/>
              <a:buChar char="•"/>
            </a:pPr>
            <a:endParaRPr lang="fr-FR" sz="100" dirty="0">
              <a:solidFill>
                <a:schemeClr val="bg1"/>
              </a:solidFill>
              <a:latin typeface="Arial"/>
              <a:ea typeface="+mn-ea"/>
            </a:endParaRPr>
          </a:p>
          <a:p>
            <a:pPr marL="93663" indent="-93663" defTabSz="685891" fontAlgn="auto">
              <a:spcBef>
                <a:spcPts val="0"/>
              </a:spcBef>
              <a:spcAft>
                <a:spcPts val="500"/>
              </a:spcAft>
              <a:buSzPct val="80000"/>
              <a:buFont typeface="Arial"/>
              <a:buChar char="•"/>
            </a:pPr>
            <a:r>
              <a:rPr lang="fr-FR" sz="900" dirty="0">
                <a:solidFill>
                  <a:schemeClr val="bg1"/>
                </a:solidFill>
                <a:latin typeface="Arial"/>
              </a:rPr>
              <a:t>Réseau</a:t>
            </a:r>
            <a:endParaRPr lang="fr-FR" sz="900" dirty="0">
              <a:solidFill>
                <a:schemeClr val="bg1"/>
              </a:solidFill>
              <a:latin typeface="Arial"/>
              <a:ea typeface="+mn-ea"/>
            </a:endParaRPr>
          </a:p>
          <a:p>
            <a:pPr marL="93663" indent="-93663" defTabSz="685891" fontAlgn="auto">
              <a:spcBef>
                <a:spcPts val="0"/>
              </a:spcBef>
              <a:spcAft>
                <a:spcPts val="500"/>
              </a:spcAft>
              <a:buSzPct val="80000"/>
              <a:buFont typeface="Arial"/>
              <a:buChar char="•"/>
            </a:pPr>
            <a:r>
              <a:rPr lang="fr-FR" sz="900" dirty="0">
                <a:solidFill>
                  <a:schemeClr val="bg1"/>
                </a:solidFill>
                <a:latin typeface="Arial"/>
              </a:rPr>
              <a:t>Sécurité et cybersécurité</a:t>
            </a:r>
          </a:p>
          <a:p>
            <a:pPr marL="93663" indent="-93663" defTabSz="685891" fontAlgn="auto">
              <a:spcBef>
                <a:spcPts val="0"/>
              </a:spcBef>
              <a:spcAft>
                <a:spcPts val="500"/>
              </a:spcAft>
              <a:buSzPct val="80000"/>
              <a:buFont typeface="Arial"/>
              <a:buChar char="•"/>
            </a:pPr>
            <a:r>
              <a:rPr lang="fr-FR" sz="900" dirty="0">
                <a:solidFill>
                  <a:schemeClr val="bg1"/>
                </a:solidFill>
                <a:latin typeface="Arial"/>
              </a:rPr>
              <a:t>IoT</a:t>
            </a:r>
          </a:p>
          <a:p>
            <a:pPr marL="93663" indent="-93663" defTabSz="685891" fontAlgn="auto">
              <a:spcBef>
                <a:spcPts val="0"/>
              </a:spcBef>
              <a:spcAft>
                <a:spcPts val="500"/>
              </a:spcAft>
              <a:buSzPct val="80000"/>
              <a:buFont typeface="Arial"/>
              <a:buChar char="•"/>
            </a:pPr>
            <a:r>
              <a:rPr lang="fr-FR" sz="900" dirty="0">
                <a:solidFill>
                  <a:schemeClr val="bg1"/>
                </a:solidFill>
                <a:latin typeface="Arial"/>
              </a:rPr>
              <a:t>Programmation</a:t>
            </a:r>
          </a:p>
          <a:p>
            <a:pPr marL="93663" indent="-93663" defTabSz="685891" fontAlgn="auto">
              <a:spcBef>
                <a:spcPts val="0"/>
              </a:spcBef>
              <a:spcAft>
                <a:spcPts val="500"/>
              </a:spcAft>
              <a:buSzPct val="80000"/>
              <a:buFont typeface="Arial"/>
              <a:buChar char="•"/>
            </a:pPr>
            <a:r>
              <a:rPr lang="fr-FR" sz="900" dirty="0">
                <a:solidFill>
                  <a:schemeClr val="bg1"/>
                </a:solidFill>
                <a:latin typeface="Arial"/>
              </a:rPr>
              <a:t>Linux et concepts informatiques généraux</a:t>
            </a:r>
          </a:p>
        </p:txBody>
      </p:sp>
      <p:sp>
        <p:nvSpPr>
          <p:cNvPr id="55" name="Rectangle 54"/>
          <p:cNvSpPr/>
          <p:nvPr/>
        </p:nvSpPr>
        <p:spPr>
          <a:xfrm>
            <a:off x="2354621" y="1661339"/>
            <a:ext cx="2329258" cy="1690206"/>
          </a:xfrm>
          <a:prstGeom prst="rect">
            <a:avLst/>
          </a:prstGeom>
        </p:spPr>
        <p:txBody>
          <a:bodyPr wrap="square">
            <a:spAutoFit/>
          </a:bodyPr>
          <a:lstStyle/>
          <a:p>
            <a:r>
              <a:rPr lang="fr-FR" sz="1600" dirty="0">
                <a:solidFill>
                  <a:schemeClr val="bg1"/>
                </a:solidFill>
              </a:rPr>
              <a:t>Méthodes d'apprentissage</a:t>
            </a:r>
          </a:p>
          <a:p>
            <a:pPr defTabSz="685891" fontAlgn="auto">
              <a:spcBef>
                <a:spcPts val="0"/>
              </a:spcBef>
              <a:spcAft>
                <a:spcPts val="500"/>
              </a:spcAft>
              <a:buSzPct val="80000"/>
            </a:pPr>
            <a:endParaRPr lang="fr-FR" sz="100" dirty="0">
              <a:solidFill>
                <a:schemeClr val="bg1"/>
              </a:solidFill>
              <a:latin typeface="Arial"/>
            </a:endParaRPr>
          </a:p>
          <a:p>
            <a:pPr marL="93663" indent="-93663" defTabSz="685891" fontAlgn="auto">
              <a:spcBef>
                <a:spcPts val="0"/>
              </a:spcBef>
              <a:spcAft>
                <a:spcPts val="500"/>
              </a:spcAft>
              <a:buSzPct val="80000"/>
              <a:buFont typeface="Arial"/>
              <a:buChar char="•"/>
            </a:pPr>
            <a:r>
              <a:rPr lang="fr-FR" sz="1000" dirty="0">
                <a:solidFill>
                  <a:schemeClr val="bg1"/>
                </a:solidFill>
                <a:latin typeface="Arial"/>
              </a:rPr>
              <a:t>Travaux pratiques</a:t>
            </a:r>
          </a:p>
          <a:p>
            <a:pPr marL="93663" indent="-93663" defTabSz="685891" fontAlgn="auto">
              <a:spcBef>
                <a:spcPts val="0"/>
              </a:spcBef>
              <a:spcAft>
                <a:spcPts val="500"/>
              </a:spcAft>
              <a:buSzPct val="80000"/>
              <a:buFont typeface="Arial"/>
              <a:buChar char="•"/>
            </a:pPr>
            <a:r>
              <a:rPr lang="fr-FR" sz="1000" dirty="0">
                <a:solidFill>
                  <a:schemeClr val="bg1"/>
                </a:solidFill>
                <a:latin typeface="Arial"/>
              </a:rPr>
              <a:t>Résolution de problèmes</a:t>
            </a:r>
          </a:p>
          <a:p>
            <a:pPr marL="93663" indent="-93663" defTabSz="685891" fontAlgn="auto">
              <a:spcBef>
                <a:spcPts val="0"/>
              </a:spcBef>
              <a:spcAft>
                <a:spcPts val="500"/>
              </a:spcAft>
              <a:buSzPct val="80000"/>
              <a:buFont typeface="Arial"/>
              <a:buChar char="•"/>
            </a:pPr>
            <a:r>
              <a:rPr lang="fr-FR" sz="1000" dirty="0">
                <a:solidFill>
                  <a:schemeClr val="bg1"/>
                </a:solidFill>
                <a:latin typeface="Arial"/>
              </a:rPr>
              <a:t>Apprentissage basé sur des projets</a:t>
            </a:r>
            <a:endParaRPr lang="fr-FR" sz="1000" dirty="0">
              <a:solidFill>
                <a:schemeClr val="bg1"/>
              </a:solidFill>
              <a:latin typeface="Arial"/>
              <a:ea typeface="+mn-ea"/>
            </a:endParaRPr>
          </a:p>
          <a:p>
            <a:pPr marL="93663" indent="-93663" defTabSz="685891" fontAlgn="auto">
              <a:spcBef>
                <a:spcPts val="0"/>
              </a:spcBef>
              <a:spcAft>
                <a:spcPts val="500"/>
              </a:spcAft>
              <a:buSzPct val="80000"/>
              <a:buFont typeface="Arial"/>
              <a:buChar char="•"/>
            </a:pPr>
            <a:r>
              <a:rPr lang="fr-FR" sz="1000" dirty="0">
                <a:solidFill>
                  <a:schemeClr val="bg1"/>
                </a:solidFill>
                <a:latin typeface="Arial"/>
              </a:rPr>
              <a:t>Initiative et leadership</a:t>
            </a:r>
          </a:p>
          <a:p>
            <a:pPr marL="93663" indent="-93663" defTabSz="685891" fontAlgn="auto">
              <a:spcBef>
                <a:spcPts val="0"/>
              </a:spcBef>
              <a:spcAft>
                <a:spcPts val="500"/>
              </a:spcAft>
              <a:buSzPct val="80000"/>
              <a:buFont typeface="Arial"/>
              <a:buChar char="•"/>
            </a:pPr>
            <a:r>
              <a:rPr lang="fr-FR" sz="1000" dirty="0">
                <a:solidFill>
                  <a:schemeClr val="bg1"/>
                </a:solidFill>
                <a:latin typeface="Arial"/>
              </a:rPr>
              <a:t>Expériences réelles</a:t>
            </a:r>
          </a:p>
        </p:txBody>
      </p:sp>
      <p:sp>
        <p:nvSpPr>
          <p:cNvPr id="56" name="Rectangle 55"/>
          <p:cNvSpPr/>
          <p:nvPr/>
        </p:nvSpPr>
        <p:spPr>
          <a:xfrm>
            <a:off x="4618992" y="1740362"/>
            <a:ext cx="2150481" cy="1379865"/>
          </a:xfrm>
          <a:prstGeom prst="rect">
            <a:avLst/>
          </a:prstGeom>
        </p:spPr>
        <p:txBody>
          <a:bodyPr wrap="square">
            <a:spAutoFit/>
          </a:bodyPr>
          <a:lstStyle/>
          <a:p>
            <a:r>
              <a:rPr lang="fr-FR" sz="1600" dirty="0">
                <a:solidFill>
                  <a:schemeClr val="bg1"/>
                </a:solidFill>
              </a:rPr>
              <a:t>Modes de réflexion</a:t>
            </a:r>
          </a:p>
          <a:p>
            <a:pPr marL="93663" indent="-93663" defTabSz="685891" fontAlgn="auto">
              <a:spcBef>
                <a:spcPts val="0"/>
              </a:spcBef>
              <a:spcAft>
                <a:spcPts val="500"/>
              </a:spcAft>
              <a:buSzPct val="80000"/>
              <a:buFont typeface="Arial"/>
              <a:buChar char="•"/>
            </a:pPr>
            <a:endParaRPr lang="fr-FR" sz="100" dirty="0">
              <a:solidFill>
                <a:schemeClr val="bg1"/>
              </a:solidFill>
              <a:latin typeface="Arial"/>
              <a:ea typeface="+mn-ea"/>
            </a:endParaRPr>
          </a:p>
          <a:p>
            <a:pPr marL="93663" indent="-93663" defTabSz="685891" fontAlgn="auto">
              <a:spcBef>
                <a:spcPts val="0"/>
              </a:spcBef>
              <a:spcAft>
                <a:spcPts val="500"/>
              </a:spcAft>
              <a:buSzPct val="80000"/>
              <a:buFont typeface="Arial"/>
              <a:buChar char="•"/>
            </a:pPr>
            <a:r>
              <a:rPr lang="fr-FR" sz="1000" dirty="0">
                <a:solidFill>
                  <a:schemeClr val="bg1"/>
                </a:solidFill>
                <a:latin typeface="Arial"/>
              </a:rPr>
              <a:t>État d'esprit centré sur le client</a:t>
            </a:r>
            <a:endParaRPr lang="fr-FR" sz="1000" dirty="0">
              <a:solidFill>
                <a:schemeClr val="bg1"/>
              </a:solidFill>
              <a:latin typeface="Arial"/>
              <a:ea typeface="+mn-ea"/>
            </a:endParaRPr>
          </a:p>
          <a:p>
            <a:pPr marL="93663" indent="-93663" defTabSz="685891" fontAlgn="auto">
              <a:spcBef>
                <a:spcPts val="0"/>
              </a:spcBef>
              <a:spcAft>
                <a:spcPts val="500"/>
              </a:spcAft>
              <a:buSzPct val="80000"/>
              <a:buFont typeface="Arial"/>
              <a:buChar char="•"/>
            </a:pPr>
            <a:r>
              <a:rPr lang="fr-FR" sz="1000" dirty="0">
                <a:solidFill>
                  <a:schemeClr val="bg1"/>
                </a:solidFill>
                <a:latin typeface="Arial"/>
              </a:rPr>
              <a:t>Raisonnement critique</a:t>
            </a:r>
          </a:p>
          <a:p>
            <a:pPr marL="93663" indent="-93663" defTabSz="685891" fontAlgn="auto">
              <a:spcBef>
                <a:spcPts val="0"/>
              </a:spcBef>
              <a:spcAft>
                <a:spcPts val="500"/>
              </a:spcAft>
              <a:buSzPct val="80000"/>
              <a:buFont typeface="Arial"/>
              <a:buChar char="•"/>
            </a:pPr>
            <a:r>
              <a:rPr lang="fr-FR" sz="1000" dirty="0">
                <a:solidFill>
                  <a:schemeClr val="bg1"/>
                </a:solidFill>
                <a:latin typeface="Arial"/>
              </a:rPr>
              <a:t>Responsabilité personnelle et sociale</a:t>
            </a:r>
            <a:endParaRPr lang="fr-FR" sz="1000" dirty="0">
              <a:solidFill>
                <a:schemeClr val="bg1"/>
              </a:solidFill>
              <a:latin typeface="Arial"/>
              <a:ea typeface="+mn-ea"/>
            </a:endParaRPr>
          </a:p>
          <a:p>
            <a:pPr marL="93663" indent="-93663" defTabSz="685891" fontAlgn="auto">
              <a:spcBef>
                <a:spcPts val="0"/>
              </a:spcBef>
              <a:spcAft>
                <a:spcPts val="500"/>
              </a:spcAft>
              <a:buSzPct val="80000"/>
              <a:buFont typeface="Arial"/>
              <a:buChar char="•"/>
            </a:pPr>
            <a:r>
              <a:rPr lang="fr-FR" sz="1000" dirty="0">
                <a:solidFill>
                  <a:schemeClr val="bg1"/>
                </a:solidFill>
                <a:latin typeface="Arial"/>
              </a:rPr>
              <a:t>Contexte de l'entreprise</a:t>
            </a:r>
            <a:endParaRPr lang="fr-FR" sz="1000" dirty="0">
              <a:solidFill>
                <a:schemeClr val="bg1"/>
              </a:solidFill>
              <a:latin typeface="Arial"/>
              <a:ea typeface="+mn-ea"/>
            </a:endParaRPr>
          </a:p>
        </p:txBody>
      </p:sp>
      <p:pic>
        <p:nvPicPr>
          <p:cNvPr id="57" name="Picture 56"/>
          <p:cNvPicPr>
            <a:picLocks noChangeAspect="1"/>
          </p:cNvPicPr>
          <p:nvPr/>
        </p:nvPicPr>
        <p:blipFill rotWithShape="1">
          <a:blip r:embed="rId8" cstate="print">
            <a:extLst>
              <a:ext uri="{28A0092B-C50C-407E-A947-70E740481C1C}">
                <a14:useLocalDpi xmlns:a14="http://schemas.microsoft.com/office/drawing/2010/main"/>
              </a:ext>
            </a:extLst>
          </a:blip>
          <a:srcRect r="-361"/>
          <a:stretch/>
        </p:blipFill>
        <p:spPr>
          <a:xfrm>
            <a:off x="4564801" y="4089035"/>
            <a:ext cx="2297116" cy="1269055"/>
          </a:xfrm>
          <a:prstGeom prst="rect">
            <a:avLst/>
          </a:prstGeom>
        </p:spPr>
      </p:pic>
      <p:pic>
        <p:nvPicPr>
          <p:cNvPr id="59" name="Picture 58"/>
          <p:cNvPicPr>
            <a:picLocks noChangeAspect="1"/>
          </p:cNvPicPr>
          <p:nvPr/>
        </p:nvPicPr>
        <p:blipFill rotWithShape="1">
          <a:blip r:embed="rId9" cstate="print">
            <a:extLst>
              <a:ext uri="{28A0092B-C50C-407E-A947-70E740481C1C}">
                <a14:useLocalDpi xmlns:a14="http://schemas.microsoft.com/office/drawing/2010/main"/>
              </a:ext>
            </a:extLst>
          </a:blip>
          <a:srcRect r="-43"/>
          <a:stretch/>
        </p:blipFill>
        <p:spPr>
          <a:xfrm>
            <a:off x="492" y="4089609"/>
            <a:ext cx="2298656" cy="1268777"/>
          </a:xfrm>
          <a:prstGeom prst="rect">
            <a:avLst/>
          </a:prstGeom>
        </p:spPr>
      </p:pic>
      <p:sp>
        <p:nvSpPr>
          <p:cNvPr id="61" name="Rectangle 60"/>
          <p:cNvSpPr/>
          <p:nvPr/>
        </p:nvSpPr>
        <p:spPr>
          <a:xfrm>
            <a:off x="309338" y="5516512"/>
            <a:ext cx="1643400" cy="261610"/>
          </a:xfrm>
          <a:prstGeom prst="rect">
            <a:avLst/>
          </a:prstGeom>
        </p:spPr>
        <p:txBody>
          <a:bodyPr wrap="none">
            <a:spAutoFit/>
          </a:bodyPr>
          <a:lstStyle/>
          <a:p>
            <a:pPr algn="ctr">
              <a:spcAft>
                <a:spcPts val="400"/>
              </a:spcAft>
            </a:pPr>
            <a:r>
              <a:rPr lang="fr-FR" sz="1100" dirty="0">
                <a:solidFill>
                  <a:schemeClr val="bg1"/>
                </a:solidFill>
              </a:rPr>
              <a:t>Communauté mondiale</a:t>
            </a:r>
          </a:p>
        </p:txBody>
      </p:sp>
      <p:sp>
        <p:nvSpPr>
          <p:cNvPr id="62" name="Rectangle 61"/>
          <p:cNvSpPr/>
          <p:nvPr/>
        </p:nvSpPr>
        <p:spPr>
          <a:xfrm>
            <a:off x="5066895" y="5516512"/>
            <a:ext cx="1298753" cy="261610"/>
          </a:xfrm>
          <a:prstGeom prst="rect">
            <a:avLst/>
          </a:prstGeom>
        </p:spPr>
        <p:txBody>
          <a:bodyPr wrap="none">
            <a:spAutoFit/>
          </a:bodyPr>
          <a:lstStyle/>
          <a:p>
            <a:pPr algn="ctr">
              <a:spcAft>
                <a:spcPts val="400"/>
              </a:spcAft>
            </a:pPr>
            <a:r>
              <a:rPr lang="fr-FR" sz="1100" dirty="0">
                <a:solidFill>
                  <a:schemeClr val="bg1"/>
                </a:solidFill>
              </a:rPr>
              <a:t>Formation flexible</a:t>
            </a:r>
          </a:p>
        </p:txBody>
      </p:sp>
      <p:sp>
        <p:nvSpPr>
          <p:cNvPr id="32" name="TextBox 31"/>
          <p:cNvSpPr txBox="1"/>
          <p:nvPr/>
        </p:nvSpPr>
        <p:spPr>
          <a:xfrm>
            <a:off x="292591" y="852050"/>
            <a:ext cx="312906" cy="369332"/>
          </a:xfrm>
          <a:prstGeom prst="rect">
            <a:avLst/>
          </a:prstGeom>
          <a:noFill/>
        </p:spPr>
        <p:txBody>
          <a:bodyPr wrap="none" rtlCol="0">
            <a:spAutoFit/>
          </a:bodyPr>
          <a:lstStyle/>
          <a:p>
            <a:r>
              <a:rPr lang="fr-FR" dirty="0">
                <a:solidFill>
                  <a:schemeClr val="accent1"/>
                </a:solidFill>
              </a:rPr>
              <a:t>1</a:t>
            </a:r>
          </a:p>
        </p:txBody>
      </p:sp>
      <p:sp>
        <p:nvSpPr>
          <p:cNvPr id="33" name="Oval 32"/>
          <p:cNvSpPr/>
          <p:nvPr/>
        </p:nvSpPr>
        <p:spPr>
          <a:xfrm>
            <a:off x="292591" y="885216"/>
            <a:ext cx="312906" cy="312906"/>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614239179"/>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818" y="2804923"/>
            <a:ext cx="6863498" cy="2701601"/>
            <a:chOff x="9940" y="2804923"/>
            <a:chExt cx="6863498" cy="2701601"/>
          </a:xfrm>
        </p:grpSpPr>
        <p:pic>
          <p:nvPicPr>
            <p:cNvPr id="32" name="Picture 31"/>
            <p:cNvPicPr/>
            <p:nvPr/>
          </p:nvPicPr>
          <p:blipFill rotWithShape="1">
            <a:blip r:embed="rId3" cstate="print">
              <a:extLst>
                <a:ext uri="{28A0092B-C50C-407E-A947-70E740481C1C}">
                  <a14:useLocalDpi xmlns:a14="http://schemas.microsoft.com/office/drawing/2010/main"/>
                </a:ext>
              </a:extLst>
            </a:blip>
            <a:srcRect/>
            <a:stretch/>
          </p:blipFill>
          <p:spPr>
            <a:xfrm>
              <a:off x="9940" y="2804923"/>
              <a:ext cx="6863498" cy="2701601"/>
            </a:xfrm>
            <a:prstGeom prst="rect">
              <a:avLst/>
            </a:prstGeom>
          </p:spPr>
        </p:pic>
        <p:pic>
          <p:nvPicPr>
            <p:cNvPr id="33" name="Picture 32"/>
            <p:cNvPicPr/>
            <p:nvPr/>
          </p:nvPicPr>
          <p:blipFill rotWithShape="1">
            <a:blip r:embed="rId4" cstate="print">
              <a:extLst>
                <a:ext uri="{28A0092B-C50C-407E-A947-70E740481C1C}">
                  <a14:useLocalDpi xmlns:a14="http://schemas.microsoft.com/office/drawing/2010/main"/>
                </a:ext>
              </a:extLst>
            </a:blip>
            <a:srcRect/>
            <a:stretch/>
          </p:blipFill>
          <p:spPr>
            <a:xfrm>
              <a:off x="5036794" y="3218204"/>
              <a:ext cx="1827398" cy="2262490"/>
            </a:xfrm>
            <a:prstGeom prst="rect">
              <a:avLst/>
            </a:prstGeom>
          </p:spPr>
        </p:pic>
      </p:grpSp>
      <p:sp>
        <p:nvSpPr>
          <p:cNvPr id="18" name="TextBox 17"/>
          <p:cNvSpPr txBox="1"/>
          <p:nvPr/>
        </p:nvSpPr>
        <p:spPr>
          <a:xfrm>
            <a:off x="1227748" y="3755445"/>
            <a:ext cx="4807843" cy="646331"/>
          </a:xfrm>
          <a:prstGeom prst="rect">
            <a:avLst/>
          </a:prstGeom>
          <a:noFill/>
        </p:spPr>
        <p:txBody>
          <a:bodyPr wrap="square" rtlCol="0">
            <a:noAutofit/>
          </a:bodyPr>
          <a:lstStyle/>
          <a:p>
            <a:pPr algn="ctr"/>
            <a:r>
              <a:rPr lang="fr-FR" sz="3600" dirty="0">
                <a:solidFill>
                  <a:schemeClr val="bg1"/>
                </a:solidFill>
              </a:rPr>
              <a:t>Cours de programmation</a:t>
            </a:r>
          </a:p>
        </p:txBody>
      </p:sp>
      <p:grpSp>
        <p:nvGrpSpPr>
          <p:cNvPr id="36" name="Group 35"/>
          <p:cNvGrpSpPr>
            <a:grpSpLocks noChangeAspect="1"/>
          </p:cNvGrpSpPr>
          <p:nvPr/>
        </p:nvGrpSpPr>
        <p:grpSpPr>
          <a:xfrm>
            <a:off x="2816353" y="2211420"/>
            <a:ext cx="1225296" cy="1187006"/>
            <a:chOff x="292196" y="3426079"/>
            <a:chExt cx="288472" cy="284989"/>
          </a:xfrm>
        </p:grpSpPr>
        <p:grpSp>
          <p:nvGrpSpPr>
            <p:cNvPr id="37" name="Group 36"/>
            <p:cNvGrpSpPr>
              <a:grpSpLocks noChangeAspect="1"/>
            </p:cNvGrpSpPr>
            <p:nvPr/>
          </p:nvGrpSpPr>
          <p:grpSpPr>
            <a:xfrm>
              <a:off x="292196" y="3426079"/>
              <a:ext cx="288472" cy="284989"/>
              <a:chOff x="2632787" y="1629410"/>
              <a:chExt cx="1817884" cy="1795938"/>
            </a:xfrm>
          </p:grpSpPr>
          <p:sp>
            <p:nvSpPr>
              <p:cNvPr id="46" name="Chord 45"/>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Chord 46"/>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8" name="Group 37"/>
            <p:cNvGrpSpPr>
              <a:grpSpLocks noChangeAspect="1"/>
            </p:cNvGrpSpPr>
            <p:nvPr/>
          </p:nvGrpSpPr>
          <p:grpSpPr>
            <a:xfrm>
              <a:off x="341650" y="3518118"/>
              <a:ext cx="184469" cy="124097"/>
              <a:chOff x="1011238" y="5345113"/>
              <a:chExt cx="611188" cy="411163"/>
            </a:xfrm>
          </p:grpSpPr>
          <p:sp>
            <p:nvSpPr>
              <p:cNvPr id="39" name="Freeform 16"/>
              <p:cNvSpPr>
                <a:spLocks noEditPoints="1"/>
              </p:cNvSpPr>
              <p:nvPr/>
            </p:nvSpPr>
            <p:spPr bwMode="auto">
              <a:xfrm>
                <a:off x="1011238" y="5345113"/>
                <a:ext cx="611188" cy="411163"/>
              </a:xfrm>
              <a:custGeom>
                <a:avLst/>
                <a:gdLst>
                  <a:gd name="T0" fmla="*/ 351 w 364"/>
                  <a:gd name="T1" fmla="*/ 0 h 244"/>
                  <a:gd name="T2" fmla="*/ 16 w 364"/>
                  <a:gd name="T3" fmla="*/ 0 h 244"/>
                  <a:gd name="T4" fmla="*/ 0 w 364"/>
                  <a:gd name="T5" fmla="*/ 16 h 244"/>
                  <a:gd name="T6" fmla="*/ 0 w 364"/>
                  <a:gd name="T7" fmla="*/ 228 h 244"/>
                  <a:gd name="T8" fmla="*/ 16 w 364"/>
                  <a:gd name="T9" fmla="*/ 244 h 244"/>
                  <a:gd name="T10" fmla="*/ 351 w 364"/>
                  <a:gd name="T11" fmla="*/ 244 h 244"/>
                  <a:gd name="T12" fmla="*/ 364 w 364"/>
                  <a:gd name="T13" fmla="*/ 228 h 244"/>
                  <a:gd name="T14" fmla="*/ 364 w 364"/>
                  <a:gd name="T15" fmla="*/ 16 h 244"/>
                  <a:gd name="T16" fmla="*/ 351 w 364"/>
                  <a:gd name="T17" fmla="*/ 0 h 244"/>
                  <a:gd name="T18" fmla="*/ 324 w 364"/>
                  <a:gd name="T19" fmla="*/ 16 h 244"/>
                  <a:gd name="T20" fmla="*/ 335 w 364"/>
                  <a:gd name="T21" fmla="*/ 28 h 244"/>
                  <a:gd name="T22" fmla="*/ 324 w 364"/>
                  <a:gd name="T23" fmla="*/ 39 h 244"/>
                  <a:gd name="T24" fmla="*/ 312 w 364"/>
                  <a:gd name="T25" fmla="*/ 28 h 244"/>
                  <a:gd name="T26" fmla="*/ 324 w 364"/>
                  <a:gd name="T27" fmla="*/ 16 h 244"/>
                  <a:gd name="T28" fmla="*/ 286 w 364"/>
                  <a:gd name="T29" fmla="*/ 16 h 244"/>
                  <a:gd name="T30" fmla="*/ 297 w 364"/>
                  <a:gd name="T31" fmla="*/ 28 h 244"/>
                  <a:gd name="T32" fmla="*/ 286 w 364"/>
                  <a:gd name="T33" fmla="*/ 39 h 244"/>
                  <a:gd name="T34" fmla="*/ 274 w 364"/>
                  <a:gd name="T35" fmla="*/ 28 h 244"/>
                  <a:gd name="T36" fmla="*/ 286 w 364"/>
                  <a:gd name="T37" fmla="*/ 16 h 244"/>
                  <a:gd name="T38" fmla="*/ 248 w 364"/>
                  <a:gd name="T39" fmla="*/ 16 h 244"/>
                  <a:gd name="T40" fmla="*/ 259 w 364"/>
                  <a:gd name="T41" fmla="*/ 28 h 244"/>
                  <a:gd name="T42" fmla="*/ 248 w 364"/>
                  <a:gd name="T43" fmla="*/ 39 h 244"/>
                  <a:gd name="T44" fmla="*/ 236 w 364"/>
                  <a:gd name="T45" fmla="*/ 28 h 244"/>
                  <a:gd name="T46" fmla="*/ 248 w 364"/>
                  <a:gd name="T47" fmla="*/ 16 h 244"/>
                  <a:gd name="T48" fmla="*/ 336 w 364"/>
                  <a:gd name="T49" fmla="*/ 212 h 244"/>
                  <a:gd name="T50" fmla="*/ 32 w 364"/>
                  <a:gd name="T51" fmla="*/ 212 h 244"/>
                  <a:gd name="T52" fmla="*/ 32 w 364"/>
                  <a:gd name="T53" fmla="*/ 52 h 244"/>
                  <a:gd name="T54" fmla="*/ 336 w 364"/>
                  <a:gd name="T55" fmla="*/ 52 h 244"/>
                  <a:gd name="T56" fmla="*/ 336 w 364"/>
                  <a:gd name="T57"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4" h="244">
                    <a:moveTo>
                      <a:pt x="351" y="0"/>
                    </a:moveTo>
                    <a:cubicBezTo>
                      <a:pt x="16" y="0"/>
                      <a:pt x="16" y="0"/>
                      <a:pt x="16" y="0"/>
                    </a:cubicBezTo>
                    <a:cubicBezTo>
                      <a:pt x="8" y="0"/>
                      <a:pt x="0" y="8"/>
                      <a:pt x="0" y="16"/>
                    </a:cubicBezTo>
                    <a:cubicBezTo>
                      <a:pt x="0" y="228"/>
                      <a:pt x="0" y="228"/>
                      <a:pt x="0" y="228"/>
                    </a:cubicBezTo>
                    <a:cubicBezTo>
                      <a:pt x="0" y="237"/>
                      <a:pt x="8" y="244"/>
                      <a:pt x="16" y="244"/>
                    </a:cubicBezTo>
                    <a:cubicBezTo>
                      <a:pt x="351" y="244"/>
                      <a:pt x="351" y="244"/>
                      <a:pt x="351" y="244"/>
                    </a:cubicBezTo>
                    <a:cubicBezTo>
                      <a:pt x="359" y="244"/>
                      <a:pt x="364" y="237"/>
                      <a:pt x="364" y="228"/>
                    </a:cubicBezTo>
                    <a:cubicBezTo>
                      <a:pt x="364" y="16"/>
                      <a:pt x="364" y="16"/>
                      <a:pt x="364" y="16"/>
                    </a:cubicBezTo>
                    <a:cubicBezTo>
                      <a:pt x="364" y="8"/>
                      <a:pt x="359" y="0"/>
                      <a:pt x="351" y="0"/>
                    </a:cubicBezTo>
                    <a:close/>
                    <a:moveTo>
                      <a:pt x="324" y="16"/>
                    </a:moveTo>
                    <a:cubicBezTo>
                      <a:pt x="330" y="16"/>
                      <a:pt x="335" y="21"/>
                      <a:pt x="335" y="28"/>
                    </a:cubicBezTo>
                    <a:cubicBezTo>
                      <a:pt x="335" y="34"/>
                      <a:pt x="330" y="39"/>
                      <a:pt x="324" y="39"/>
                    </a:cubicBezTo>
                    <a:cubicBezTo>
                      <a:pt x="317" y="39"/>
                      <a:pt x="312" y="34"/>
                      <a:pt x="312" y="28"/>
                    </a:cubicBezTo>
                    <a:cubicBezTo>
                      <a:pt x="312" y="21"/>
                      <a:pt x="317" y="16"/>
                      <a:pt x="324" y="16"/>
                    </a:cubicBezTo>
                    <a:close/>
                    <a:moveTo>
                      <a:pt x="286" y="16"/>
                    </a:moveTo>
                    <a:cubicBezTo>
                      <a:pt x="292" y="16"/>
                      <a:pt x="297" y="21"/>
                      <a:pt x="297" y="28"/>
                    </a:cubicBezTo>
                    <a:cubicBezTo>
                      <a:pt x="297" y="34"/>
                      <a:pt x="292" y="39"/>
                      <a:pt x="286" y="39"/>
                    </a:cubicBezTo>
                    <a:cubicBezTo>
                      <a:pt x="280" y="39"/>
                      <a:pt x="274" y="34"/>
                      <a:pt x="274" y="28"/>
                    </a:cubicBezTo>
                    <a:cubicBezTo>
                      <a:pt x="274" y="21"/>
                      <a:pt x="280" y="16"/>
                      <a:pt x="286" y="16"/>
                    </a:cubicBezTo>
                    <a:close/>
                    <a:moveTo>
                      <a:pt x="248" y="16"/>
                    </a:moveTo>
                    <a:cubicBezTo>
                      <a:pt x="254" y="16"/>
                      <a:pt x="259" y="21"/>
                      <a:pt x="259" y="28"/>
                    </a:cubicBezTo>
                    <a:cubicBezTo>
                      <a:pt x="259" y="34"/>
                      <a:pt x="254" y="39"/>
                      <a:pt x="248" y="39"/>
                    </a:cubicBezTo>
                    <a:cubicBezTo>
                      <a:pt x="242" y="39"/>
                      <a:pt x="236" y="34"/>
                      <a:pt x="236" y="28"/>
                    </a:cubicBezTo>
                    <a:cubicBezTo>
                      <a:pt x="236" y="21"/>
                      <a:pt x="242" y="16"/>
                      <a:pt x="248" y="16"/>
                    </a:cubicBezTo>
                    <a:close/>
                    <a:moveTo>
                      <a:pt x="336" y="212"/>
                    </a:moveTo>
                    <a:cubicBezTo>
                      <a:pt x="32" y="212"/>
                      <a:pt x="32" y="212"/>
                      <a:pt x="32" y="212"/>
                    </a:cubicBezTo>
                    <a:cubicBezTo>
                      <a:pt x="32" y="52"/>
                      <a:pt x="32" y="52"/>
                      <a:pt x="32" y="52"/>
                    </a:cubicBezTo>
                    <a:cubicBezTo>
                      <a:pt x="336" y="52"/>
                      <a:pt x="336" y="52"/>
                      <a:pt x="336" y="52"/>
                    </a:cubicBezTo>
                    <a:lnTo>
                      <a:pt x="336" y="2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7"/>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rgbClr val="4E4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8"/>
              <p:cNvSpPr>
                <a:spLocks/>
              </p:cNvSpPr>
              <p:nvPr/>
            </p:nvSpPr>
            <p:spPr bwMode="auto">
              <a:xfrm>
                <a:off x="1273176" y="5480050"/>
                <a:ext cx="68263" cy="182563"/>
              </a:xfrm>
              <a:custGeom>
                <a:avLst/>
                <a:gdLst>
                  <a:gd name="T0" fmla="*/ 43 w 43"/>
                  <a:gd name="T1" fmla="*/ 0 h 115"/>
                  <a:gd name="T2" fmla="*/ 28 w 43"/>
                  <a:gd name="T3" fmla="*/ 0 h 115"/>
                  <a:gd name="T4" fmla="*/ 0 w 43"/>
                  <a:gd name="T5" fmla="*/ 115 h 115"/>
                  <a:gd name="T6" fmla="*/ 16 w 43"/>
                  <a:gd name="T7" fmla="*/ 115 h 115"/>
                  <a:gd name="T8" fmla="*/ 43 w 43"/>
                  <a:gd name="T9" fmla="*/ 0 h 115"/>
                </a:gdLst>
                <a:ahLst/>
                <a:cxnLst>
                  <a:cxn ang="0">
                    <a:pos x="T0" y="T1"/>
                  </a:cxn>
                  <a:cxn ang="0">
                    <a:pos x="T2" y="T3"/>
                  </a:cxn>
                  <a:cxn ang="0">
                    <a:pos x="T4" y="T5"/>
                  </a:cxn>
                  <a:cxn ang="0">
                    <a:pos x="T6" y="T7"/>
                  </a:cxn>
                  <a:cxn ang="0">
                    <a:pos x="T8" y="T9"/>
                  </a:cxn>
                </a:cxnLst>
                <a:rect l="0" t="0" r="r" b="b"/>
                <a:pathLst>
                  <a:path w="43" h="115">
                    <a:moveTo>
                      <a:pt x="43" y="0"/>
                    </a:moveTo>
                    <a:lnTo>
                      <a:pt x="28" y="0"/>
                    </a:lnTo>
                    <a:lnTo>
                      <a:pt x="0" y="115"/>
                    </a:lnTo>
                    <a:lnTo>
                      <a:pt x="16" y="115"/>
                    </a:lnTo>
                    <a:lnTo>
                      <a:pt x="43"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9"/>
              <p:cNvSpPr>
                <a:spLocks/>
              </p:cNvSpPr>
              <p:nvPr/>
            </p:nvSpPr>
            <p:spPr bwMode="auto">
              <a:xfrm>
                <a:off x="1354138" y="5507038"/>
                <a:ext cx="114300" cy="131763"/>
              </a:xfrm>
              <a:custGeom>
                <a:avLst/>
                <a:gdLst>
                  <a:gd name="T0" fmla="*/ 72 w 72"/>
                  <a:gd name="T1" fmla="*/ 32 h 83"/>
                  <a:gd name="T2" fmla="*/ 0 w 72"/>
                  <a:gd name="T3" fmla="*/ 0 h 83"/>
                  <a:gd name="T4" fmla="*/ 0 w 72"/>
                  <a:gd name="T5" fmla="*/ 21 h 83"/>
                  <a:gd name="T6" fmla="*/ 52 w 72"/>
                  <a:gd name="T7" fmla="*/ 41 h 83"/>
                  <a:gd name="T8" fmla="*/ 0 w 72"/>
                  <a:gd name="T9" fmla="*/ 61 h 83"/>
                  <a:gd name="T10" fmla="*/ 0 w 72"/>
                  <a:gd name="T11" fmla="*/ 83 h 83"/>
                  <a:gd name="T12" fmla="*/ 72 w 72"/>
                  <a:gd name="T13" fmla="*/ 50 h 83"/>
                  <a:gd name="T14" fmla="*/ 72 w 72"/>
                  <a:gd name="T15" fmla="*/ 3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32"/>
                    </a:moveTo>
                    <a:lnTo>
                      <a:pt x="0" y="0"/>
                    </a:lnTo>
                    <a:lnTo>
                      <a:pt x="0" y="21"/>
                    </a:lnTo>
                    <a:lnTo>
                      <a:pt x="52" y="41"/>
                    </a:lnTo>
                    <a:lnTo>
                      <a:pt x="0" y="61"/>
                    </a:lnTo>
                    <a:lnTo>
                      <a:pt x="0" y="83"/>
                    </a:lnTo>
                    <a:lnTo>
                      <a:pt x="72" y="50"/>
                    </a:lnTo>
                    <a:lnTo>
                      <a:pt x="72" y="32"/>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20"/>
              <p:cNvSpPr>
                <a:spLocks/>
              </p:cNvSpPr>
              <p:nvPr/>
            </p:nvSpPr>
            <p:spPr bwMode="auto">
              <a:xfrm>
                <a:off x="1011238" y="5345113"/>
                <a:ext cx="301625" cy="411163"/>
              </a:xfrm>
              <a:custGeom>
                <a:avLst/>
                <a:gdLst>
                  <a:gd name="T0" fmla="*/ 180 w 180"/>
                  <a:gd name="T1" fmla="*/ 212 h 244"/>
                  <a:gd name="T2" fmla="*/ 32 w 180"/>
                  <a:gd name="T3" fmla="*/ 212 h 244"/>
                  <a:gd name="T4" fmla="*/ 32 w 180"/>
                  <a:gd name="T5" fmla="*/ 52 h 244"/>
                  <a:gd name="T6" fmla="*/ 180 w 180"/>
                  <a:gd name="T7" fmla="*/ 52 h 244"/>
                  <a:gd name="T8" fmla="*/ 180 w 180"/>
                  <a:gd name="T9" fmla="*/ 0 h 244"/>
                  <a:gd name="T10" fmla="*/ 16 w 180"/>
                  <a:gd name="T11" fmla="*/ 0 h 244"/>
                  <a:gd name="T12" fmla="*/ 0 w 180"/>
                  <a:gd name="T13" fmla="*/ 16 h 244"/>
                  <a:gd name="T14" fmla="*/ 0 w 180"/>
                  <a:gd name="T15" fmla="*/ 228 h 244"/>
                  <a:gd name="T16" fmla="*/ 16 w 180"/>
                  <a:gd name="T17" fmla="*/ 244 h 244"/>
                  <a:gd name="T18" fmla="*/ 180 w 180"/>
                  <a:gd name="T19" fmla="*/ 244 h 244"/>
                  <a:gd name="T20" fmla="*/ 180 w 180"/>
                  <a:gd name="T21"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244">
                    <a:moveTo>
                      <a:pt x="180" y="212"/>
                    </a:moveTo>
                    <a:cubicBezTo>
                      <a:pt x="32" y="212"/>
                      <a:pt x="32" y="212"/>
                      <a:pt x="32" y="212"/>
                    </a:cubicBezTo>
                    <a:cubicBezTo>
                      <a:pt x="32" y="52"/>
                      <a:pt x="32" y="52"/>
                      <a:pt x="32" y="52"/>
                    </a:cubicBezTo>
                    <a:cubicBezTo>
                      <a:pt x="180" y="52"/>
                      <a:pt x="180" y="52"/>
                      <a:pt x="180" y="52"/>
                    </a:cubicBezTo>
                    <a:cubicBezTo>
                      <a:pt x="180" y="0"/>
                      <a:pt x="180" y="0"/>
                      <a:pt x="180" y="0"/>
                    </a:cubicBezTo>
                    <a:cubicBezTo>
                      <a:pt x="16" y="0"/>
                      <a:pt x="16" y="0"/>
                      <a:pt x="16" y="0"/>
                    </a:cubicBezTo>
                    <a:cubicBezTo>
                      <a:pt x="8" y="0"/>
                      <a:pt x="0" y="8"/>
                      <a:pt x="0" y="16"/>
                    </a:cubicBezTo>
                    <a:cubicBezTo>
                      <a:pt x="0" y="228"/>
                      <a:pt x="0" y="228"/>
                      <a:pt x="0" y="228"/>
                    </a:cubicBezTo>
                    <a:cubicBezTo>
                      <a:pt x="0" y="237"/>
                      <a:pt x="8" y="244"/>
                      <a:pt x="16" y="244"/>
                    </a:cubicBezTo>
                    <a:cubicBezTo>
                      <a:pt x="180" y="244"/>
                      <a:pt x="180" y="244"/>
                      <a:pt x="180" y="244"/>
                    </a:cubicBezTo>
                    <a:lnTo>
                      <a:pt x="180" y="21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21"/>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22"/>
              <p:cNvSpPr>
                <a:spLocks/>
              </p:cNvSpPr>
              <p:nvPr/>
            </p:nvSpPr>
            <p:spPr bwMode="auto">
              <a:xfrm>
                <a:off x="1273176" y="5480050"/>
                <a:ext cx="44450" cy="182563"/>
              </a:xfrm>
              <a:custGeom>
                <a:avLst/>
                <a:gdLst>
                  <a:gd name="T0" fmla="*/ 25 w 28"/>
                  <a:gd name="T1" fmla="*/ 0 h 115"/>
                  <a:gd name="T2" fmla="*/ 28 w 28"/>
                  <a:gd name="T3" fmla="*/ 0 h 115"/>
                  <a:gd name="T4" fmla="*/ 0 w 28"/>
                  <a:gd name="T5" fmla="*/ 115 h 115"/>
                  <a:gd name="T6" fmla="*/ 16 w 28"/>
                  <a:gd name="T7" fmla="*/ 115 h 115"/>
                  <a:gd name="T8" fmla="*/ 25 w 28"/>
                  <a:gd name="T9" fmla="*/ 65 h 115"/>
                  <a:gd name="T10" fmla="*/ 25 w 28"/>
                  <a:gd name="T11" fmla="*/ 0 h 115"/>
                </a:gdLst>
                <a:ahLst/>
                <a:cxnLst>
                  <a:cxn ang="0">
                    <a:pos x="T0" y="T1"/>
                  </a:cxn>
                  <a:cxn ang="0">
                    <a:pos x="T2" y="T3"/>
                  </a:cxn>
                  <a:cxn ang="0">
                    <a:pos x="T4" y="T5"/>
                  </a:cxn>
                  <a:cxn ang="0">
                    <a:pos x="T6" y="T7"/>
                  </a:cxn>
                  <a:cxn ang="0">
                    <a:pos x="T8" y="T9"/>
                  </a:cxn>
                  <a:cxn ang="0">
                    <a:pos x="T10" y="T11"/>
                  </a:cxn>
                </a:cxnLst>
                <a:rect l="0" t="0" r="r" b="b"/>
                <a:pathLst>
                  <a:path w="28" h="115">
                    <a:moveTo>
                      <a:pt x="25" y="0"/>
                    </a:moveTo>
                    <a:lnTo>
                      <a:pt x="28" y="0"/>
                    </a:lnTo>
                    <a:lnTo>
                      <a:pt x="0" y="115"/>
                    </a:lnTo>
                    <a:lnTo>
                      <a:pt x="16" y="115"/>
                    </a:lnTo>
                    <a:lnTo>
                      <a:pt x="25" y="65"/>
                    </a:lnTo>
                    <a:lnTo>
                      <a:pt x="25"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grpSp>
      <p:pic>
        <p:nvPicPr>
          <p:cNvPr id="19" name="Picture 1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994488693"/>
      </p:ext>
    </p:extLst>
  </p:cSld>
  <p:clrMapOvr>
    <a:masterClrMapping/>
  </p:clrMapOvr>
  <p:transition spd="med">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Picture 117"/>
          <p:cNvPicPr/>
          <p:nvPr/>
        </p:nvPicPr>
        <p:blipFill rotWithShape="1">
          <a:blip r:embed="rId3" cstate="print">
            <a:extLst>
              <a:ext uri="{28A0092B-C50C-407E-A947-70E740481C1C}">
                <a14:useLocalDpi xmlns:a14="http://schemas.microsoft.com/office/drawing/2010/main"/>
              </a:ext>
            </a:extLst>
          </a:blip>
          <a:srcRect/>
          <a:stretch/>
        </p:blipFill>
        <p:spPr bwMode="auto">
          <a:xfrm>
            <a:off x="3734991" y="2069027"/>
            <a:ext cx="2918830" cy="4895324"/>
          </a:xfrm>
          <a:prstGeom prst="rect">
            <a:avLst/>
          </a:prstGeom>
          <a:ln>
            <a:noFill/>
          </a:ln>
          <a:extLst>
            <a:ext uri="{53640926-AAD7-44D8-BBD7-CCE9431645EC}">
              <a14:shadowObscured xmlns:a14="http://schemas.microsoft.com/office/drawing/2010/main"/>
            </a:ext>
          </a:extLst>
        </p:spPr>
      </p:pic>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CPA : Programming Essentials in C++</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357175"/>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357175"/>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464781"/>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530928"/>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464781"/>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469250"/>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423322"/>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361643"/>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a:solidFill>
                  <a:schemeClr val="bg1"/>
                </a:solidFill>
              </a:rPr>
              <a:t>Foundational</a:t>
            </a:r>
          </a:p>
        </p:txBody>
      </p:sp>
      <p:sp>
        <p:nvSpPr>
          <p:cNvPr id="57" name="TextBox 56"/>
          <p:cNvSpPr txBox="1"/>
          <p:nvPr/>
        </p:nvSpPr>
        <p:spPr>
          <a:xfrm>
            <a:off x="5641014" y="1538365"/>
            <a:ext cx="973343" cy="230832"/>
          </a:xfrm>
          <a:prstGeom prst="rect">
            <a:avLst/>
          </a:prstGeom>
          <a:noFill/>
        </p:spPr>
        <p:txBody>
          <a:bodyPr wrap="none" rtlCol="0">
            <a:spAutoFit/>
          </a:bodyPr>
          <a:lstStyle/>
          <a:p>
            <a:pPr algn="ctr"/>
            <a:r>
              <a:rPr lang="fr-FR" sz="900" dirty="0">
                <a:solidFill>
                  <a:schemeClr val="bg1"/>
                </a:solidFill>
              </a:rPr>
              <a:t>Programmation</a:t>
            </a:r>
          </a:p>
        </p:txBody>
      </p:sp>
      <p:sp>
        <p:nvSpPr>
          <p:cNvPr id="98" name="TextBox 97"/>
          <p:cNvSpPr txBox="1"/>
          <p:nvPr/>
        </p:nvSpPr>
        <p:spPr>
          <a:xfrm>
            <a:off x="4375674" y="8591293"/>
            <a:ext cx="716863" cy="230832"/>
          </a:xfrm>
          <a:prstGeom prst="rect">
            <a:avLst/>
          </a:prstGeom>
          <a:noFill/>
        </p:spPr>
        <p:txBody>
          <a:bodyPr wrap="none" rtlCol="0">
            <a:spAutoFit/>
          </a:bodyPr>
          <a:lstStyle/>
          <a:p>
            <a:r>
              <a:rPr lang="fr-FR" sz="900" dirty="0">
                <a:solidFill>
                  <a:schemeClr val="bg1"/>
                </a:solidFill>
              </a:rPr>
              <a:t>Partenaire</a:t>
            </a:r>
          </a:p>
        </p:txBody>
      </p:sp>
      <p:grpSp>
        <p:nvGrpSpPr>
          <p:cNvPr id="100" name="Group 99"/>
          <p:cNvGrpSpPr/>
          <p:nvPr/>
        </p:nvGrpSpPr>
        <p:grpSpPr>
          <a:xfrm>
            <a:off x="5141512" y="8500306"/>
            <a:ext cx="419712" cy="419712"/>
            <a:chOff x="2762594" y="1343553"/>
            <a:chExt cx="177346" cy="177346"/>
          </a:xfrm>
        </p:grpSpPr>
        <p:sp>
          <p:nvSpPr>
            <p:cNvPr id="102" name="Oval 101"/>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101" name="TextBox 100"/>
          <p:cNvSpPr txBox="1"/>
          <p:nvPr/>
        </p:nvSpPr>
        <p:spPr>
          <a:xfrm>
            <a:off x="5506723"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sp>
        <p:nvSpPr>
          <p:cNvPr id="75" name="TextBox 74"/>
          <p:cNvSpPr txBox="1"/>
          <p:nvPr/>
        </p:nvSpPr>
        <p:spPr>
          <a:xfrm>
            <a:off x="398540" y="2555137"/>
            <a:ext cx="2487168" cy="769441"/>
          </a:xfrm>
          <a:prstGeom prst="rect">
            <a:avLst/>
          </a:prstGeom>
          <a:noFill/>
        </p:spPr>
        <p:txBody>
          <a:bodyPr wrap="square" lIns="0" tIns="0" rIns="0" bIns="0" rtlCol="0">
            <a:spAutoFit/>
          </a:bodyPr>
          <a:lstStyle/>
          <a:p>
            <a:pPr>
              <a:spcAft>
                <a:spcPts val="700"/>
              </a:spcAft>
            </a:pPr>
            <a:r>
              <a:rPr lang="fr-FR" sz="1000" dirty="0"/>
              <a:t>Prépare les élèves à effectuer des tâches de programmation C++ basiques et leur enseigne les notions et les techniques fondamentales utilisées dans la programmation orientée objet.</a:t>
            </a:r>
          </a:p>
        </p:txBody>
      </p:sp>
      <p:sp>
        <p:nvSpPr>
          <p:cNvPr id="76" name="TextBox 75"/>
          <p:cNvSpPr txBox="1"/>
          <p:nvPr/>
        </p:nvSpPr>
        <p:spPr>
          <a:xfrm>
            <a:off x="421154" y="3857261"/>
            <a:ext cx="2487168" cy="1384995"/>
          </a:xfrm>
          <a:prstGeom prst="rect">
            <a:avLst/>
          </a:prstGeom>
          <a:noFill/>
        </p:spPr>
        <p:txBody>
          <a:bodyPr wrap="square" lIns="0" tIns="0" rIns="0" bIns="0" rtlCol="0">
            <a:spAutoFit/>
          </a:bodyPr>
          <a:lstStyle/>
          <a:p>
            <a:pPr>
              <a:spcAft>
                <a:spcPts val="700"/>
              </a:spcAft>
            </a:pPr>
            <a:r>
              <a:rPr lang="fr-FR" sz="1000" dirty="0"/>
              <a:t>Ce cours vous permet d'acquérir les compétences nécessaires pour commencer votre carrière dans le domaine de la programmation. Il vous permet également de réussir dans des emplois liés au développement logiciel, à l'ingénierie réseau et à l'administration système. Il s'aligne sur la certification CPA – C++ Certified Associate Programmer.</a:t>
            </a:r>
          </a:p>
        </p:txBody>
      </p:sp>
      <p:sp>
        <p:nvSpPr>
          <p:cNvPr id="77" name="TextBox 76"/>
          <p:cNvSpPr txBox="1"/>
          <p:nvPr/>
        </p:nvSpPr>
        <p:spPr>
          <a:xfrm>
            <a:off x="412228" y="5812156"/>
            <a:ext cx="2487168" cy="718145"/>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1000" dirty="0"/>
              <a:t>8 modules de contenu pédagogique interactif</a:t>
            </a:r>
          </a:p>
          <a:p>
            <a:pPr marL="109728" indent="-109728">
              <a:spcBef>
                <a:spcPts val="400"/>
              </a:spcBef>
              <a:buSzPct val="80000"/>
              <a:buFont typeface="Arial"/>
              <a:buChar char="•"/>
            </a:pPr>
            <a:r>
              <a:rPr lang="fr-FR" sz="1000" dirty="0"/>
              <a:t>Plus de 100 ateliers pratiques</a:t>
            </a:r>
          </a:p>
          <a:p>
            <a:pPr marL="109728" indent="-109728">
              <a:spcBef>
                <a:spcPts val="400"/>
              </a:spcBef>
              <a:buSzPct val="80000"/>
              <a:buFont typeface="Arial"/>
              <a:buChar char="•"/>
            </a:pPr>
            <a:r>
              <a:rPr lang="fr-FR" sz="1000" dirty="0"/>
              <a:t>Examens par chapitre et examens finaux</a:t>
            </a:r>
          </a:p>
        </p:txBody>
      </p:sp>
      <p:sp>
        <p:nvSpPr>
          <p:cNvPr id="78" name="TextBox 77"/>
          <p:cNvSpPr txBox="1"/>
          <p:nvPr/>
        </p:nvSpPr>
        <p:spPr>
          <a:xfrm>
            <a:off x="303859" y="7448683"/>
            <a:ext cx="2608676" cy="1377300"/>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a:t>
            </a:r>
            <a:r>
              <a:rPr lang="fr-FR" sz="950" dirty="0">
                <a:solidFill>
                  <a:schemeClr val="bg1"/>
                </a:solidFill>
              </a:rPr>
              <a:t> : élèves de l'enseignement secondaire, étudiants en cycles universitaires de 2 ou 4 ans</a:t>
            </a:r>
          </a:p>
          <a:p>
            <a:pPr>
              <a:spcBef>
                <a:spcPts val="0"/>
              </a:spcBef>
              <a:spcAft>
                <a:spcPts val="300"/>
              </a:spcAft>
            </a:pPr>
            <a:r>
              <a:rPr lang="fr-FR" sz="950" b="1" dirty="0">
                <a:solidFill>
                  <a:schemeClr val="bg1"/>
                </a:solidFill>
              </a:rPr>
              <a:t>Connaissances préalables requises : </a:t>
            </a:r>
            <a:r>
              <a:rPr lang="fr-FR" sz="950" dirty="0">
                <a:solidFill>
                  <a:schemeClr val="bg1"/>
                </a:solidFill>
              </a:rPr>
              <a:t>aucune</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non</a:t>
            </a:r>
          </a:p>
          <a:p>
            <a:pPr>
              <a:spcBef>
                <a:spcPts val="0"/>
              </a:spcBef>
              <a:spcAft>
                <a:spcPts val="300"/>
              </a:spcAft>
            </a:pPr>
            <a:r>
              <a:rPr lang="fr-FR" sz="950" b="1" dirty="0">
                <a:solidFill>
                  <a:schemeClr val="bg1"/>
                </a:solidFill>
              </a:rPr>
              <a:t>Langue</a:t>
            </a:r>
            <a:r>
              <a:rPr lang="fr-FR" sz="950" dirty="0">
                <a:solidFill>
                  <a:schemeClr val="bg1"/>
                </a:solidFill>
              </a:rPr>
              <a:t> : anglais</a:t>
            </a:r>
          </a:p>
        </p:txBody>
      </p:sp>
      <p:sp>
        <p:nvSpPr>
          <p:cNvPr id="79" name="TextBox 78"/>
          <p:cNvSpPr txBox="1"/>
          <p:nvPr/>
        </p:nvSpPr>
        <p:spPr>
          <a:xfrm>
            <a:off x="3690268" y="7470722"/>
            <a:ext cx="2730194" cy="1046440"/>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a:t>
            </a:r>
            <a:r>
              <a:rPr lang="fr-FR" sz="950" dirty="0">
                <a:solidFill>
                  <a:schemeClr val="bg1"/>
                </a:solidFill>
              </a:rPr>
              <a:t> : dispensée par un instructeur </a:t>
            </a:r>
          </a:p>
          <a:p>
            <a:pPr>
              <a:spcBef>
                <a:spcPts val="0"/>
              </a:spcBef>
              <a:spcAft>
                <a:spcPts val="300"/>
              </a:spcAft>
            </a:pPr>
            <a:r>
              <a:rPr lang="fr-FR" sz="950" b="1" dirty="0">
                <a:solidFill>
                  <a:schemeClr val="bg1"/>
                </a:solidFill>
              </a:rPr>
              <a:t>Durée totale estimée : </a:t>
            </a:r>
            <a:r>
              <a:rPr lang="fr-FR" sz="950" dirty="0">
                <a:solidFill>
                  <a:schemeClr val="bg1"/>
                </a:solidFill>
              </a:rPr>
              <a:t>70 heures</a:t>
            </a:r>
          </a:p>
          <a:p>
            <a:pPr>
              <a:spcBef>
                <a:spcPts val="0"/>
              </a:spcBef>
              <a:spcAft>
                <a:spcPts val="300"/>
              </a:spcAft>
            </a:pPr>
            <a:r>
              <a:rPr lang="fr-FR" sz="950" b="1" dirty="0">
                <a:solidFill>
                  <a:schemeClr val="bg1"/>
                </a:solidFill>
              </a:rPr>
              <a:t>Formations complémentaires recommandées</a:t>
            </a:r>
            <a:r>
              <a:rPr lang="fr-FR" sz="950" dirty="0">
                <a:solidFill>
                  <a:schemeClr val="bg1"/>
                </a:solidFill>
              </a:rPr>
              <a:t> : </a:t>
            </a:r>
            <a:r>
              <a:rPr lang="fr-FR" sz="950" dirty="0" err="1">
                <a:solidFill>
                  <a:schemeClr val="bg1"/>
                </a:solidFill>
              </a:rPr>
              <a:t>IoT</a:t>
            </a:r>
            <a:r>
              <a:rPr lang="fr-FR" sz="950" dirty="0">
                <a:solidFill>
                  <a:schemeClr val="bg1"/>
                </a:solidFill>
              </a:rPr>
              <a:t> Fundamentals, CCNA R&amp;S, NDG Linux Essentials</a:t>
            </a:r>
          </a:p>
        </p:txBody>
      </p:sp>
      <p:grpSp>
        <p:nvGrpSpPr>
          <p:cNvPr id="3" name="Group 2"/>
          <p:cNvGrpSpPr>
            <a:grpSpLocks noChangeAspect="1"/>
          </p:cNvGrpSpPr>
          <p:nvPr/>
        </p:nvGrpSpPr>
        <p:grpSpPr>
          <a:xfrm>
            <a:off x="5853534" y="987856"/>
            <a:ext cx="566928" cy="549212"/>
            <a:chOff x="292196" y="3426079"/>
            <a:chExt cx="288472" cy="284989"/>
          </a:xfrm>
        </p:grpSpPr>
        <p:grpSp>
          <p:nvGrpSpPr>
            <p:cNvPr id="106" name="Group 105"/>
            <p:cNvGrpSpPr>
              <a:grpSpLocks noChangeAspect="1"/>
            </p:cNvGrpSpPr>
            <p:nvPr/>
          </p:nvGrpSpPr>
          <p:grpSpPr>
            <a:xfrm>
              <a:off x="292196" y="3426079"/>
              <a:ext cx="288472" cy="284989"/>
              <a:chOff x="2632787" y="1629410"/>
              <a:chExt cx="1817884" cy="1795938"/>
            </a:xfrm>
          </p:grpSpPr>
          <p:sp>
            <p:nvSpPr>
              <p:cNvPr id="116" name="Chord 115"/>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Chord 116"/>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 name="Group 106"/>
            <p:cNvGrpSpPr>
              <a:grpSpLocks noChangeAspect="1"/>
            </p:cNvGrpSpPr>
            <p:nvPr/>
          </p:nvGrpSpPr>
          <p:grpSpPr>
            <a:xfrm>
              <a:off x="341650" y="3518118"/>
              <a:ext cx="184469" cy="124097"/>
              <a:chOff x="1011238" y="5345113"/>
              <a:chExt cx="611188" cy="411163"/>
            </a:xfrm>
          </p:grpSpPr>
          <p:sp>
            <p:nvSpPr>
              <p:cNvPr id="109" name="Freeform 16"/>
              <p:cNvSpPr>
                <a:spLocks noEditPoints="1"/>
              </p:cNvSpPr>
              <p:nvPr/>
            </p:nvSpPr>
            <p:spPr bwMode="auto">
              <a:xfrm>
                <a:off x="1011238" y="5345113"/>
                <a:ext cx="611188" cy="411163"/>
              </a:xfrm>
              <a:custGeom>
                <a:avLst/>
                <a:gdLst>
                  <a:gd name="T0" fmla="*/ 351 w 364"/>
                  <a:gd name="T1" fmla="*/ 0 h 244"/>
                  <a:gd name="T2" fmla="*/ 16 w 364"/>
                  <a:gd name="T3" fmla="*/ 0 h 244"/>
                  <a:gd name="T4" fmla="*/ 0 w 364"/>
                  <a:gd name="T5" fmla="*/ 16 h 244"/>
                  <a:gd name="T6" fmla="*/ 0 w 364"/>
                  <a:gd name="T7" fmla="*/ 228 h 244"/>
                  <a:gd name="T8" fmla="*/ 16 w 364"/>
                  <a:gd name="T9" fmla="*/ 244 h 244"/>
                  <a:gd name="T10" fmla="*/ 351 w 364"/>
                  <a:gd name="T11" fmla="*/ 244 h 244"/>
                  <a:gd name="T12" fmla="*/ 364 w 364"/>
                  <a:gd name="T13" fmla="*/ 228 h 244"/>
                  <a:gd name="T14" fmla="*/ 364 w 364"/>
                  <a:gd name="T15" fmla="*/ 16 h 244"/>
                  <a:gd name="T16" fmla="*/ 351 w 364"/>
                  <a:gd name="T17" fmla="*/ 0 h 244"/>
                  <a:gd name="T18" fmla="*/ 324 w 364"/>
                  <a:gd name="T19" fmla="*/ 16 h 244"/>
                  <a:gd name="T20" fmla="*/ 335 w 364"/>
                  <a:gd name="T21" fmla="*/ 28 h 244"/>
                  <a:gd name="T22" fmla="*/ 324 w 364"/>
                  <a:gd name="T23" fmla="*/ 39 h 244"/>
                  <a:gd name="T24" fmla="*/ 312 w 364"/>
                  <a:gd name="T25" fmla="*/ 28 h 244"/>
                  <a:gd name="T26" fmla="*/ 324 w 364"/>
                  <a:gd name="T27" fmla="*/ 16 h 244"/>
                  <a:gd name="T28" fmla="*/ 286 w 364"/>
                  <a:gd name="T29" fmla="*/ 16 h 244"/>
                  <a:gd name="T30" fmla="*/ 297 w 364"/>
                  <a:gd name="T31" fmla="*/ 28 h 244"/>
                  <a:gd name="T32" fmla="*/ 286 w 364"/>
                  <a:gd name="T33" fmla="*/ 39 h 244"/>
                  <a:gd name="T34" fmla="*/ 274 w 364"/>
                  <a:gd name="T35" fmla="*/ 28 h 244"/>
                  <a:gd name="T36" fmla="*/ 286 w 364"/>
                  <a:gd name="T37" fmla="*/ 16 h 244"/>
                  <a:gd name="T38" fmla="*/ 248 w 364"/>
                  <a:gd name="T39" fmla="*/ 16 h 244"/>
                  <a:gd name="T40" fmla="*/ 259 w 364"/>
                  <a:gd name="T41" fmla="*/ 28 h 244"/>
                  <a:gd name="T42" fmla="*/ 248 w 364"/>
                  <a:gd name="T43" fmla="*/ 39 h 244"/>
                  <a:gd name="T44" fmla="*/ 236 w 364"/>
                  <a:gd name="T45" fmla="*/ 28 h 244"/>
                  <a:gd name="T46" fmla="*/ 248 w 364"/>
                  <a:gd name="T47" fmla="*/ 16 h 244"/>
                  <a:gd name="T48" fmla="*/ 336 w 364"/>
                  <a:gd name="T49" fmla="*/ 212 h 244"/>
                  <a:gd name="T50" fmla="*/ 32 w 364"/>
                  <a:gd name="T51" fmla="*/ 212 h 244"/>
                  <a:gd name="T52" fmla="*/ 32 w 364"/>
                  <a:gd name="T53" fmla="*/ 52 h 244"/>
                  <a:gd name="T54" fmla="*/ 336 w 364"/>
                  <a:gd name="T55" fmla="*/ 52 h 244"/>
                  <a:gd name="T56" fmla="*/ 336 w 364"/>
                  <a:gd name="T57"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4" h="244">
                    <a:moveTo>
                      <a:pt x="351" y="0"/>
                    </a:moveTo>
                    <a:cubicBezTo>
                      <a:pt x="16" y="0"/>
                      <a:pt x="16" y="0"/>
                      <a:pt x="16" y="0"/>
                    </a:cubicBezTo>
                    <a:cubicBezTo>
                      <a:pt x="8" y="0"/>
                      <a:pt x="0" y="8"/>
                      <a:pt x="0" y="16"/>
                    </a:cubicBezTo>
                    <a:cubicBezTo>
                      <a:pt x="0" y="228"/>
                      <a:pt x="0" y="228"/>
                      <a:pt x="0" y="228"/>
                    </a:cubicBezTo>
                    <a:cubicBezTo>
                      <a:pt x="0" y="237"/>
                      <a:pt x="8" y="244"/>
                      <a:pt x="16" y="244"/>
                    </a:cubicBezTo>
                    <a:cubicBezTo>
                      <a:pt x="351" y="244"/>
                      <a:pt x="351" y="244"/>
                      <a:pt x="351" y="244"/>
                    </a:cubicBezTo>
                    <a:cubicBezTo>
                      <a:pt x="359" y="244"/>
                      <a:pt x="364" y="237"/>
                      <a:pt x="364" y="228"/>
                    </a:cubicBezTo>
                    <a:cubicBezTo>
                      <a:pt x="364" y="16"/>
                      <a:pt x="364" y="16"/>
                      <a:pt x="364" y="16"/>
                    </a:cubicBezTo>
                    <a:cubicBezTo>
                      <a:pt x="364" y="8"/>
                      <a:pt x="359" y="0"/>
                      <a:pt x="351" y="0"/>
                    </a:cubicBezTo>
                    <a:close/>
                    <a:moveTo>
                      <a:pt x="324" y="16"/>
                    </a:moveTo>
                    <a:cubicBezTo>
                      <a:pt x="330" y="16"/>
                      <a:pt x="335" y="21"/>
                      <a:pt x="335" y="28"/>
                    </a:cubicBezTo>
                    <a:cubicBezTo>
                      <a:pt x="335" y="34"/>
                      <a:pt x="330" y="39"/>
                      <a:pt x="324" y="39"/>
                    </a:cubicBezTo>
                    <a:cubicBezTo>
                      <a:pt x="317" y="39"/>
                      <a:pt x="312" y="34"/>
                      <a:pt x="312" y="28"/>
                    </a:cubicBezTo>
                    <a:cubicBezTo>
                      <a:pt x="312" y="21"/>
                      <a:pt x="317" y="16"/>
                      <a:pt x="324" y="16"/>
                    </a:cubicBezTo>
                    <a:close/>
                    <a:moveTo>
                      <a:pt x="286" y="16"/>
                    </a:moveTo>
                    <a:cubicBezTo>
                      <a:pt x="292" y="16"/>
                      <a:pt x="297" y="21"/>
                      <a:pt x="297" y="28"/>
                    </a:cubicBezTo>
                    <a:cubicBezTo>
                      <a:pt x="297" y="34"/>
                      <a:pt x="292" y="39"/>
                      <a:pt x="286" y="39"/>
                    </a:cubicBezTo>
                    <a:cubicBezTo>
                      <a:pt x="280" y="39"/>
                      <a:pt x="274" y="34"/>
                      <a:pt x="274" y="28"/>
                    </a:cubicBezTo>
                    <a:cubicBezTo>
                      <a:pt x="274" y="21"/>
                      <a:pt x="280" y="16"/>
                      <a:pt x="286" y="16"/>
                    </a:cubicBezTo>
                    <a:close/>
                    <a:moveTo>
                      <a:pt x="248" y="16"/>
                    </a:moveTo>
                    <a:cubicBezTo>
                      <a:pt x="254" y="16"/>
                      <a:pt x="259" y="21"/>
                      <a:pt x="259" y="28"/>
                    </a:cubicBezTo>
                    <a:cubicBezTo>
                      <a:pt x="259" y="34"/>
                      <a:pt x="254" y="39"/>
                      <a:pt x="248" y="39"/>
                    </a:cubicBezTo>
                    <a:cubicBezTo>
                      <a:pt x="242" y="39"/>
                      <a:pt x="236" y="34"/>
                      <a:pt x="236" y="28"/>
                    </a:cubicBezTo>
                    <a:cubicBezTo>
                      <a:pt x="236" y="21"/>
                      <a:pt x="242" y="16"/>
                      <a:pt x="248" y="16"/>
                    </a:cubicBezTo>
                    <a:close/>
                    <a:moveTo>
                      <a:pt x="336" y="212"/>
                    </a:moveTo>
                    <a:cubicBezTo>
                      <a:pt x="32" y="212"/>
                      <a:pt x="32" y="212"/>
                      <a:pt x="32" y="212"/>
                    </a:cubicBezTo>
                    <a:cubicBezTo>
                      <a:pt x="32" y="52"/>
                      <a:pt x="32" y="52"/>
                      <a:pt x="32" y="52"/>
                    </a:cubicBezTo>
                    <a:cubicBezTo>
                      <a:pt x="336" y="52"/>
                      <a:pt x="336" y="52"/>
                      <a:pt x="336" y="52"/>
                    </a:cubicBezTo>
                    <a:lnTo>
                      <a:pt x="336" y="2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7"/>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rgbClr val="4E4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8"/>
              <p:cNvSpPr>
                <a:spLocks/>
              </p:cNvSpPr>
              <p:nvPr/>
            </p:nvSpPr>
            <p:spPr bwMode="auto">
              <a:xfrm>
                <a:off x="1273176" y="5480050"/>
                <a:ext cx="68263" cy="182563"/>
              </a:xfrm>
              <a:custGeom>
                <a:avLst/>
                <a:gdLst>
                  <a:gd name="T0" fmla="*/ 43 w 43"/>
                  <a:gd name="T1" fmla="*/ 0 h 115"/>
                  <a:gd name="T2" fmla="*/ 28 w 43"/>
                  <a:gd name="T3" fmla="*/ 0 h 115"/>
                  <a:gd name="T4" fmla="*/ 0 w 43"/>
                  <a:gd name="T5" fmla="*/ 115 h 115"/>
                  <a:gd name="T6" fmla="*/ 16 w 43"/>
                  <a:gd name="T7" fmla="*/ 115 h 115"/>
                  <a:gd name="T8" fmla="*/ 43 w 43"/>
                  <a:gd name="T9" fmla="*/ 0 h 115"/>
                </a:gdLst>
                <a:ahLst/>
                <a:cxnLst>
                  <a:cxn ang="0">
                    <a:pos x="T0" y="T1"/>
                  </a:cxn>
                  <a:cxn ang="0">
                    <a:pos x="T2" y="T3"/>
                  </a:cxn>
                  <a:cxn ang="0">
                    <a:pos x="T4" y="T5"/>
                  </a:cxn>
                  <a:cxn ang="0">
                    <a:pos x="T6" y="T7"/>
                  </a:cxn>
                  <a:cxn ang="0">
                    <a:pos x="T8" y="T9"/>
                  </a:cxn>
                </a:cxnLst>
                <a:rect l="0" t="0" r="r" b="b"/>
                <a:pathLst>
                  <a:path w="43" h="115">
                    <a:moveTo>
                      <a:pt x="43" y="0"/>
                    </a:moveTo>
                    <a:lnTo>
                      <a:pt x="28" y="0"/>
                    </a:lnTo>
                    <a:lnTo>
                      <a:pt x="0" y="115"/>
                    </a:lnTo>
                    <a:lnTo>
                      <a:pt x="16" y="115"/>
                    </a:lnTo>
                    <a:lnTo>
                      <a:pt x="43"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9"/>
              <p:cNvSpPr>
                <a:spLocks/>
              </p:cNvSpPr>
              <p:nvPr/>
            </p:nvSpPr>
            <p:spPr bwMode="auto">
              <a:xfrm>
                <a:off x="1354138" y="5507038"/>
                <a:ext cx="114300" cy="131763"/>
              </a:xfrm>
              <a:custGeom>
                <a:avLst/>
                <a:gdLst>
                  <a:gd name="T0" fmla="*/ 72 w 72"/>
                  <a:gd name="T1" fmla="*/ 32 h 83"/>
                  <a:gd name="T2" fmla="*/ 0 w 72"/>
                  <a:gd name="T3" fmla="*/ 0 h 83"/>
                  <a:gd name="T4" fmla="*/ 0 w 72"/>
                  <a:gd name="T5" fmla="*/ 21 h 83"/>
                  <a:gd name="T6" fmla="*/ 52 w 72"/>
                  <a:gd name="T7" fmla="*/ 41 h 83"/>
                  <a:gd name="T8" fmla="*/ 0 w 72"/>
                  <a:gd name="T9" fmla="*/ 61 h 83"/>
                  <a:gd name="T10" fmla="*/ 0 w 72"/>
                  <a:gd name="T11" fmla="*/ 83 h 83"/>
                  <a:gd name="T12" fmla="*/ 72 w 72"/>
                  <a:gd name="T13" fmla="*/ 50 h 83"/>
                  <a:gd name="T14" fmla="*/ 72 w 72"/>
                  <a:gd name="T15" fmla="*/ 3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32"/>
                    </a:moveTo>
                    <a:lnTo>
                      <a:pt x="0" y="0"/>
                    </a:lnTo>
                    <a:lnTo>
                      <a:pt x="0" y="21"/>
                    </a:lnTo>
                    <a:lnTo>
                      <a:pt x="52" y="41"/>
                    </a:lnTo>
                    <a:lnTo>
                      <a:pt x="0" y="61"/>
                    </a:lnTo>
                    <a:lnTo>
                      <a:pt x="0" y="83"/>
                    </a:lnTo>
                    <a:lnTo>
                      <a:pt x="72" y="50"/>
                    </a:lnTo>
                    <a:lnTo>
                      <a:pt x="72" y="32"/>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0"/>
              <p:cNvSpPr>
                <a:spLocks/>
              </p:cNvSpPr>
              <p:nvPr/>
            </p:nvSpPr>
            <p:spPr bwMode="auto">
              <a:xfrm>
                <a:off x="1011238" y="5345113"/>
                <a:ext cx="301625" cy="411163"/>
              </a:xfrm>
              <a:custGeom>
                <a:avLst/>
                <a:gdLst>
                  <a:gd name="T0" fmla="*/ 180 w 180"/>
                  <a:gd name="T1" fmla="*/ 212 h 244"/>
                  <a:gd name="T2" fmla="*/ 32 w 180"/>
                  <a:gd name="T3" fmla="*/ 212 h 244"/>
                  <a:gd name="T4" fmla="*/ 32 w 180"/>
                  <a:gd name="T5" fmla="*/ 52 h 244"/>
                  <a:gd name="T6" fmla="*/ 180 w 180"/>
                  <a:gd name="T7" fmla="*/ 52 h 244"/>
                  <a:gd name="T8" fmla="*/ 180 w 180"/>
                  <a:gd name="T9" fmla="*/ 0 h 244"/>
                  <a:gd name="T10" fmla="*/ 16 w 180"/>
                  <a:gd name="T11" fmla="*/ 0 h 244"/>
                  <a:gd name="T12" fmla="*/ 0 w 180"/>
                  <a:gd name="T13" fmla="*/ 16 h 244"/>
                  <a:gd name="T14" fmla="*/ 0 w 180"/>
                  <a:gd name="T15" fmla="*/ 228 h 244"/>
                  <a:gd name="T16" fmla="*/ 16 w 180"/>
                  <a:gd name="T17" fmla="*/ 244 h 244"/>
                  <a:gd name="T18" fmla="*/ 180 w 180"/>
                  <a:gd name="T19" fmla="*/ 244 h 244"/>
                  <a:gd name="T20" fmla="*/ 180 w 180"/>
                  <a:gd name="T21"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244">
                    <a:moveTo>
                      <a:pt x="180" y="212"/>
                    </a:moveTo>
                    <a:cubicBezTo>
                      <a:pt x="32" y="212"/>
                      <a:pt x="32" y="212"/>
                      <a:pt x="32" y="212"/>
                    </a:cubicBezTo>
                    <a:cubicBezTo>
                      <a:pt x="32" y="52"/>
                      <a:pt x="32" y="52"/>
                      <a:pt x="32" y="52"/>
                    </a:cubicBezTo>
                    <a:cubicBezTo>
                      <a:pt x="180" y="52"/>
                      <a:pt x="180" y="52"/>
                      <a:pt x="180" y="52"/>
                    </a:cubicBezTo>
                    <a:cubicBezTo>
                      <a:pt x="180" y="0"/>
                      <a:pt x="180" y="0"/>
                      <a:pt x="180" y="0"/>
                    </a:cubicBezTo>
                    <a:cubicBezTo>
                      <a:pt x="16" y="0"/>
                      <a:pt x="16" y="0"/>
                      <a:pt x="16" y="0"/>
                    </a:cubicBezTo>
                    <a:cubicBezTo>
                      <a:pt x="8" y="0"/>
                      <a:pt x="0" y="8"/>
                      <a:pt x="0" y="16"/>
                    </a:cubicBezTo>
                    <a:cubicBezTo>
                      <a:pt x="0" y="228"/>
                      <a:pt x="0" y="228"/>
                      <a:pt x="0" y="228"/>
                    </a:cubicBezTo>
                    <a:cubicBezTo>
                      <a:pt x="0" y="237"/>
                      <a:pt x="8" y="244"/>
                      <a:pt x="16" y="244"/>
                    </a:cubicBezTo>
                    <a:cubicBezTo>
                      <a:pt x="180" y="244"/>
                      <a:pt x="180" y="244"/>
                      <a:pt x="180" y="244"/>
                    </a:cubicBezTo>
                    <a:lnTo>
                      <a:pt x="180" y="21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1"/>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22"/>
              <p:cNvSpPr>
                <a:spLocks/>
              </p:cNvSpPr>
              <p:nvPr/>
            </p:nvSpPr>
            <p:spPr bwMode="auto">
              <a:xfrm>
                <a:off x="1273176" y="5480050"/>
                <a:ext cx="44450" cy="182563"/>
              </a:xfrm>
              <a:custGeom>
                <a:avLst/>
                <a:gdLst>
                  <a:gd name="T0" fmla="*/ 25 w 28"/>
                  <a:gd name="T1" fmla="*/ 0 h 115"/>
                  <a:gd name="T2" fmla="*/ 28 w 28"/>
                  <a:gd name="T3" fmla="*/ 0 h 115"/>
                  <a:gd name="T4" fmla="*/ 0 w 28"/>
                  <a:gd name="T5" fmla="*/ 115 h 115"/>
                  <a:gd name="T6" fmla="*/ 16 w 28"/>
                  <a:gd name="T7" fmla="*/ 115 h 115"/>
                  <a:gd name="T8" fmla="*/ 25 w 28"/>
                  <a:gd name="T9" fmla="*/ 65 h 115"/>
                  <a:gd name="T10" fmla="*/ 25 w 28"/>
                  <a:gd name="T11" fmla="*/ 0 h 115"/>
                </a:gdLst>
                <a:ahLst/>
                <a:cxnLst>
                  <a:cxn ang="0">
                    <a:pos x="T0" y="T1"/>
                  </a:cxn>
                  <a:cxn ang="0">
                    <a:pos x="T2" y="T3"/>
                  </a:cxn>
                  <a:cxn ang="0">
                    <a:pos x="T4" y="T5"/>
                  </a:cxn>
                  <a:cxn ang="0">
                    <a:pos x="T6" y="T7"/>
                  </a:cxn>
                  <a:cxn ang="0">
                    <a:pos x="T8" y="T9"/>
                  </a:cxn>
                  <a:cxn ang="0">
                    <a:pos x="T10" y="T11"/>
                  </a:cxn>
                </a:cxnLst>
                <a:rect l="0" t="0" r="r" b="b"/>
                <a:pathLst>
                  <a:path w="28" h="115">
                    <a:moveTo>
                      <a:pt x="25" y="0"/>
                    </a:moveTo>
                    <a:lnTo>
                      <a:pt x="28" y="0"/>
                    </a:lnTo>
                    <a:lnTo>
                      <a:pt x="0" y="115"/>
                    </a:lnTo>
                    <a:lnTo>
                      <a:pt x="16" y="115"/>
                    </a:lnTo>
                    <a:lnTo>
                      <a:pt x="25" y="65"/>
                    </a:lnTo>
                    <a:lnTo>
                      <a:pt x="25"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grpSp>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44736" y="8505748"/>
            <a:ext cx="545283" cy="436226"/>
          </a:xfrm>
          <a:prstGeom prst="rect">
            <a:avLst/>
          </a:prstGeom>
        </p:spPr>
      </p:pic>
      <p:pic>
        <p:nvPicPr>
          <p:cNvPr id="56" name="Picture 5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536621742"/>
      </p:ext>
    </p:extLst>
  </p:cSld>
  <p:clrMapOvr>
    <a:masterClrMapping/>
  </p:clrMapOvr>
  <p:transition spd="med">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6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42260" y="2044620"/>
            <a:ext cx="2911561" cy="4939583"/>
          </a:xfrm>
          <a:prstGeom prst="rect">
            <a:avLst/>
          </a:prstGeom>
        </p:spPr>
      </p:pic>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CLA : Programming Essentials in C</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210418"/>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210418"/>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464781"/>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530928"/>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464781"/>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469250"/>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276565"/>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214886"/>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err="1">
                <a:solidFill>
                  <a:schemeClr val="bg1"/>
                </a:solidFill>
              </a:rPr>
              <a:t>Foundational</a:t>
            </a:r>
            <a:endParaRPr lang="fr-FR" sz="900" dirty="0">
              <a:solidFill>
                <a:schemeClr val="bg1"/>
              </a:solidFill>
            </a:endParaRPr>
          </a:p>
        </p:txBody>
      </p:sp>
      <p:sp>
        <p:nvSpPr>
          <p:cNvPr id="57" name="TextBox 56"/>
          <p:cNvSpPr txBox="1"/>
          <p:nvPr/>
        </p:nvSpPr>
        <p:spPr>
          <a:xfrm>
            <a:off x="5641014" y="1538365"/>
            <a:ext cx="973343" cy="230832"/>
          </a:xfrm>
          <a:prstGeom prst="rect">
            <a:avLst/>
          </a:prstGeom>
          <a:noFill/>
        </p:spPr>
        <p:txBody>
          <a:bodyPr wrap="none" rtlCol="0">
            <a:spAutoFit/>
          </a:bodyPr>
          <a:lstStyle/>
          <a:p>
            <a:pPr algn="ctr"/>
            <a:r>
              <a:rPr lang="fr-FR" sz="900">
                <a:solidFill>
                  <a:schemeClr val="bg1"/>
                </a:solidFill>
              </a:rPr>
              <a:t>Programmation</a:t>
            </a:r>
            <a:endParaRPr lang="fr-FR" sz="900" dirty="0">
              <a:solidFill>
                <a:schemeClr val="bg1"/>
              </a:solidFill>
            </a:endParaRPr>
          </a:p>
        </p:txBody>
      </p:sp>
      <p:sp>
        <p:nvSpPr>
          <p:cNvPr id="98" name="TextBox 97"/>
          <p:cNvSpPr txBox="1"/>
          <p:nvPr/>
        </p:nvSpPr>
        <p:spPr>
          <a:xfrm>
            <a:off x="4375674" y="8591293"/>
            <a:ext cx="716863" cy="230832"/>
          </a:xfrm>
          <a:prstGeom prst="rect">
            <a:avLst/>
          </a:prstGeom>
          <a:noFill/>
        </p:spPr>
        <p:txBody>
          <a:bodyPr wrap="none" rtlCol="0">
            <a:spAutoFit/>
          </a:bodyPr>
          <a:lstStyle/>
          <a:p>
            <a:r>
              <a:rPr lang="fr-FR" sz="900" dirty="0">
                <a:solidFill>
                  <a:schemeClr val="bg1"/>
                </a:solidFill>
              </a:rPr>
              <a:t>Partenaire</a:t>
            </a:r>
          </a:p>
        </p:txBody>
      </p:sp>
      <p:grpSp>
        <p:nvGrpSpPr>
          <p:cNvPr id="100" name="Group 99"/>
          <p:cNvGrpSpPr/>
          <p:nvPr/>
        </p:nvGrpSpPr>
        <p:grpSpPr>
          <a:xfrm>
            <a:off x="5141512" y="8500306"/>
            <a:ext cx="419712" cy="419712"/>
            <a:chOff x="2762594" y="1343553"/>
            <a:chExt cx="177346" cy="177346"/>
          </a:xfrm>
        </p:grpSpPr>
        <p:sp>
          <p:nvSpPr>
            <p:cNvPr id="102" name="Oval 101"/>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101" name="TextBox 100"/>
          <p:cNvSpPr txBox="1"/>
          <p:nvPr/>
        </p:nvSpPr>
        <p:spPr>
          <a:xfrm>
            <a:off x="5506723"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grpSp>
        <p:nvGrpSpPr>
          <p:cNvPr id="3" name="Group 2"/>
          <p:cNvGrpSpPr>
            <a:grpSpLocks noChangeAspect="1"/>
          </p:cNvGrpSpPr>
          <p:nvPr/>
        </p:nvGrpSpPr>
        <p:grpSpPr>
          <a:xfrm>
            <a:off x="5853534" y="987856"/>
            <a:ext cx="566928" cy="549212"/>
            <a:chOff x="292196" y="3426079"/>
            <a:chExt cx="288472" cy="284989"/>
          </a:xfrm>
        </p:grpSpPr>
        <p:grpSp>
          <p:nvGrpSpPr>
            <p:cNvPr id="106" name="Group 105"/>
            <p:cNvGrpSpPr>
              <a:grpSpLocks noChangeAspect="1"/>
            </p:cNvGrpSpPr>
            <p:nvPr/>
          </p:nvGrpSpPr>
          <p:grpSpPr>
            <a:xfrm>
              <a:off x="292196" y="3426079"/>
              <a:ext cx="288472" cy="284989"/>
              <a:chOff x="2632787" y="1629410"/>
              <a:chExt cx="1817884" cy="1795938"/>
            </a:xfrm>
          </p:grpSpPr>
          <p:sp>
            <p:nvSpPr>
              <p:cNvPr id="116" name="Chord 115"/>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Chord 116"/>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 name="Group 106"/>
            <p:cNvGrpSpPr>
              <a:grpSpLocks noChangeAspect="1"/>
            </p:cNvGrpSpPr>
            <p:nvPr/>
          </p:nvGrpSpPr>
          <p:grpSpPr>
            <a:xfrm>
              <a:off x="341650" y="3518118"/>
              <a:ext cx="184469" cy="124097"/>
              <a:chOff x="1011238" y="5345113"/>
              <a:chExt cx="611188" cy="411163"/>
            </a:xfrm>
          </p:grpSpPr>
          <p:sp>
            <p:nvSpPr>
              <p:cNvPr id="109" name="Freeform 16"/>
              <p:cNvSpPr>
                <a:spLocks noEditPoints="1"/>
              </p:cNvSpPr>
              <p:nvPr/>
            </p:nvSpPr>
            <p:spPr bwMode="auto">
              <a:xfrm>
                <a:off x="1011238" y="5345113"/>
                <a:ext cx="611188" cy="411163"/>
              </a:xfrm>
              <a:custGeom>
                <a:avLst/>
                <a:gdLst>
                  <a:gd name="T0" fmla="*/ 351 w 364"/>
                  <a:gd name="T1" fmla="*/ 0 h 244"/>
                  <a:gd name="T2" fmla="*/ 16 w 364"/>
                  <a:gd name="T3" fmla="*/ 0 h 244"/>
                  <a:gd name="T4" fmla="*/ 0 w 364"/>
                  <a:gd name="T5" fmla="*/ 16 h 244"/>
                  <a:gd name="T6" fmla="*/ 0 w 364"/>
                  <a:gd name="T7" fmla="*/ 228 h 244"/>
                  <a:gd name="T8" fmla="*/ 16 w 364"/>
                  <a:gd name="T9" fmla="*/ 244 h 244"/>
                  <a:gd name="T10" fmla="*/ 351 w 364"/>
                  <a:gd name="T11" fmla="*/ 244 h 244"/>
                  <a:gd name="T12" fmla="*/ 364 w 364"/>
                  <a:gd name="T13" fmla="*/ 228 h 244"/>
                  <a:gd name="T14" fmla="*/ 364 w 364"/>
                  <a:gd name="T15" fmla="*/ 16 h 244"/>
                  <a:gd name="T16" fmla="*/ 351 w 364"/>
                  <a:gd name="T17" fmla="*/ 0 h 244"/>
                  <a:gd name="T18" fmla="*/ 324 w 364"/>
                  <a:gd name="T19" fmla="*/ 16 h 244"/>
                  <a:gd name="T20" fmla="*/ 335 w 364"/>
                  <a:gd name="T21" fmla="*/ 28 h 244"/>
                  <a:gd name="T22" fmla="*/ 324 w 364"/>
                  <a:gd name="T23" fmla="*/ 39 h 244"/>
                  <a:gd name="T24" fmla="*/ 312 w 364"/>
                  <a:gd name="T25" fmla="*/ 28 h 244"/>
                  <a:gd name="T26" fmla="*/ 324 w 364"/>
                  <a:gd name="T27" fmla="*/ 16 h 244"/>
                  <a:gd name="T28" fmla="*/ 286 w 364"/>
                  <a:gd name="T29" fmla="*/ 16 h 244"/>
                  <a:gd name="T30" fmla="*/ 297 w 364"/>
                  <a:gd name="T31" fmla="*/ 28 h 244"/>
                  <a:gd name="T32" fmla="*/ 286 w 364"/>
                  <a:gd name="T33" fmla="*/ 39 h 244"/>
                  <a:gd name="T34" fmla="*/ 274 w 364"/>
                  <a:gd name="T35" fmla="*/ 28 h 244"/>
                  <a:gd name="T36" fmla="*/ 286 w 364"/>
                  <a:gd name="T37" fmla="*/ 16 h 244"/>
                  <a:gd name="T38" fmla="*/ 248 w 364"/>
                  <a:gd name="T39" fmla="*/ 16 h 244"/>
                  <a:gd name="T40" fmla="*/ 259 w 364"/>
                  <a:gd name="T41" fmla="*/ 28 h 244"/>
                  <a:gd name="T42" fmla="*/ 248 w 364"/>
                  <a:gd name="T43" fmla="*/ 39 h 244"/>
                  <a:gd name="T44" fmla="*/ 236 w 364"/>
                  <a:gd name="T45" fmla="*/ 28 h 244"/>
                  <a:gd name="T46" fmla="*/ 248 w 364"/>
                  <a:gd name="T47" fmla="*/ 16 h 244"/>
                  <a:gd name="T48" fmla="*/ 336 w 364"/>
                  <a:gd name="T49" fmla="*/ 212 h 244"/>
                  <a:gd name="T50" fmla="*/ 32 w 364"/>
                  <a:gd name="T51" fmla="*/ 212 h 244"/>
                  <a:gd name="T52" fmla="*/ 32 w 364"/>
                  <a:gd name="T53" fmla="*/ 52 h 244"/>
                  <a:gd name="T54" fmla="*/ 336 w 364"/>
                  <a:gd name="T55" fmla="*/ 52 h 244"/>
                  <a:gd name="T56" fmla="*/ 336 w 364"/>
                  <a:gd name="T57"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4" h="244">
                    <a:moveTo>
                      <a:pt x="351" y="0"/>
                    </a:moveTo>
                    <a:cubicBezTo>
                      <a:pt x="16" y="0"/>
                      <a:pt x="16" y="0"/>
                      <a:pt x="16" y="0"/>
                    </a:cubicBezTo>
                    <a:cubicBezTo>
                      <a:pt x="8" y="0"/>
                      <a:pt x="0" y="8"/>
                      <a:pt x="0" y="16"/>
                    </a:cubicBezTo>
                    <a:cubicBezTo>
                      <a:pt x="0" y="228"/>
                      <a:pt x="0" y="228"/>
                      <a:pt x="0" y="228"/>
                    </a:cubicBezTo>
                    <a:cubicBezTo>
                      <a:pt x="0" y="237"/>
                      <a:pt x="8" y="244"/>
                      <a:pt x="16" y="244"/>
                    </a:cubicBezTo>
                    <a:cubicBezTo>
                      <a:pt x="351" y="244"/>
                      <a:pt x="351" y="244"/>
                      <a:pt x="351" y="244"/>
                    </a:cubicBezTo>
                    <a:cubicBezTo>
                      <a:pt x="359" y="244"/>
                      <a:pt x="364" y="237"/>
                      <a:pt x="364" y="228"/>
                    </a:cubicBezTo>
                    <a:cubicBezTo>
                      <a:pt x="364" y="16"/>
                      <a:pt x="364" y="16"/>
                      <a:pt x="364" y="16"/>
                    </a:cubicBezTo>
                    <a:cubicBezTo>
                      <a:pt x="364" y="8"/>
                      <a:pt x="359" y="0"/>
                      <a:pt x="351" y="0"/>
                    </a:cubicBezTo>
                    <a:close/>
                    <a:moveTo>
                      <a:pt x="324" y="16"/>
                    </a:moveTo>
                    <a:cubicBezTo>
                      <a:pt x="330" y="16"/>
                      <a:pt x="335" y="21"/>
                      <a:pt x="335" y="28"/>
                    </a:cubicBezTo>
                    <a:cubicBezTo>
                      <a:pt x="335" y="34"/>
                      <a:pt x="330" y="39"/>
                      <a:pt x="324" y="39"/>
                    </a:cubicBezTo>
                    <a:cubicBezTo>
                      <a:pt x="317" y="39"/>
                      <a:pt x="312" y="34"/>
                      <a:pt x="312" y="28"/>
                    </a:cubicBezTo>
                    <a:cubicBezTo>
                      <a:pt x="312" y="21"/>
                      <a:pt x="317" y="16"/>
                      <a:pt x="324" y="16"/>
                    </a:cubicBezTo>
                    <a:close/>
                    <a:moveTo>
                      <a:pt x="286" y="16"/>
                    </a:moveTo>
                    <a:cubicBezTo>
                      <a:pt x="292" y="16"/>
                      <a:pt x="297" y="21"/>
                      <a:pt x="297" y="28"/>
                    </a:cubicBezTo>
                    <a:cubicBezTo>
                      <a:pt x="297" y="34"/>
                      <a:pt x="292" y="39"/>
                      <a:pt x="286" y="39"/>
                    </a:cubicBezTo>
                    <a:cubicBezTo>
                      <a:pt x="280" y="39"/>
                      <a:pt x="274" y="34"/>
                      <a:pt x="274" y="28"/>
                    </a:cubicBezTo>
                    <a:cubicBezTo>
                      <a:pt x="274" y="21"/>
                      <a:pt x="280" y="16"/>
                      <a:pt x="286" y="16"/>
                    </a:cubicBezTo>
                    <a:close/>
                    <a:moveTo>
                      <a:pt x="248" y="16"/>
                    </a:moveTo>
                    <a:cubicBezTo>
                      <a:pt x="254" y="16"/>
                      <a:pt x="259" y="21"/>
                      <a:pt x="259" y="28"/>
                    </a:cubicBezTo>
                    <a:cubicBezTo>
                      <a:pt x="259" y="34"/>
                      <a:pt x="254" y="39"/>
                      <a:pt x="248" y="39"/>
                    </a:cubicBezTo>
                    <a:cubicBezTo>
                      <a:pt x="242" y="39"/>
                      <a:pt x="236" y="34"/>
                      <a:pt x="236" y="28"/>
                    </a:cubicBezTo>
                    <a:cubicBezTo>
                      <a:pt x="236" y="21"/>
                      <a:pt x="242" y="16"/>
                      <a:pt x="248" y="16"/>
                    </a:cubicBezTo>
                    <a:close/>
                    <a:moveTo>
                      <a:pt x="336" y="212"/>
                    </a:moveTo>
                    <a:cubicBezTo>
                      <a:pt x="32" y="212"/>
                      <a:pt x="32" y="212"/>
                      <a:pt x="32" y="212"/>
                    </a:cubicBezTo>
                    <a:cubicBezTo>
                      <a:pt x="32" y="52"/>
                      <a:pt x="32" y="52"/>
                      <a:pt x="32" y="52"/>
                    </a:cubicBezTo>
                    <a:cubicBezTo>
                      <a:pt x="336" y="52"/>
                      <a:pt x="336" y="52"/>
                      <a:pt x="336" y="52"/>
                    </a:cubicBezTo>
                    <a:lnTo>
                      <a:pt x="336" y="2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7"/>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rgbClr val="4E4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8"/>
              <p:cNvSpPr>
                <a:spLocks/>
              </p:cNvSpPr>
              <p:nvPr/>
            </p:nvSpPr>
            <p:spPr bwMode="auto">
              <a:xfrm>
                <a:off x="1273176" y="5480050"/>
                <a:ext cx="68263" cy="182563"/>
              </a:xfrm>
              <a:custGeom>
                <a:avLst/>
                <a:gdLst>
                  <a:gd name="T0" fmla="*/ 43 w 43"/>
                  <a:gd name="T1" fmla="*/ 0 h 115"/>
                  <a:gd name="T2" fmla="*/ 28 w 43"/>
                  <a:gd name="T3" fmla="*/ 0 h 115"/>
                  <a:gd name="T4" fmla="*/ 0 w 43"/>
                  <a:gd name="T5" fmla="*/ 115 h 115"/>
                  <a:gd name="T6" fmla="*/ 16 w 43"/>
                  <a:gd name="T7" fmla="*/ 115 h 115"/>
                  <a:gd name="T8" fmla="*/ 43 w 43"/>
                  <a:gd name="T9" fmla="*/ 0 h 115"/>
                </a:gdLst>
                <a:ahLst/>
                <a:cxnLst>
                  <a:cxn ang="0">
                    <a:pos x="T0" y="T1"/>
                  </a:cxn>
                  <a:cxn ang="0">
                    <a:pos x="T2" y="T3"/>
                  </a:cxn>
                  <a:cxn ang="0">
                    <a:pos x="T4" y="T5"/>
                  </a:cxn>
                  <a:cxn ang="0">
                    <a:pos x="T6" y="T7"/>
                  </a:cxn>
                  <a:cxn ang="0">
                    <a:pos x="T8" y="T9"/>
                  </a:cxn>
                </a:cxnLst>
                <a:rect l="0" t="0" r="r" b="b"/>
                <a:pathLst>
                  <a:path w="43" h="115">
                    <a:moveTo>
                      <a:pt x="43" y="0"/>
                    </a:moveTo>
                    <a:lnTo>
                      <a:pt x="28" y="0"/>
                    </a:lnTo>
                    <a:lnTo>
                      <a:pt x="0" y="115"/>
                    </a:lnTo>
                    <a:lnTo>
                      <a:pt x="16" y="115"/>
                    </a:lnTo>
                    <a:lnTo>
                      <a:pt x="43"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9"/>
              <p:cNvSpPr>
                <a:spLocks/>
              </p:cNvSpPr>
              <p:nvPr/>
            </p:nvSpPr>
            <p:spPr bwMode="auto">
              <a:xfrm>
                <a:off x="1354138" y="5507038"/>
                <a:ext cx="114300" cy="131763"/>
              </a:xfrm>
              <a:custGeom>
                <a:avLst/>
                <a:gdLst>
                  <a:gd name="T0" fmla="*/ 72 w 72"/>
                  <a:gd name="T1" fmla="*/ 32 h 83"/>
                  <a:gd name="T2" fmla="*/ 0 w 72"/>
                  <a:gd name="T3" fmla="*/ 0 h 83"/>
                  <a:gd name="T4" fmla="*/ 0 w 72"/>
                  <a:gd name="T5" fmla="*/ 21 h 83"/>
                  <a:gd name="T6" fmla="*/ 52 w 72"/>
                  <a:gd name="T7" fmla="*/ 41 h 83"/>
                  <a:gd name="T8" fmla="*/ 0 w 72"/>
                  <a:gd name="T9" fmla="*/ 61 h 83"/>
                  <a:gd name="T10" fmla="*/ 0 w 72"/>
                  <a:gd name="T11" fmla="*/ 83 h 83"/>
                  <a:gd name="T12" fmla="*/ 72 w 72"/>
                  <a:gd name="T13" fmla="*/ 50 h 83"/>
                  <a:gd name="T14" fmla="*/ 72 w 72"/>
                  <a:gd name="T15" fmla="*/ 3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32"/>
                    </a:moveTo>
                    <a:lnTo>
                      <a:pt x="0" y="0"/>
                    </a:lnTo>
                    <a:lnTo>
                      <a:pt x="0" y="21"/>
                    </a:lnTo>
                    <a:lnTo>
                      <a:pt x="52" y="41"/>
                    </a:lnTo>
                    <a:lnTo>
                      <a:pt x="0" y="61"/>
                    </a:lnTo>
                    <a:lnTo>
                      <a:pt x="0" y="83"/>
                    </a:lnTo>
                    <a:lnTo>
                      <a:pt x="72" y="50"/>
                    </a:lnTo>
                    <a:lnTo>
                      <a:pt x="72" y="32"/>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0"/>
              <p:cNvSpPr>
                <a:spLocks/>
              </p:cNvSpPr>
              <p:nvPr/>
            </p:nvSpPr>
            <p:spPr bwMode="auto">
              <a:xfrm>
                <a:off x="1011238" y="5345113"/>
                <a:ext cx="301625" cy="411163"/>
              </a:xfrm>
              <a:custGeom>
                <a:avLst/>
                <a:gdLst>
                  <a:gd name="T0" fmla="*/ 180 w 180"/>
                  <a:gd name="T1" fmla="*/ 212 h 244"/>
                  <a:gd name="T2" fmla="*/ 32 w 180"/>
                  <a:gd name="T3" fmla="*/ 212 h 244"/>
                  <a:gd name="T4" fmla="*/ 32 w 180"/>
                  <a:gd name="T5" fmla="*/ 52 h 244"/>
                  <a:gd name="T6" fmla="*/ 180 w 180"/>
                  <a:gd name="T7" fmla="*/ 52 h 244"/>
                  <a:gd name="T8" fmla="*/ 180 w 180"/>
                  <a:gd name="T9" fmla="*/ 0 h 244"/>
                  <a:gd name="T10" fmla="*/ 16 w 180"/>
                  <a:gd name="T11" fmla="*/ 0 h 244"/>
                  <a:gd name="T12" fmla="*/ 0 w 180"/>
                  <a:gd name="T13" fmla="*/ 16 h 244"/>
                  <a:gd name="T14" fmla="*/ 0 w 180"/>
                  <a:gd name="T15" fmla="*/ 228 h 244"/>
                  <a:gd name="T16" fmla="*/ 16 w 180"/>
                  <a:gd name="T17" fmla="*/ 244 h 244"/>
                  <a:gd name="T18" fmla="*/ 180 w 180"/>
                  <a:gd name="T19" fmla="*/ 244 h 244"/>
                  <a:gd name="T20" fmla="*/ 180 w 180"/>
                  <a:gd name="T21"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244">
                    <a:moveTo>
                      <a:pt x="180" y="212"/>
                    </a:moveTo>
                    <a:cubicBezTo>
                      <a:pt x="32" y="212"/>
                      <a:pt x="32" y="212"/>
                      <a:pt x="32" y="212"/>
                    </a:cubicBezTo>
                    <a:cubicBezTo>
                      <a:pt x="32" y="52"/>
                      <a:pt x="32" y="52"/>
                      <a:pt x="32" y="52"/>
                    </a:cubicBezTo>
                    <a:cubicBezTo>
                      <a:pt x="180" y="52"/>
                      <a:pt x="180" y="52"/>
                      <a:pt x="180" y="52"/>
                    </a:cubicBezTo>
                    <a:cubicBezTo>
                      <a:pt x="180" y="0"/>
                      <a:pt x="180" y="0"/>
                      <a:pt x="180" y="0"/>
                    </a:cubicBezTo>
                    <a:cubicBezTo>
                      <a:pt x="16" y="0"/>
                      <a:pt x="16" y="0"/>
                      <a:pt x="16" y="0"/>
                    </a:cubicBezTo>
                    <a:cubicBezTo>
                      <a:pt x="8" y="0"/>
                      <a:pt x="0" y="8"/>
                      <a:pt x="0" y="16"/>
                    </a:cubicBezTo>
                    <a:cubicBezTo>
                      <a:pt x="0" y="228"/>
                      <a:pt x="0" y="228"/>
                      <a:pt x="0" y="228"/>
                    </a:cubicBezTo>
                    <a:cubicBezTo>
                      <a:pt x="0" y="237"/>
                      <a:pt x="8" y="244"/>
                      <a:pt x="16" y="244"/>
                    </a:cubicBezTo>
                    <a:cubicBezTo>
                      <a:pt x="180" y="244"/>
                      <a:pt x="180" y="244"/>
                      <a:pt x="180" y="244"/>
                    </a:cubicBezTo>
                    <a:lnTo>
                      <a:pt x="180" y="21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1"/>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22"/>
              <p:cNvSpPr>
                <a:spLocks/>
              </p:cNvSpPr>
              <p:nvPr/>
            </p:nvSpPr>
            <p:spPr bwMode="auto">
              <a:xfrm>
                <a:off x="1273176" y="5480050"/>
                <a:ext cx="44450" cy="182563"/>
              </a:xfrm>
              <a:custGeom>
                <a:avLst/>
                <a:gdLst>
                  <a:gd name="T0" fmla="*/ 25 w 28"/>
                  <a:gd name="T1" fmla="*/ 0 h 115"/>
                  <a:gd name="T2" fmla="*/ 28 w 28"/>
                  <a:gd name="T3" fmla="*/ 0 h 115"/>
                  <a:gd name="T4" fmla="*/ 0 w 28"/>
                  <a:gd name="T5" fmla="*/ 115 h 115"/>
                  <a:gd name="T6" fmla="*/ 16 w 28"/>
                  <a:gd name="T7" fmla="*/ 115 h 115"/>
                  <a:gd name="T8" fmla="*/ 25 w 28"/>
                  <a:gd name="T9" fmla="*/ 65 h 115"/>
                  <a:gd name="T10" fmla="*/ 25 w 28"/>
                  <a:gd name="T11" fmla="*/ 0 h 115"/>
                </a:gdLst>
                <a:ahLst/>
                <a:cxnLst>
                  <a:cxn ang="0">
                    <a:pos x="T0" y="T1"/>
                  </a:cxn>
                  <a:cxn ang="0">
                    <a:pos x="T2" y="T3"/>
                  </a:cxn>
                  <a:cxn ang="0">
                    <a:pos x="T4" y="T5"/>
                  </a:cxn>
                  <a:cxn ang="0">
                    <a:pos x="T6" y="T7"/>
                  </a:cxn>
                  <a:cxn ang="0">
                    <a:pos x="T8" y="T9"/>
                  </a:cxn>
                  <a:cxn ang="0">
                    <a:pos x="T10" y="T11"/>
                  </a:cxn>
                </a:cxnLst>
                <a:rect l="0" t="0" r="r" b="b"/>
                <a:pathLst>
                  <a:path w="28" h="115">
                    <a:moveTo>
                      <a:pt x="25" y="0"/>
                    </a:moveTo>
                    <a:lnTo>
                      <a:pt x="28" y="0"/>
                    </a:lnTo>
                    <a:lnTo>
                      <a:pt x="0" y="115"/>
                    </a:lnTo>
                    <a:lnTo>
                      <a:pt x="16" y="115"/>
                    </a:lnTo>
                    <a:lnTo>
                      <a:pt x="25" y="65"/>
                    </a:lnTo>
                    <a:lnTo>
                      <a:pt x="25"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grpSp>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44736" y="8505748"/>
            <a:ext cx="545283" cy="436226"/>
          </a:xfrm>
          <a:prstGeom prst="rect">
            <a:avLst/>
          </a:prstGeom>
        </p:spPr>
      </p:pic>
      <p:sp>
        <p:nvSpPr>
          <p:cNvPr id="58" name="TextBox 57"/>
          <p:cNvSpPr txBox="1"/>
          <p:nvPr/>
        </p:nvSpPr>
        <p:spPr>
          <a:xfrm>
            <a:off x="298562" y="7451679"/>
            <a:ext cx="2678803" cy="1377300"/>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a:t>
            </a:r>
            <a:r>
              <a:rPr lang="fr-FR" sz="950" dirty="0">
                <a:solidFill>
                  <a:schemeClr val="bg1"/>
                </a:solidFill>
              </a:rPr>
              <a:t> : élèves de l'enseignement secondaire, étudiants en cycles universitaires de 2 ou 4 ans</a:t>
            </a:r>
          </a:p>
          <a:p>
            <a:pPr>
              <a:spcBef>
                <a:spcPts val="0"/>
              </a:spcBef>
              <a:spcAft>
                <a:spcPts val="300"/>
              </a:spcAft>
            </a:pPr>
            <a:r>
              <a:rPr lang="fr-FR" sz="950" b="1" dirty="0">
                <a:solidFill>
                  <a:schemeClr val="bg1"/>
                </a:solidFill>
              </a:rPr>
              <a:t>Connaissances préalables requises : </a:t>
            </a:r>
            <a:r>
              <a:rPr lang="fr-FR" sz="950" dirty="0">
                <a:solidFill>
                  <a:schemeClr val="bg1"/>
                </a:solidFill>
              </a:rPr>
              <a:t>aucune</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non</a:t>
            </a:r>
          </a:p>
          <a:p>
            <a:pPr>
              <a:spcBef>
                <a:spcPts val="0"/>
              </a:spcBef>
              <a:spcAft>
                <a:spcPts val="300"/>
              </a:spcAft>
            </a:pPr>
            <a:r>
              <a:rPr lang="fr-FR" sz="950" b="1" dirty="0">
                <a:solidFill>
                  <a:schemeClr val="bg1"/>
                </a:solidFill>
              </a:rPr>
              <a:t>Langue</a:t>
            </a:r>
            <a:r>
              <a:rPr lang="fr-FR" sz="950" dirty="0">
                <a:solidFill>
                  <a:schemeClr val="bg1"/>
                </a:solidFill>
              </a:rPr>
              <a:t> : anglais</a:t>
            </a:r>
          </a:p>
        </p:txBody>
      </p:sp>
      <p:sp>
        <p:nvSpPr>
          <p:cNvPr id="59" name="TextBox 58"/>
          <p:cNvSpPr txBox="1"/>
          <p:nvPr/>
        </p:nvSpPr>
        <p:spPr>
          <a:xfrm>
            <a:off x="414741" y="2554149"/>
            <a:ext cx="2487168" cy="769441"/>
          </a:xfrm>
          <a:prstGeom prst="rect">
            <a:avLst/>
          </a:prstGeom>
          <a:noFill/>
        </p:spPr>
        <p:txBody>
          <a:bodyPr wrap="square" lIns="0" tIns="0" rIns="0" bIns="0" rtlCol="0">
            <a:spAutoFit/>
          </a:bodyPr>
          <a:lstStyle/>
          <a:p>
            <a:pPr>
              <a:spcAft>
                <a:spcPts val="700"/>
              </a:spcAft>
            </a:pPr>
            <a:r>
              <a:rPr lang="fr-FR" sz="1000" dirty="0"/>
              <a:t>Le cours CLA : Programming Essentials du cursus d'apprentissage du langage C est destiné aux élèves qui souhaitent acquérir des connaissances de base sur la programmation avec le langage C.</a:t>
            </a:r>
          </a:p>
        </p:txBody>
      </p:sp>
      <p:sp>
        <p:nvSpPr>
          <p:cNvPr id="60" name="TextBox 59"/>
          <p:cNvSpPr txBox="1"/>
          <p:nvPr/>
        </p:nvSpPr>
        <p:spPr>
          <a:xfrm>
            <a:off x="418094" y="3855946"/>
            <a:ext cx="2487168" cy="1231106"/>
          </a:xfrm>
          <a:prstGeom prst="rect">
            <a:avLst/>
          </a:prstGeom>
          <a:noFill/>
        </p:spPr>
        <p:txBody>
          <a:bodyPr wrap="square" lIns="0" tIns="0" rIns="0" bIns="0" rtlCol="0">
            <a:spAutoFit/>
          </a:bodyPr>
          <a:lstStyle/>
          <a:p>
            <a:pPr>
              <a:spcAft>
                <a:spcPts val="700"/>
              </a:spcAft>
            </a:pPr>
            <a:r>
              <a:rPr lang="fr-FR" sz="1000" dirty="0"/>
              <a:t>Apprenez les concepts universels de la programmation informatique ainsi que la syntaxe, la sémantique et les types de données du langage C nécessaires pour commencer une carrière dans le domaine de la programmation. Il s'aligne sur la certification CLA – C Programming Language Certified Associate. </a:t>
            </a:r>
          </a:p>
        </p:txBody>
      </p:sp>
      <p:sp>
        <p:nvSpPr>
          <p:cNvPr id="61" name="TextBox 60"/>
          <p:cNvSpPr txBox="1"/>
          <p:nvPr/>
        </p:nvSpPr>
        <p:spPr>
          <a:xfrm>
            <a:off x="398546" y="5634788"/>
            <a:ext cx="2487168" cy="718145"/>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1000" dirty="0"/>
              <a:t>9 modules de contenu pédagogique interactif</a:t>
            </a:r>
          </a:p>
          <a:p>
            <a:pPr marL="109728" indent="-109728">
              <a:spcBef>
                <a:spcPts val="400"/>
              </a:spcBef>
              <a:buSzPct val="80000"/>
              <a:buFont typeface="Arial"/>
              <a:buChar char="•"/>
            </a:pPr>
            <a:r>
              <a:rPr lang="fr-FR" sz="1000" dirty="0"/>
              <a:t>Plus de 80 ateliers pratiques</a:t>
            </a:r>
          </a:p>
          <a:p>
            <a:pPr marL="109728" indent="-109728">
              <a:spcBef>
                <a:spcPts val="400"/>
              </a:spcBef>
              <a:buSzPct val="80000"/>
              <a:buFont typeface="Arial"/>
              <a:buChar char="•"/>
            </a:pPr>
            <a:r>
              <a:rPr lang="fr-FR" sz="1000" dirty="0"/>
              <a:t>Examens par chapitre et examens finaux</a:t>
            </a:r>
          </a:p>
        </p:txBody>
      </p:sp>
      <p:sp>
        <p:nvSpPr>
          <p:cNvPr id="62" name="TextBox 61"/>
          <p:cNvSpPr txBox="1"/>
          <p:nvPr/>
        </p:nvSpPr>
        <p:spPr>
          <a:xfrm>
            <a:off x="3695082" y="7471656"/>
            <a:ext cx="2841186" cy="1046440"/>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a:t>
            </a:r>
            <a:r>
              <a:rPr lang="fr-FR" sz="950" dirty="0">
                <a:solidFill>
                  <a:schemeClr val="bg1"/>
                </a:solidFill>
              </a:rPr>
              <a:t> : dispensée par un instructeur </a:t>
            </a:r>
          </a:p>
          <a:p>
            <a:pPr>
              <a:spcBef>
                <a:spcPts val="0"/>
              </a:spcBef>
              <a:spcAft>
                <a:spcPts val="300"/>
              </a:spcAft>
            </a:pPr>
            <a:r>
              <a:rPr lang="fr-FR" sz="950" b="1" dirty="0">
                <a:solidFill>
                  <a:schemeClr val="bg1"/>
                </a:solidFill>
              </a:rPr>
              <a:t>Durée totale estimée : </a:t>
            </a:r>
            <a:r>
              <a:rPr lang="fr-FR" sz="950" dirty="0">
                <a:solidFill>
                  <a:schemeClr val="bg1"/>
                </a:solidFill>
              </a:rPr>
              <a:t>70 heures</a:t>
            </a:r>
          </a:p>
          <a:p>
            <a:pPr>
              <a:spcBef>
                <a:spcPts val="0"/>
              </a:spcBef>
              <a:spcAft>
                <a:spcPts val="300"/>
              </a:spcAft>
            </a:pPr>
            <a:r>
              <a:rPr lang="fr-FR" sz="950" b="1" dirty="0">
                <a:solidFill>
                  <a:schemeClr val="bg1"/>
                </a:solidFill>
              </a:rPr>
              <a:t>Formations complémentaires recommandées</a:t>
            </a:r>
            <a:r>
              <a:rPr lang="fr-FR" sz="950" dirty="0">
                <a:solidFill>
                  <a:schemeClr val="bg1"/>
                </a:solidFill>
              </a:rPr>
              <a:t> : </a:t>
            </a:r>
            <a:r>
              <a:rPr lang="fr-FR" sz="950" dirty="0" err="1">
                <a:solidFill>
                  <a:schemeClr val="bg1"/>
                </a:solidFill>
              </a:rPr>
              <a:t>IoT</a:t>
            </a:r>
            <a:r>
              <a:rPr lang="fr-FR" sz="950" dirty="0">
                <a:solidFill>
                  <a:schemeClr val="bg1"/>
                </a:solidFill>
              </a:rPr>
              <a:t> Fundamentals, CCNA R&amp;S, NDG Linux Essentials</a:t>
            </a:r>
          </a:p>
        </p:txBody>
      </p:sp>
      <p:pic>
        <p:nvPicPr>
          <p:cNvPr id="56" name="Picture 5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2065512570"/>
      </p:ext>
    </p:extLst>
  </p:cSld>
  <p:clrMapOvr>
    <a:masterClrMapping/>
  </p:clrMapOvr>
  <p:transition spd="med">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a:picLocks noChangeAspect="1"/>
          </p:cNvPicPr>
          <p:nvPr/>
        </p:nvPicPr>
        <p:blipFill rotWithShape="1">
          <a:blip r:embed="rId3">
            <a:extLst>
              <a:ext uri="{28A0092B-C50C-407E-A947-70E740481C1C}">
                <a14:useLocalDpi xmlns:a14="http://schemas.microsoft.com/office/drawing/2010/main" val="0"/>
              </a:ext>
            </a:extLst>
          </a:blip>
          <a:srcRect l="39734" t="969" r="22846" b="2964"/>
          <a:stretch/>
        </p:blipFill>
        <p:spPr>
          <a:xfrm>
            <a:off x="3727548" y="1973417"/>
            <a:ext cx="2926273" cy="5008063"/>
          </a:xfrm>
          <a:prstGeom prst="rect">
            <a:avLst/>
          </a:prstGeom>
        </p:spPr>
      </p:pic>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rPr>
              <a:t>PCAP : Programming Essentials in Python</a:t>
            </a:r>
            <a:endParaRPr lang="fr-FR" sz="1200" dirty="0">
              <a:solidFill>
                <a:schemeClr val="bg1"/>
              </a:solidFill>
              <a:effectLst/>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345886"/>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345886"/>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464781"/>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530928"/>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464781"/>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469250"/>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412033"/>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350354"/>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err="1">
                <a:solidFill>
                  <a:schemeClr val="bg1"/>
                </a:solidFill>
              </a:rPr>
              <a:t>Foundational</a:t>
            </a:r>
            <a:endParaRPr lang="fr-FR" sz="900" dirty="0">
              <a:solidFill>
                <a:schemeClr val="bg1"/>
              </a:solidFill>
            </a:endParaRPr>
          </a:p>
        </p:txBody>
      </p:sp>
      <p:sp>
        <p:nvSpPr>
          <p:cNvPr id="57" name="TextBox 56"/>
          <p:cNvSpPr txBox="1"/>
          <p:nvPr/>
        </p:nvSpPr>
        <p:spPr>
          <a:xfrm>
            <a:off x="5652303" y="1538365"/>
            <a:ext cx="973343" cy="230832"/>
          </a:xfrm>
          <a:prstGeom prst="rect">
            <a:avLst/>
          </a:prstGeom>
          <a:noFill/>
        </p:spPr>
        <p:txBody>
          <a:bodyPr wrap="none" rtlCol="0">
            <a:spAutoFit/>
          </a:bodyPr>
          <a:lstStyle/>
          <a:p>
            <a:pPr algn="ctr"/>
            <a:r>
              <a:rPr lang="fr-FR" sz="900" dirty="0">
                <a:solidFill>
                  <a:schemeClr val="bg1"/>
                </a:solidFill>
              </a:rPr>
              <a:t>Programmation</a:t>
            </a:r>
          </a:p>
        </p:txBody>
      </p:sp>
      <p:sp>
        <p:nvSpPr>
          <p:cNvPr id="98" name="TextBox 97"/>
          <p:cNvSpPr txBox="1"/>
          <p:nvPr/>
        </p:nvSpPr>
        <p:spPr>
          <a:xfrm>
            <a:off x="4375674" y="8591293"/>
            <a:ext cx="716863" cy="230832"/>
          </a:xfrm>
          <a:prstGeom prst="rect">
            <a:avLst/>
          </a:prstGeom>
          <a:noFill/>
        </p:spPr>
        <p:txBody>
          <a:bodyPr wrap="none" rtlCol="0">
            <a:spAutoFit/>
          </a:bodyPr>
          <a:lstStyle/>
          <a:p>
            <a:r>
              <a:rPr lang="fr-FR" sz="900" dirty="0">
                <a:solidFill>
                  <a:schemeClr val="bg1"/>
                </a:solidFill>
              </a:rPr>
              <a:t>Partenaire</a:t>
            </a:r>
          </a:p>
        </p:txBody>
      </p:sp>
      <p:grpSp>
        <p:nvGrpSpPr>
          <p:cNvPr id="100" name="Group 99"/>
          <p:cNvGrpSpPr/>
          <p:nvPr/>
        </p:nvGrpSpPr>
        <p:grpSpPr>
          <a:xfrm>
            <a:off x="5141512" y="8500306"/>
            <a:ext cx="419712" cy="419712"/>
            <a:chOff x="2762594" y="1343553"/>
            <a:chExt cx="177346" cy="177346"/>
          </a:xfrm>
        </p:grpSpPr>
        <p:sp>
          <p:nvSpPr>
            <p:cNvPr id="102" name="Oval 101"/>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101" name="TextBox 100"/>
          <p:cNvSpPr txBox="1"/>
          <p:nvPr/>
        </p:nvSpPr>
        <p:spPr>
          <a:xfrm>
            <a:off x="5506723"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grpSp>
        <p:nvGrpSpPr>
          <p:cNvPr id="3" name="Group 2"/>
          <p:cNvGrpSpPr>
            <a:grpSpLocks noChangeAspect="1"/>
          </p:cNvGrpSpPr>
          <p:nvPr/>
        </p:nvGrpSpPr>
        <p:grpSpPr>
          <a:xfrm>
            <a:off x="5853534" y="987856"/>
            <a:ext cx="566928" cy="549212"/>
            <a:chOff x="292196" y="3426079"/>
            <a:chExt cx="288472" cy="284989"/>
          </a:xfrm>
        </p:grpSpPr>
        <p:grpSp>
          <p:nvGrpSpPr>
            <p:cNvPr id="106" name="Group 105"/>
            <p:cNvGrpSpPr>
              <a:grpSpLocks noChangeAspect="1"/>
            </p:cNvGrpSpPr>
            <p:nvPr/>
          </p:nvGrpSpPr>
          <p:grpSpPr>
            <a:xfrm>
              <a:off x="292196" y="3426079"/>
              <a:ext cx="288472" cy="284989"/>
              <a:chOff x="2632787" y="1629410"/>
              <a:chExt cx="1817884" cy="1795938"/>
            </a:xfrm>
          </p:grpSpPr>
          <p:sp>
            <p:nvSpPr>
              <p:cNvPr id="116" name="Chord 115"/>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Chord 116"/>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 name="Group 106"/>
            <p:cNvGrpSpPr>
              <a:grpSpLocks noChangeAspect="1"/>
            </p:cNvGrpSpPr>
            <p:nvPr/>
          </p:nvGrpSpPr>
          <p:grpSpPr>
            <a:xfrm>
              <a:off x="341650" y="3518118"/>
              <a:ext cx="184469" cy="124097"/>
              <a:chOff x="1011238" y="5345113"/>
              <a:chExt cx="611188" cy="411163"/>
            </a:xfrm>
          </p:grpSpPr>
          <p:sp>
            <p:nvSpPr>
              <p:cNvPr id="109" name="Freeform 16"/>
              <p:cNvSpPr>
                <a:spLocks noEditPoints="1"/>
              </p:cNvSpPr>
              <p:nvPr/>
            </p:nvSpPr>
            <p:spPr bwMode="auto">
              <a:xfrm>
                <a:off x="1011238" y="5345113"/>
                <a:ext cx="611188" cy="411163"/>
              </a:xfrm>
              <a:custGeom>
                <a:avLst/>
                <a:gdLst>
                  <a:gd name="T0" fmla="*/ 351 w 364"/>
                  <a:gd name="T1" fmla="*/ 0 h 244"/>
                  <a:gd name="T2" fmla="*/ 16 w 364"/>
                  <a:gd name="T3" fmla="*/ 0 h 244"/>
                  <a:gd name="T4" fmla="*/ 0 w 364"/>
                  <a:gd name="T5" fmla="*/ 16 h 244"/>
                  <a:gd name="T6" fmla="*/ 0 w 364"/>
                  <a:gd name="T7" fmla="*/ 228 h 244"/>
                  <a:gd name="T8" fmla="*/ 16 w 364"/>
                  <a:gd name="T9" fmla="*/ 244 h 244"/>
                  <a:gd name="T10" fmla="*/ 351 w 364"/>
                  <a:gd name="T11" fmla="*/ 244 h 244"/>
                  <a:gd name="T12" fmla="*/ 364 w 364"/>
                  <a:gd name="T13" fmla="*/ 228 h 244"/>
                  <a:gd name="T14" fmla="*/ 364 w 364"/>
                  <a:gd name="T15" fmla="*/ 16 h 244"/>
                  <a:gd name="T16" fmla="*/ 351 w 364"/>
                  <a:gd name="T17" fmla="*/ 0 h 244"/>
                  <a:gd name="T18" fmla="*/ 324 w 364"/>
                  <a:gd name="T19" fmla="*/ 16 h 244"/>
                  <a:gd name="T20" fmla="*/ 335 w 364"/>
                  <a:gd name="T21" fmla="*/ 28 h 244"/>
                  <a:gd name="T22" fmla="*/ 324 w 364"/>
                  <a:gd name="T23" fmla="*/ 39 h 244"/>
                  <a:gd name="T24" fmla="*/ 312 w 364"/>
                  <a:gd name="T25" fmla="*/ 28 h 244"/>
                  <a:gd name="T26" fmla="*/ 324 w 364"/>
                  <a:gd name="T27" fmla="*/ 16 h 244"/>
                  <a:gd name="T28" fmla="*/ 286 w 364"/>
                  <a:gd name="T29" fmla="*/ 16 h 244"/>
                  <a:gd name="T30" fmla="*/ 297 w 364"/>
                  <a:gd name="T31" fmla="*/ 28 h 244"/>
                  <a:gd name="T32" fmla="*/ 286 w 364"/>
                  <a:gd name="T33" fmla="*/ 39 h 244"/>
                  <a:gd name="T34" fmla="*/ 274 w 364"/>
                  <a:gd name="T35" fmla="*/ 28 h 244"/>
                  <a:gd name="T36" fmla="*/ 286 w 364"/>
                  <a:gd name="T37" fmla="*/ 16 h 244"/>
                  <a:gd name="T38" fmla="*/ 248 w 364"/>
                  <a:gd name="T39" fmla="*/ 16 h 244"/>
                  <a:gd name="T40" fmla="*/ 259 w 364"/>
                  <a:gd name="T41" fmla="*/ 28 h 244"/>
                  <a:gd name="T42" fmla="*/ 248 w 364"/>
                  <a:gd name="T43" fmla="*/ 39 h 244"/>
                  <a:gd name="T44" fmla="*/ 236 w 364"/>
                  <a:gd name="T45" fmla="*/ 28 h 244"/>
                  <a:gd name="T46" fmla="*/ 248 w 364"/>
                  <a:gd name="T47" fmla="*/ 16 h 244"/>
                  <a:gd name="T48" fmla="*/ 336 w 364"/>
                  <a:gd name="T49" fmla="*/ 212 h 244"/>
                  <a:gd name="T50" fmla="*/ 32 w 364"/>
                  <a:gd name="T51" fmla="*/ 212 h 244"/>
                  <a:gd name="T52" fmla="*/ 32 w 364"/>
                  <a:gd name="T53" fmla="*/ 52 h 244"/>
                  <a:gd name="T54" fmla="*/ 336 w 364"/>
                  <a:gd name="T55" fmla="*/ 52 h 244"/>
                  <a:gd name="T56" fmla="*/ 336 w 364"/>
                  <a:gd name="T57"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4" h="244">
                    <a:moveTo>
                      <a:pt x="351" y="0"/>
                    </a:moveTo>
                    <a:cubicBezTo>
                      <a:pt x="16" y="0"/>
                      <a:pt x="16" y="0"/>
                      <a:pt x="16" y="0"/>
                    </a:cubicBezTo>
                    <a:cubicBezTo>
                      <a:pt x="8" y="0"/>
                      <a:pt x="0" y="8"/>
                      <a:pt x="0" y="16"/>
                    </a:cubicBezTo>
                    <a:cubicBezTo>
                      <a:pt x="0" y="228"/>
                      <a:pt x="0" y="228"/>
                      <a:pt x="0" y="228"/>
                    </a:cubicBezTo>
                    <a:cubicBezTo>
                      <a:pt x="0" y="237"/>
                      <a:pt x="8" y="244"/>
                      <a:pt x="16" y="244"/>
                    </a:cubicBezTo>
                    <a:cubicBezTo>
                      <a:pt x="351" y="244"/>
                      <a:pt x="351" y="244"/>
                      <a:pt x="351" y="244"/>
                    </a:cubicBezTo>
                    <a:cubicBezTo>
                      <a:pt x="359" y="244"/>
                      <a:pt x="364" y="237"/>
                      <a:pt x="364" y="228"/>
                    </a:cubicBezTo>
                    <a:cubicBezTo>
                      <a:pt x="364" y="16"/>
                      <a:pt x="364" y="16"/>
                      <a:pt x="364" y="16"/>
                    </a:cubicBezTo>
                    <a:cubicBezTo>
                      <a:pt x="364" y="8"/>
                      <a:pt x="359" y="0"/>
                      <a:pt x="351" y="0"/>
                    </a:cubicBezTo>
                    <a:close/>
                    <a:moveTo>
                      <a:pt x="324" y="16"/>
                    </a:moveTo>
                    <a:cubicBezTo>
                      <a:pt x="330" y="16"/>
                      <a:pt x="335" y="21"/>
                      <a:pt x="335" y="28"/>
                    </a:cubicBezTo>
                    <a:cubicBezTo>
                      <a:pt x="335" y="34"/>
                      <a:pt x="330" y="39"/>
                      <a:pt x="324" y="39"/>
                    </a:cubicBezTo>
                    <a:cubicBezTo>
                      <a:pt x="317" y="39"/>
                      <a:pt x="312" y="34"/>
                      <a:pt x="312" y="28"/>
                    </a:cubicBezTo>
                    <a:cubicBezTo>
                      <a:pt x="312" y="21"/>
                      <a:pt x="317" y="16"/>
                      <a:pt x="324" y="16"/>
                    </a:cubicBezTo>
                    <a:close/>
                    <a:moveTo>
                      <a:pt x="286" y="16"/>
                    </a:moveTo>
                    <a:cubicBezTo>
                      <a:pt x="292" y="16"/>
                      <a:pt x="297" y="21"/>
                      <a:pt x="297" y="28"/>
                    </a:cubicBezTo>
                    <a:cubicBezTo>
                      <a:pt x="297" y="34"/>
                      <a:pt x="292" y="39"/>
                      <a:pt x="286" y="39"/>
                    </a:cubicBezTo>
                    <a:cubicBezTo>
                      <a:pt x="280" y="39"/>
                      <a:pt x="274" y="34"/>
                      <a:pt x="274" y="28"/>
                    </a:cubicBezTo>
                    <a:cubicBezTo>
                      <a:pt x="274" y="21"/>
                      <a:pt x="280" y="16"/>
                      <a:pt x="286" y="16"/>
                    </a:cubicBezTo>
                    <a:close/>
                    <a:moveTo>
                      <a:pt x="248" y="16"/>
                    </a:moveTo>
                    <a:cubicBezTo>
                      <a:pt x="254" y="16"/>
                      <a:pt x="259" y="21"/>
                      <a:pt x="259" y="28"/>
                    </a:cubicBezTo>
                    <a:cubicBezTo>
                      <a:pt x="259" y="34"/>
                      <a:pt x="254" y="39"/>
                      <a:pt x="248" y="39"/>
                    </a:cubicBezTo>
                    <a:cubicBezTo>
                      <a:pt x="242" y="39"/>
                      <a:pt x="236" y="34"/>
                      <a:pt x="236" y="28"/>
                    </a:cubicBezTo>
                    <a:cubicBezTo>
                      <a:pt x="236" y="21"/>
                      <a:pt x="242" y="16"/>
                      <a:pt x="248" y="16"/>
                    </a:cubicBezTo>
                    <a:close/>
                    <a:moveTo>
                      <a:pt x="336" y="212"/>
                    </a:moveTo>
                    <a:cubicBezTo>
                      <a:pt x="32" y="212"/>
                      <a:pt x="32" y="212"/>
                      <a:pt x="32" y="212"/>
                    </a:cubicBezTo>
                    <a:cubicBezTo>
                      <a:pt x="32" y="52"/>
                      <a:pt x="32" y="52"/>
                      <a:pt x="32" y="52"/>
                    </a:cubicBezTo>
                    <a:cubicBezTo>
                      <a:pt x="336" y="52"/>
                      <a:pt x="336" y="52"/>
                      <a:pt x="336" y="52"/>
                    </a:cubicBezTo>
                    <a:lnTo>
                      <a:pt x="336" y="2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7"/>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rgbClr val="4E4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Freeform 18"/>
              <p:cNvSpPr>
                <a:spLocks/>
              </p:cNvSpPr>
              <p:nvPr/>
            </p:nvSpPr>
            <p:spPr bwMode="auto">
              <a:xfrm>
                <a:off x="1273176" y="5480050"/>
                <a:ext cx="68263" cy="182563"/>
              </a:xfrm>
              <a:custGeom>
                <a:avLst/>
                <a:gdLst>
                  <a:gd name="T0" fmla="*/ 43 w 43"/>
                  <a:gd name="T1" fmla="*/ 0 h 115"/>
                  <a:gd name="T2" fmla="*/ 28 w 43"/>
                  <a:gd name="T3" fmla="*/ 0 h 115"/>
                  <a:gd name="T4" fmla="*/ 0 w 43"/>
                  <a:gd name="T5" fmla="*/ 115 h 115"/>
                  <a:gd name="T6" fmla="*/ 16 w 43"/>
                  <a:gd name="T7" fmla="*/ 115 h 115"/>
                  <a:gd name="T8" fmla="*/ 43 w 43"/>
                  <a:gd name="T9" fmla="*/ 0 h 115"/>
                </a:gdLst>
                <a:ahLst/>
                <a:cxnLst>
                  <a:cxn ang="0">
                    <a:pos x="T0" y="T1"/>
                  </a:cxn>
                  <a:cxn ang="0">
                    <a:pos x="T2" y="T3"/>
                  </a:cxn>
                  <a:cxn ang="0">
                    <a:pos x="T4" y="T5"/>
                  </a:cxn>
                  <a:cxn ang="0">
                    <a:pos x="T6" y="T7"/>
                  </a:cxn>
                  <a:cxn ang="0">
                    <a:pos x="T8" y="T9"/>
                  </a:cxn>
                </a:cxnLst>
                <a:rect l="0" t="0" r="r" b="b"/>
                <a:pathLst>
                  <a:path w="43" h="115">
                    <a:moveTo>
                      <a:pt x="43" y="0"/>
                    </a:moveTo>
                    <a:lnTo>
                      <a:pt x="28" y="0"/>
                    </a:lnTo>
                    <a:lnTo>
                      <a:pt x="0" y="115"/>
                    </a:lnTo>
                    <a:lnTo>
                      <a:pt x="16" y="115"/>
                    </a:lnTo>
                    <a:lnTo>
                      <a:pt x="43"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9"/>
              <p:cNvSpPr>
                <a:spLocks/>
              </p:cNvSpPr>
              <p:nvPr/>
            </p:nvSpPr>
            <p:spPr bwMode="auto">
              <a:xfrm>
                <a:off x="1354138" y="5507038"/>
                <a:ext cx="114300" cy="131763"/>
              </a:xfrm>
              <a:custGeom>
                <a:avLst/>
                <a:gdLst>
                  <a:gd name="T0" fmla="*/ 72 w 72"/>
                  <a:gd name="T1" fmla="*/ 32 h 83"/>
                  <a:gd name="T2" fmla="*/ 0 w 72"/>
                  <a:gd name="T3" fmla="*/ 0 h 83"/>
                  <a:gd name="T4" fmla="*/ 0 w 72"/>
                  <a:gd name="T5" fmla="*/ 21 h 83"/>
                  <a:gd name="T6" fmla="*/ 52 w 72"/>
                  <a:gd name="T7" fmla="*/ 41 h 83"/>
                  <a:gd name="T8" fmla="*/ 0 w 72"/>
                  <a:gd name="T9" fmla="*/ 61 h 83"/>
                  <a:gd name="T10" fmla="*/ 0 w 72"/>
                  <a:gd name="T11" fmla="*/ 83 h 83"/>
                  <a:gd name="T12" fmla="*/ 72 w 72"/>
                  <a:gd name="T13" fmla="*/ 50 h 83"/>
                  <a:gd name="T14" fmla="*/ 72 w 72"/>
                  <a:gd name="T15" fmla="*/ 3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32"/>
                    </a:moveTo>
                    <a:lnTo>
                      <a:pt x="0" y="0"/>
                    </a:lnTo>
                    <a:lnTo>
                      <a:pt x="0" y="21"/>
                    </a:lnTo>
                    <a:lnTo>
                      <a:pt x="52" y="41"/>
                    </a:lnTo>
                    <a:lnTo>
                      <a:pt x="0" y="61"/>
                    </a:lnTo>
                    <a:lnTo>
                      <a:pt x="0" y="83"/>
                    </a:lnTo>
                    <a:lnTo>
                      <a:pt x="72" y="50"/>
                    </a:lnTo>
                    <a:lnTo>
                      <a:pt x="72" y="32"/>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0"/>
              <p:cNvSpPr>
                <a:spLocks/>
              </p:cNvSpPr>
              <p:nvPr/>
            </p:nvSpPr>
            <p:spPr bwMode="auto">
              <a:xfrm>
                <a:off x="1011238" y="5345113"/>
                <a:ext cx="301625" cy="411163"/>
              </a:xfrm>
              <a:custGeom>
                <a:avLst/>
                <a:gdLst>
                  <a:gd name="T0" fmla="*/ 180 w 180"/>
                  <a:gd name="T1" fmla="*/ 212 h 244"/>
                  <a:gd name="T2" fmla="*/ 32 w 180"/>
                  <a:gd name="T3" fmla="*/ 212 h 244"/>
                  <a:gd name="T4" fmla="*/ 32 w 180"/>
                  <a:gd name="T5" fmla="*/ 52 h 244"/>
                  <a:gd name="T6" fmla="*/ 180 w 180"/>
                  <a:gd name="T7" fmla="*/ 52 h 244"/>
                  <a:gd name="T8" fmla="*/ 180 w 180"/>
                  <a:gd name="T9" fmla="*/ 0 h 244"/>
                  <a:gd name="T10" fmla="*/ 16 w 180"/>
                  <a:gd name="T11" fmla="*/ 0 h 244"/>
                  <a:gd name="T12" fmla="*/ 0 w 180"/>
                  <a:gd name="T13" fmla="*/ 16 h 244"/>
                  <a:gd name="T14" fmla="*/ 0 w 180"/>
                  <a:gd name="T15" fmla="*/ 228 h 244"/>
                  <a:gd name="T16" fmla="*/ 16 w 180"/>
                  <a:gd name="T17" fmla="*/ 244 h 244"/>
                  <a:gd name="T18" fmla="*/ 180 w 180"/>
                  <a:gd name="T19" fmla="*/ 244 h 244"/>
                  <a:gd name="T20" fmla="*/ 180 w 180"/>
                  <a:gd name="T21"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244">
                    <a:moveTo>
                      <a:pt x="180" y="212"/>
                    </a:moveTo>
                    <a:cubicBezTo>
                      <a:pt x="32" y="212"/>
                      <a:pt x="32" y="212"/>
                      <a:pt x="32" y="212"/>
                    </a:cubicBezTo>
                    <a:cubicBezTo>
                      <a:pt x="32" y="52"/>
                      <a:pt x="32" y="52"/>
                      <a:pt x="32" y="52"/>
                    </a:cubicBezTo>
                    <a:cubicBezTo>
                      <a:pt x="180" y="52"/>
                      <a:pt x="180" y="52"/>
                      <a:pt x="180" y="52"/>
                    </a:cubicBezTo>
                    <a:cubicBezTo>
                      <a:pt x="180" y="0"/>
                      <a:pt x="180" y="0"/>
                      <a:pt x="180" y="0"/>
                    </a:cubicBezTo>
                    <a:cubicBezTo>
                      <a:pt x="16" y="0"/>
                      <a:pt x="16" y="0"/>
                      <a:pt x="16" y="0"/>
                    </a:cubicBezTo>
                    <a:cubicBezTo>
                      <a:pt x="8" y="0"/>
                      <a:pt x="0" y="8"/>
                      <a:pt x="0" y="16"/>
                    </a:cubicBezTo>
                    <a:cubicBezTo>
                      <a:pt x="0" y="228"/>
                      <a:pt x="0" y="228"/>
                      <a:pt x="0" y="228"/>
                    </a:cubicBezTo>
                    <a:cubicBezTo>
                      <a:pt x="0" y="237"/>
                      <a:pt x="8" y="244"/>
                      <a:pt x="16" y="244"/>
                    </a:cubicBezTo>
                    <a:cubicBezTo>
                      <a:pt x="180" y="244"/>
                      <a:pt x="180" y="244"/>
                      <a:pt x="180" y="244"/>
                    </a:cubicBezTo>
                    <a:lnTo>
                      <a:pt x="180" y="21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21"/>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22"/>
              <p:cNvSpPr>
                <a:spLocks/>
              </p:cNvSpPr>
              <p:nvPr/>
            </p:nvSpPr>
            <p:spPr bwMode="auto">
              <a:xfrm>
                <a:off x="1273176" y="5480050"/>
                <a:ext cx="44450" cy="182563"/>
              </a:xfrm>
              <a:custGeom>
                <a:avLst/>
                <a:gdLst>
                  <a:gd name="T0" fmla="*/ 25 w 28"/>
                  <a:gd name="T1" fmla="*/ 0 h 115"/>
                  <a:gd name="T2" fmla="*/ 28 w 28"/>
                  <a:gd name="T3" fmla="*/ 0 h 115"/>
                  <a:gd name="T4" fmla="*/ 0 w 28"/>
                  <a:gd name="T5" fmla="*/ 115 h 115"/>
                  <a:gd name="T6" fmla="*/ 16 w 28"/>
                  <a:gd name="T7" fmla="*/ 115 h 115"/>
                  <a:gd name="T8" fmla="*/ 25 w 28"/>
                  <a:gd name="T9" fmla="*/ 65 h 115"/>
                  <a:gd name="T10" fmla="*/ 25 w 28"/>
                  <a:gd name="T11" fmla="*/ 0 h 115"/>
                </a:gdLst>
                <a:ahLst/>
                <a:cxnLst>
                  <a:cxn ang="0">
                    <a:pos x="T0" y="T1"/>
                  </a:cxn>
                  <a:cxn ang="0">
                    <a:pos x="T2" y="T3"/>
                  </a:cxn>
                  <a:cxn ang="0">
                    <a:pos x="T4" y="T5"/>
                  </a:cxn>
                  <a:cxn ang="0">
                    <a:pos x="T6" y="T7"/>
                  </a:cxn>
                  <a:cxn ang="0">
                    <a:pos x="T8" y="T9"/>
                  </a:cxn>
                  <a:cxn ang="0">
                    <a:pos x="T10" y="T11"/>
                  </a:cxn>
                </a:cxnLst>
                <a:rect l="0" t="0" r="r" b="b"/>
                <a:pathLst>
                  <a:path w="28" h="115">
                    <a:moveTo>
                      <a:pt x="25" y="0"/>
                    </a:moveTo>
                    <a:lnTo>
                      <a:pt x="28" y="0"/>
                    </a:lnTo>
                    <a:lnTo>
                      <a:pt x="0" y="115"/>
                    </a:lnTo>
                    <a:lnTo>
                      <a:pt x="16" y="115"/>
                    </a:lnTo>
                    <a:lnTo>
                      <a:pt x="25" y="65"/>
                    </a:lnTo>
                    <a:lnTo>
                      <a:pt x="25"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grpSp>
      <p:pic>
        <p:nvPicPr>
          <p:cNvPr id="5" name="Picture 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844736" y="8505748"/>
            <a:ext cx="545283" cy="436226"/>
          </a:xfrm>
          <a:prstGeom prst="rect">
            <a:avLst/>
          </a:prstGeom>
        </p:spPr>
      </p:pic>
      <p:sp>
        <p:nvSpPr>
          <p:cNvPr id="58" name="TextBox 57"/>
          <p:cNvSpPr txBox="1"/>
          <p:nvPr/>
        </p:nvSpPr>
        <p:spPr>
          <a:xfrm>
            <a:off x="298562" y="7530702"/>
            <a:ext cx="2832565" cy="1308050"/>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 :</a:t>
            </a:r>
            <a:r>
              <a:rPr lang="fr-FR" sz="950" dirty="0">
                <a:solidFill>
                  <a:schemeClr val="bg1"/>
                </a:solidFill>
              </a:rPr>
              <a:t> lycéens et étudiants à l'université </a:t>
            </a:r>
          </a:p>
          <a:p>
            <a:pPr>
              <a:spcBef>
                <a:spcPts val="0"/>
              </a:spcBef>
              <a:spcAft>
                <a:spcPts val="300"/>
              </a:spcAft>
            </a:pPr>
            <a:r>
              <a:rPr lang="fr-FR" sz="950" b="1" dirty="0">
                <a:solidFill>
                  <a:schemeClr val="bg1"/>
                </a:solidFill>
              </a:rPr>
              <a:t>Connaissances préalables requises : </a:t>
            </a:r>
            <a:r>
              <a:rPr lang="fr-FR" sz="950" dirty="0">
                <a:solidFill>
                  <a:schemeClr val="bg1"/>
                </a:solidFill>
              </a:rPr>
              <a:t>aucune</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non</a:t>
            </a:r>
          </a:p>
          <a:p>
            <a:pPr>
              <a:spcBef>
                <a:spcPts val="0"/>
              </a:spcBef>
              <a:spcAft>
                <a:spcPts val="300"/>
              </a:spcAft>
            </a:pPr>
            <a:r>
              <a:rPr lang="fr-FR" sz="950" b="1" dirty="0">
                <a:solidFill>
                  <a:schemeClr val="bg1"/>
                </a:solidFill>
              </a:rPr>
              <a:t>Langues : </a:t>
            </a:r>
            <a:r>
              <a:rPr lang="fr-FR" sz="950" dirty="0">
                <a:solidFill>
                  <a:schemeClr val="bg1"/>
                </a:solidFill>
              </a:rPr>
              <a:t>anglais</a:t>
            </a:r>
          </a:p>
          <a:p>
            <a:pPr>
              <a:spcBef>
                <a:spcPts val="0"/>
              </a:spcBef>
              <a:spcAft>
                <a:spcPts val="300"/>
              </a:spcAft>
            </a:pPr>
            <a:r>
              <a:rPr lang="fr-FR" sz="950" b="1" dirty="0">
                <a:solidFill>
                  <a:schemeClr val="bg1"/>
                </a:solidFill>
              </a:rPr>
              <a:t>Mode de formation : </a:t>
            </a:r>
            <a:r>
              <a:rPr lang="fr-FR" sz="950" dirty="0">
                <a:solidFill>
                  <a:schemeClr val="bg1"/>
                </a:solidFill>
              </a:rPr>
              <a:t>dispensée par un instructeur </a:t>
            </a:r>
          </a:p>
          <a:p>
            <a:pPr>
              <a:spcBef>
                <a:spcPts val="0"/>
              </a:spcBef>
              <a:spcAft>
                <a:spcPts val="300"/>
              </a:spcAft>
            </a:pPr>
            <a:r>
              <a:rPr lang="fr-FR" sz="950" b="1" dirty="0">
                <a:solidFill>
                  <a:schemeClr val="bg1"/>
                </a:solidFill>
              </a:rPr>
              <a:t>Durée totale estimée : </a:t>
            </a:r>
            <a:r>
              <a:rPr lang="fr-FR" sz="950" dirty="0">
                <a:solidFill>
                  <a:schemeClr val="bg1"/>
                </a:solidFill>
              </a:rPr>
              <a:t>entre 60 et 70 heures</a:t>
            </a:r>
          </a:p>
        </p:txBody>
      </p:sp>
      <p:sp>
        <p:nvSpPr>
          <p:cNvPr id="59" name="TextBox 58"/>
          <p:cNvSpPr txBox="1"/>
          <p:nvPr/>
        </p:nvSpPr>
        <p:spPr>
          <a:xfrm>
            <a:off x="414741" y="2554149"/>
            <a:ext cx="2487168" cy="769441"/>
          </a:xfrm>
          <a:prstGeom prst="rect">
            <a:avLst/>
          </a:prstGeom>
          <a:noFill/>
        </p:spPr>
        <p:txBody>
          <a:bodyPr wrap="square" lIns="0" tIns="0" rIns="0" bIns="0" rtlCol="0">
            <a:spAutoFit/>
          </a:bodyPr>
          <a:lstStyle/>
          <a:p>
            <a:pPr>
              <a:spcAft>
                <a:spcPts val="700"/>
              </a:spcAft>
            </a:pPr>
            <a:r>
              <a:rPr lang="fr-FR" sz="1000" dirty="0"/>
              <a:t>Cours facile à comprendre et adapté aux débutants qui aborde la collecte de données diverses, la manipulation des outils, les opérations logiques et binaires et la création d'API REST de base </a:t>
            </a:r>
          </a:p>
        </p:txBody>
      </p:sp>
      <p:sp>
        <p:nvSpPr>
          <p:cNvPr id="60" name="TextBox 59"/>
          <p:cNvSpPr txBox="1"/>
          <p:nvPr/>
        </p:nvSpPr>
        <p:spPr>
          <a:xfrm>
            <a:off x="418094" y="3835191"/>
            <a:ext cx="2487168" cy="1384995"/>
          </a:xfrm>
          <a:prstGeom prst="rect">
            <a:avLst/>
          </a:prstGeom>
          <a:noFill/>
        </p:spPr>
        <p:txBody>
          <a:bodyPr wrap="square" lIns="0" tIns="0" rIns="0" bIns="0" rtlCol="0">
            <a:spAutoFit/>
          </a:bodyPr>
          <a:lstStyle/>
          <a:p>
            <a:pPr>
              <a:spcAft>
                <a:spcPts val="700"/>
              </a:spcAft>
            </a:pPr>
            <a:r>
              <a:rPr lang="fr-FR" sz="1000" dirty="0"/>
              <a:t>Le cours PCAP : Programming Essentials in Python vous apprend à concevoir, à écrire, à déboguer et à exécuter des programmes codés en langage Python. Aucune connaissance préalable en programmation n'est requise. Le cours commence par les bases et vous guide étape par étape jusqu'à ce que vous soyez capable de résoudre des problèmes plus complexes. </a:t>
            </a:r>
          </a:p>
        </p:txBody>
      </p:sp>
      <p:sp>
        <p:nvSpPr>
          <p:cNvPr id="61" name="TextBox 60"/>
          <p:cNvSpPr txBox="1"/>
          <p:nvPr/>
        </p:nvSpPr>
        <p:spPr>
          <a:xfrm>
            <a:off x="398546" y="5770256"/>
            <a:ext cx="2487168" cy="1077218"/>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1000" dirty="0"/>
              <a:t>5 modules de contenu pédagogique interactif</a:t>
            </a:r>
          </a:p>
          <a:p>
            <a:pPr marL="109728" indent="-109728">
              <a:spcBef>
                <a:spcPts val="400"/>
              </a:spcBef>
              <a:buSzPct val="80000"/>
              <a:buFont typeface="Arial"/>
              <a:buChar char="•"/>
            </a:pPr>
            <a:r>
              <a:rPr lang="fr-FR" sz="1000" dirty="0"/>
              <a:t>Plus de 30 ateliers pratiques</a:t>
            </a:r>
          </a:p>
          <a:p>
            <a:pPr marL="109728" indent="-109728">
              <a:spcBef>
                <a:spcPts val="400"/>
              </a:spcBef>
              <a:buSzPct val="80000"/>
              <a:buFont typeface="Arial"/>
              <a:buChar char="•"/>
            </a:pPr>
            <a:r>
              <a:rPr lang="fr-FR" sz="1000" dirty="0"/>
              <a:t>Outil en ligne intégré pour suivre les travaux pratiques et pour s'entraîner</a:t>
            </a:r>
          </a:p>
          <a:p>
            <a:pPr marL="109728" indent="-109728">
              <a:spcBef>
                <a:spcPts val="400"/>
              </a:spcBef>
              <a:buSzPct val="80000"/>
              <a:buFont typeface="Arial"/>
              <a:buChar char="•"/>
            </a:pPr>
            <a:r>
              <a:rPr lang="fr-FR" sz="1000" dirty="0"/>
              <a:t>Examens par chapitre et examens finaux</a:t>
            </a:r>
          </a:p>
        </p:txBody>
      </p:sp>
      <p:sp>
        <p:nvSpPr>
          <p:cNvPr id="62" name="TextBox 61"/>
          <p:cNvSpPr txBox="1"/>
          <p:nvPr/>
        </p:nvSpPr>
        <p:spPr>
          <a:xfrm>
            <a:off x="3695082" y="7550679"/>
            <a:ext cx="2678803" cy="530915"/>
          </a:xfrm>
          <a:prstGeom prst="rect">
            <a:avLst/>
          </a:prstGeom>
          <a:noFill/>
        </p:spPr>
        <p:txBody>
          <a:bodyPr wrap="square" rtlCol="0">
            <a:spAutoFit/>
          </a:bodyPr>
          <a:lstStyle/>
          <a:p>
            <a:pPr>
              <a:spcBef>
                <a:spcPts val="0"/>
              </a:spcBef>
              <a:spcAft>
                <a:spcPts val="300"/>
              </a:spcAft>
            </a:pPr>
            <a:r>
              <a:rPr lang="fr-FR" sz="950" b="1" dirty="0">
                <a:solidFill>
                  <a:schemeClr val="bg1"/>
                </a:solidFill>
              </a:rPr>
              <a:t>Formations complémentaires recommandées : </a:t>
            </a:r>
            <a:r>
              <a:rPr lang="fr-FR" sz="950" dirty="0">
                <a:solidFill>
                  <a:schemeClr val="bg1"/>
                </a:solidFill>
              </a:rPr>
              <a:t>IoT Fundamentals, Networking Essentials, NDG Linux Essentials</a:t>
            </a:r>
          </a:p>
        </p:txBody>
      </p:sp>
      <p:pic>
        <p:nvPicPr>
          <p:cNvPr id="56" name="Picture 55"/>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00123360"/>
      </p:ext>
    </p:extLst>
  </p:cSld>
  <p:clrMapOvr>
    <a:masterClrMapping/>
  </p:clrMapOvr>
  <p:transition spd="med">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47629" y="2007247"/>
            <a:ext cx="2860860" cy="5078797"/>
          </a:xfrm>
          <a:prstGeom prst="rect">
            <a:avLst/>
          </a:prstGeom>
        </p:spPr>
      </p:pic>
      <p:sp>
        <p:nvSpPr>
          <p:cNvPr id="4" name="Rectangle 3"/>
          <p:cNvSpPr/>
          <p:nvPr/>
        </p:nvSpPr>
        <p:spPr>
          <a:xfrm>
            <a:off x="1" y="942704"/>
            <a:ext cx="6857999" cy="826654"/>
          </a:xfrm>
          <a:prstGeom prst="rect">
            <a:avLst/>
          </a:prstGeom>
          <a:solidFill>
            <a:srgbClr val="00507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rPr>
              <a:t>CPP : Advanced Programming in C++</a:t>
            </a:r>
            <a:endParaRPr lang="fr-FR" sz="1200" dirty="0">
              <a:solidFill>
                <a:schemeClr val="bg1"/>
              </a:solidFill>
              <a:effectLst/>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188934"/>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188934"/>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2401619" cy="307777"/>
          </a:xfrm>
          <a:prstGeom prst="rect">
            <a:avLst/>
          </a:prstGeom>
          <a:noFill/>
        </p:spPr>
        <p:txBody>
          <a:bodyPr wrap="none" rtlCol="0" anchor="ctr">
            <a:spAutoFit/>
          </a:bodyPr>
          <a:lstStyle/>
          <a:p>
            <a:r>
              <a:rPr lang="fr-FR" sz="1400" dirty="0"/>
              <a:t>Présentation du programme</a:t>
            </a:r>
          </a:p>
        </p:txBody>
      </p:sp>
      <p:sp>
        <p:nvSpPr>
          <p:cNvPr id="281" name="Rectangle 280"/>
          <p:cNvSpPr/>
          <p:nvPr/>
        </p:nvSpPr>
        <p:spPr>
          <a:xfrm>
            <a:off x="165361" y="3512217"/>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57836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512217"/>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516686"/>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255081"/>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193402"/>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05" name="Rectangle 304"/>
          <p:cNvSpPr/>
          <p:nvPr/>
        </p:nvSpPr>
        <p:spPr>
          <a:xfrm>
            <a:off x="0" y="7335949"/>
            <a:ext cx="6858000" cy="17906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7" name="Group 6"/>
          <p:cNvGrpSpPr/>
          <p:nvPr/>
        </p:nvGrpSpPr>
        <p:grpSpPr>
          <a:xfrm>
            <a:off x="3015213" y="7000553"/>
            <a:ext cx="677027" cy="668854"/>
            <a:chOff x="3015213" y="7000553"/>
            <a:chExt cx="677027" cy="668854"/>
          </a:xfrm>
        </p:grpSpPr>
        <p:sp>
          <p:nvSpPr>
            <p:cNvPr id="308" name="Chord 307"/>
            <p:cNvSpPr/>
            <p:nvPr/>
          </p:nvSpPr>
          <p:spPr>
            <a:xfrm>
              <a:off x="3024154" y="7001321"/>
              <a:ext cx="668086" cy="668086"/>
            </a:xfrm>
            <a:prstGeom prst="chord">
              <a:avLst>
                <a:gd name="adj1" fmla="val 5467745"/>
                <a:gd name="adj2" fmla="val 16200000"/>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9" name="Chord 308"/>
            <p:cNvSpPr/>
            <p:nvPr/>
          </p:nvSpPr>
          <p:spPr>
            <a:xfrm rot="10800000">
              <a:off x="3015213" y="7000553"/>
              <a:ext cx="668086" cy="668086"/>
            </a:xfrm>
            <a:prstGeom prst="chord">
              <a:avLst>
                <a:gd name="adj1" fmla="val 5467745"/>
                <a:gd name="adj2" fmla="val 16200000"/>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0" name="Picture 309"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grpSp>
      <p:sp>
        <p:nvSpPr>
          <p:cNvPr id="77" name="TextBox 76"/>
          <p:cNvSpPr txBox="1"/>
          <p:nvPr/>
        </p:nvSpPr>
        <p:spPr>
          <a:xfrm>
            <a:off x="421154" y="1418193"/>
            <a:ext cx="902811" cy="230832"/>
          </a:xfrm>
          <a:prstGeom prst="rect">
            <a:avLst/>
          </a:prstGeom>
          <a:noFill/>
        </p:spPr>
        <p:txBody>
          <a:bodyPr wrap="none" rtlCol="0">
            <a:spAutoFit/>
          </a:bodyPr>
          <a:lstStyle/>
          <a:p>
            <a:r>
              <a:rPr lang="fr-FR" sz="900" dirty="0">
                <a:solidFill>
                  <a:schemeClr val="bg1"/>
                </a:solidFill>
              </a:rPr>
              <a:t>Career Ready</a:t>
            </a:r>
          </a:p>
        </p:txBody>
      </p:sp>
      <p:grpSp>
        <p:nvGrpSpPr>
          <p:cNvPr id="70" name="Group 69"/>
          <p:cNvGrpSpPr/>
          <p:nvPr/>
        </p:nvGrpSpPr>
        <p:grpSpPr>
          <a:xfrm>
            <a:off x="5141512" y="8500306"/>
            <a:ext cx="419712" cy="419712"/>
            <a:chOff x="2762594" y="1343553"/>
            <a:chExt cx="177346" cy="177346"/>
          </a:xfrm>
        </p:grpSpPr>
        <p:sp>
          <p:nvSpPr>
            <p:cNvPr id="71" name="Oval 70"/>
            <p:cNvSpPr/>
            <p:nvPr/>
          </p:nvSpPr>
          <p:spPr>
            <a:xfrm>
              <a:off x="2794113" y="1373690"/>
              <a:ext cx="123021" cy="117561"/>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Freeform 6"/>
            <p:cNvSpPr>
              <a:spLocks noEditPoints="1"/>
            </p:cNvSpPr>
            <p:nvPr/>
          </p:nvSpPr>
          <p:spPr bwMode="auto">
            <a:xfrm>
              <a:off x="2762594" y="1343553"/>
              <a:ext cx="177346" cy="177346"/>
            </a:xfrm>
            <a:custGeom>
              <a:avLst/>
              <a:gdLst>
                <a:gd name="T0" fmla="*/ 548 w 800"/>
                <a:gd name="T1" fmla="*/ 338 h 800"/>
                <a:gd name="T2" fmla="*/ 353 w 800"/>
                <a:gd name="T3" fmla="*/ 533 h 800"/>
                <a:gd name="T4" fmla="*/ 251 w 800"/>
                <a:gd name="T5" fmla="*/ 431 h 800"/>
                <a:gd name="T6" fmla="*/ 251 w 800"/>
                <a:gd name="T7" fmla="*/ 384 h 800"/>
                <a:gd name="T8" fmla="*/ 298 w 800"/>
                <a:gd name="T9" fmla="*/ 384 h 800"/>
                <a:gd name="T10" fmla="*/ 353 w 800"/>
                <a:gd name="T11" fmla="*/ 439 h 800"/>
                <a:gd name="T12" fmla="*/ 501 w 800"/>
                <a:gd name="T13" fmla="*/ 290 h 800"/>
                <a:gd name="T14" fmla="*/ 548 w 800"/>
                <a:gd name="T15" fmla="*/ 290 h 800"/>
                <a:gd name="T16" fmla="*/ 548 w 800"/>
                <a:gd name="T17" fmla="*/ 338 h 800"/>
                <a:gd name="T18" fmla="*/ 800 w 800"/>
                <a:gd name="T19" fmla="*/ 400 h 800"/>
                <a:gd name="T20" fmla="*/ 709 w 800"/>
                <a:gd name="T21" fmla="*/ 317 h 800"/>
                <a:gd name="T22" fmla="*/ 746 w 800"/>
                <a:gd name="T23" fmla="*/ 200 h 800"/>
                <a:gd name="T24" fmla="*/ 626 w 800"/>
                <a:gd name="T25" fmla="*/ 174 h 800"/>
                <a:gd name="T26" fmla="*/ 600 w 800"/>
                <a:gd name="T27" fmla="*/ 54 h 800"/>
                <a:gd name="T28" fmla="*/ 482 w 800"/>
                <a:gd name="T29" fmla="*/ 91 h 800"/>
                <a:gd name="T30" fmla="*/ 400 w 800"/>
                <a:gd name="T31" fmla="*/ 0 h 800"/>
                <a:gd name="T32" fmla="*/ 317 w 800"/>
                <a:gd name="T33" fmla="*/ 91 h 800"/>
                <a:gd name="T34" fmla="*/ 200 w 800"/>
                <a:gd name="T35" fmla="*/ 54 h 800"/>
                <a:gd name="T36" fmla="*/ 173 w 800"/>
                <a:gd name="T37" fmla="*/ 174 h 800"/>
                <a:gd name="T38" fmla="*/ 53 w 800"/>
                <a:gd name="T39" fmla="*/ 200 h 800"/>
                <a:gd name="T40" fmla="*/ 91 w 800"/>
                <a:gd name="T41" fmla="*/ 317 h 800"/>
                <a:gd name="T42" fmla="*/ 0 w 800"/>
                <a:gd name="T43" fmla="*/ 400 h 800"/>
                <a:gd name="T44" fmla="*/ 91 w 800"/>
                <a:gd name="T45" fmla="*/ 483 h 800"/>
                <a:gd name="T46" fmla="*/ 53 w 800"/>
                <a:gd name="T47" fmla="*/ 600 h 800"/>
                <a:gd name="T48" fmla="*/ 173 w 800"/>
                <a:gd name="T49" fmla="*/ 626 h 800"/>
                <a:gd name="T50" fmla="*/ 200 w 800"/>
                <a:gd name="T51" fmla="*/ 746 h 800"/>
                <a:gd name="T52" fmla="*/ 317 w 800"/>
                <a:gd name="T53" fmla="*/ 709 h 800"/>
                <a:gd name="T54" fmla="*/ 400 w 800"/>
                <a:gd name="T55" fmla="*/ 800 h 800"/>
                <a:gd name="T56" fmla="*/ 482 w 800"/>
                <a:gd name="T57" fmla="*/ 709 h 800"/>
                <a:gd name="T58" fmla="*/ 600 w 800"/>
                <a:gd name="T59" fmla="*/ 746 h 800"/>
                <a:gd name="T60" fmla="*/ 626 w 800"/>
                <a:gd name="T61" fmla="*/ 626 h 800"/>
                <a:gd name="T62" fmla="*/ 746 w 800"/>
                <a:gd name="T63" fmla="*/ 600 h 800"/>
                <a:gd name="T64" fmla="*/ 709 w 800"/>
                <a:gd name="T65" fmla="*/ 483 h 800"/>
                <a:gd name="T66" fmla="*/ 800 w 800"/>
                <a:gd name="T67" fmla="*/ 4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00" h="800">
                  <a:moveTo>
                    <a:pt x="548" y="338"/>
                  </a:moveTo>
                  <a:lnTo>
                    <a:pt x="353" y="533"/>
                  </a:lnTo>
                  <a:lnTo>
                    <a:pt x="251" y="431"/>
                  </a:lnTo>
                  <a:cubicBezTo>
                    <a:pt x="238" y="418"/>
                    <a:pt x="238" y="397"/>
                    <a:pt x="251" y="384"/>
                  </a:cubicBezTo>
                  <a:cubicBezTo>
                    <a:pt x="264" y="371"/>
                    <a:pt x="285" y="371"/>
                    <a:pt x="298" y="384"/>
                  </a:cubicBezTo>
                  <a:lnTo>
                    <a:pt x="353" y="439"/>
                  </a:lnTo>
                  <a:lnTo>
                    <a:pt x="501" y="290"/>
                  </a:lnTo>
                  <a:cubicBezTo>
                    <a:pt x="514" y="277"/>
                    <a:pt x="535" y="277"/>
                    <a:pt x="548" y="290"/>
                  </a:cubicBezTo>
                  <a:cubicBezTo>
                    <a:pt x="561" y="304"/>
                    <a:pt x="561" y="325"/>
                    <a:pt x="548" y="338"/>
                  </a:cubicBezTo>
                  <a:moveTo>
                    <a:pt x="800" y="400"/>
                  </a:moveTo>
                  <a:lnTo>
                    <a:pt x="709" y="317"/>
                  </a:lnTo>
                  <a:lnTo>
                    <a:pt x="746" y="200"/>
                  </a:lnTo>
                  <a:lnTo>
                    <a:pt x="626" y="174"/>
                  </a:lnTo>
                  <a:lnTo>
                    <a:pt x="600" y="54"/>
                  </a:lnTo>
                  <a:lnTo>
                    <a:pt x="482" y="91"/>
                  </a:lnTo>
                  <a:lnTo>
                    <a:pt x="400" y="0"/>
                  </a:lnTo>
                  <a:lnTo>
                    <a:pt x="317" y="91"/>
                  </a:lnTo>
                  <a:lnTo>
                    <a:pt x="200" y="54"/>
                  </a:lnTo>
                  <a:lnTo>
                    <a:pt x="173" y="174"/>
                  </a:lnTo>
                  <a:lnTo>
                    <a:pt x="53" y="200"/>
                  </a:lnTo>
                  <a:lnTo>
                    <a:pt x="91" y="317"/>
                  </a:lnTo>
                  <a:lnTo>
                    <a:pt x="0" y="400"/>
                  </a:lnTo>
                  <a:lnTo>
                    <a:pt x="91" y="483"/>
                  </a:lnTo>
                  <a:lnTo>
                    <a:pt x="53" y="600"/>
                  </a:lnTo>
                  <a:lnTo>
                    <a:pt x="173" y="626"/>
                  </a:lnTo>
                  <a:lnTo>
                    <a:pt x="200" y="746"/>
                  </a:lnTo>
                  <a:lnTo>
                    <a:pt x="317" y="709"/>
                  </a:lnTo>
                  <a:lnTo>
                    <a:pt x="400" y="800"/>
                  </a:lnTo>
                  <a:lnTo>
                    <a:pt x="482" y="709"/>
                  </a:lnTo>
                  <a:lnTo>
                    <a:pt x="600" y="746"/>
                  </a:lnTo>
                  <a:lnTo>
                    <a:pt x="626" y="626"/>
                  </a:lnTo>
                  <a:lnTo>
                    <a:pt x="746" y="600"/>
                  </a:lnTo>
                  <a:lnTo>
                    <a:pt x="709" y="483"/>
                  </a:lnTo>
                  <a:lnTo>
                    <a:pt x="800" y="400"/>
                  </a:lnTo>
                  <a:close/>
                </a:path>
              </a:pathLst>
            </a:custGeom>
            <a:solidFill>
              <a:schemeClr val="bg2"/>
            </a:solidFill>
            <a:ln>
              <a:noFill/>
            </a:ln>
            <a:extLst/>
          </p:spPr>
          <p:txBody>
            <a:bodyPr vert="horz" wrap="square" lIns="91436" tIns="45718" rIns="91436" bIns="45718" numCol="1" anchor="t" anchorCtr="0" compatLnSpc="1">
              <a:prstTxWarp prst="textNoShape">
                <a:avLst/>
              </a:prstTxWarp>
            </a:bodyPr>
            <a:lstStyle/>
            <a:p>
              <a:endParaRPr lang="en-US" dirty="0"/>
            </a:p>
          </p:txBody>
        </p:sp>
      </p:grpSp>
      <p:sp>
        <p:nvSpPr>
          <p:cNvPr id="78" name="TextBox 77"/>
          <p:cNvSpPr txBox="1"/>
          <p:nvPr/>
        </p:nvSpPr>
        <p:spPr>
          <a:xfrm>
            <a:off x="5506723" y="8525656"/>
            <a:ext cx="1120820" cy="369332"/>
          </a:xfrm>
          <a:prstGeom prst="rect">
            <a:avLst/>
          </a:prstGeom>
          <a:noFill/>
        </p:spPr>
        <p:txBody>
          <a:bodyPr wrap="none" rtlCol="0">
            <a:spAutoFit/>
          </a:bodyPr>
          <a:lstStyle/>
          <a:p>
            <a:pPr algn="ctr"/>
            <a:r>
              <a:rPr lang="fr-FR" sz="900" dirty="0">
                <a:solidFill>
                  <a:schemeClr val="bg1"/>
                </a:solidFill>
              </a:rPr>
              <a:t>Correspondant</a:t>
            </a:r>
          </a:p>
          <a:p>
            <a:pPr algn="ctr"/>
            <a:r>
              <a:rPr lang="fr-FR" sz="900" dirty="0">
                <a:solidFill>
                  <a:schemeClr val="bg1"/>
                </a:solidFill>
              </a:rPr>
              <a:t>à une certification</a:t>
            </a:r>
          </a:p>
        </p:txBody>
      </p:sp>
      <p:sp>
        <p:nvSpPr>
          <p:cNvPr id="53" name="TextBox 52"/>
          <p:cNvSpPr txBox="1"/>
          <p:nvPr/>
        </p:nvSpPr>
        <p:spPr>
          <a:xfrm>
            <a:off x="398023" y="2496898"/>
            <a:ext cx="2617190" cy="923330"/>
          </a:xfrm>
          <a:prstGeom prst="rect">
            <a:avLst/>
          </a:prstGeom>
          <a:noFill/>
        </p:spPr>
        <p:txBody>
          <a:bodyPr wrap="square" lIns="0" tIns="0" rIns="0" bIns="0" rtlCol="0">
            <a:spAutoFit/>
          </a:bodyPr>
          <a:lstStyle/>
          <a:p>
            <a:pPr>
              <a:spcAft>
                <a:spcPts val="700"/>
              </a:spcAft>
            </a:pPr>
            <a:r>
              <a:rPr lang="fr-FR" sz="1000" dirty="0"/>
              <a:t>Prépare les élèves à effectuer des tâches de programmation C++, à comprendre et à utiliser les méthodes et les catégories de modèles de propriété et la bibliothèque C++ STL, et à résoudre des problèmes de programmation courants et la partie E/S.</a:t>
            </a:r>
          </a:p>
        </p:txBody>
      </p:sp>
      <p:sp>
        <p:nvSpPr>
          <p:cNvPr id="54" name="TextBox 53"/>
          <p:cNvSpPr txBox="1"/>
          <p:nvPr/>
        </p:nvSpPr>
        <p:spPr>
          <a:xfrm>
            <a:off x="398023" y="3871235"/>
            <a:ext cx="2487168" cy="1231106"/>
          </a:xfrm>
          <a:prstGeom prst="rect">
            <a:avLst/>
          </a:prstGeom>
          <a:noFill/>
        </p:spPr>
        <p:txBody>
          <a:bodyPr wrap="square" lIns="0" tIns="0" rIns="0" bIns="0" rtlCol="0">
            <a:spAutoFit/>
          </a:bodyPr>
          <a:lstStyle/>
          <a:p>
            <a:pPr>
              <a:spcAft>
                <a:spcPts val="700"/>
              </a:spcAft>
            </a:pPr>
            <a:r>
              <a:rPr lang="fr-FR" sz="1000" dirty="0"/>
              <a:t>Ce cours permet d'acquérir les compétences nécessaires pour une carrière dans le domaine de la programmation. Il permet également de réussir dans des emplois liés au développement logiciel, à l'ingénierie réseau et à l'administration système. Il s'aligne sur la certification CPP-C++ Certified Professional Programmer.</a:t>
            </a:r>
          </a:p>
        </p:txBody>
      </p:sp>
      <p:sp>
        <p:nvSpPr>
          <p:cNvPr id="55" name="TextBox 54"/>
          <p:cNvSpPr txBox="1"/>
          <p:nvPr/>
        </p:nvSpPr>
        <p:spPr>
          <a:xfrm>
            <a:off x="395192" y="5611268"/>
            <a:ext cx="2487168" cy="718145"/>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1000" dirty="0"/>
              <a:t>9 modules de contenu pédagogique interactif</a:t>
            </a:r>
          </a:p>
          <a:p>
            <a:pPr marL="109728" indent="-109728">
              <a:spcBef>
                <a:spcPts val="400"/>
              </a:spcBef>
              <a:buSzPct val="80000"/>
              <a:buFont typeface="Arial"/>
              <a:buChar char="•"/>
            </a:pPr>
            <a:r>
              <a:rPr lang="fr-FR" sz="1000" dirty="0"/>
              <a:t>65 ateliers pratiques</a:t>
            </a:r>
          </a:p>
          <a:p>
            <a:pPr marL="109728" indent="-109728">
              <a:spcBef>
                <a:spcPts val="400"/>
              </a:spcBef>
              <a:buSzPct val="80000"/>
              <a:buFont typeface="Arial"/>
              <a:buChar char="•"/>
            </a:pPr>
            <a:r>
              <a:rPr lang="fr-FR" sz="1000" dirty="0"/>
              <a:t>Examens par chapitre et examens finaux</a:t>
            </a:r>
          </a:p>
        </p:txBody>
      </p:sp>
      <p:sp>
        <p:nvSpPr>
          <p:cNvPr id="110" name="TextBox 109"/>
          <p:cNvSpPr txBox="1"/>
          <p:nvPr/>
        </p:nvSpPr>
        <p:spPr>
          <a:xfrm>
            <a:off x="269066" y="7498356"/>
            <a:ext cx="2881666" cy="1377300"/>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 : </a:t>
            </a:r>
            <a:r>
              <a:rPr lang="fr-FR" sz="950" dirty="0">
                <a:solidFill>
                  <a:schemeClr val="bg1"/>
                </a:solidFill>
              </a:rPr>
              <a:t>étudiants en cycles universitaires de 2 ou 4 ans et au-delà</a:t>
            </a:r>
          </a:p>
          <a:p>
            <a:pPr>
              <a:spcBef>
                <a:spcPts val="0"/>
              </a:spcBef>
              <a:spcAft>
                <a:spcPts val="300"/>
              </a:spcAft>
            </a:pPr>
            <a:r>
              <a:rPr lang="fr-FR" sz="950" b="1" dirty="0">
                <a:solidFill>
                  <a:schemeClr val="bg1"/>
                </a:solidFill>
              </a:rPr>
              <a:t>Connaissances préalables requises :</a:t>
            </a:r>
            <a:r>
              <a:rPr lang="fr-FR" sz="950" dirty="0">
                <a:solidFill>
                  <a:schemeClr val="bg1"/>
                </a:solidFill>
              </a:rPr>
              <a:t> avoir suivi les cours CPA – Programming Essentials in C++, être titulaire de la certification CPA – Programming Essentials in C++ (ou équivalente)</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non</a:t>
            </a:r>
          </a:p>
          <a:p>
            <a:pPr>
              <a:spcBef>
                <a:spcPts val="0"/>
              </a:spcBef>
              <a:spcAft>
                <a:spcPts val="300"/>
              </a:spcAft>
            </a:pPr>
            <a:r>
              <a:rPr lang="fr-FR" sz="950" b="1" dirty="0">
                <a:solidFill>
                  <a:schemeClr val="bg1"/>
                </a:solidFill>
              </a:rPr>
              <a:t>Langues : </a:t>
            </a:r>
            <a:r>
              <a:rPr lang="fr-FR" sz="950" dirty="0">
                <a:solidFill>
                  <a:schemeClr val="bg1"/>
                </a:solidFill>
              </a:rPr>
              <a:t>anglais</a:t>
            </a:r>
          </a:p>
        </p:txBody>
      </p:sp>
      <p:sp>
        <p:nvSpPr>
          <p:cNvPr id="111" name="TextBox 110"/>
          <p:cNvSpPr txBox="1"/>
          <p:nvPr/>
        </p:nvSpPr>
        <p:spPr>
          <a:xfrm>
            <a:off x="3696615" y="7522328"/>
            <a:ext cx="2881666" cy="754053"/>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 : </a:t>
            </a:r>
            <a:r>
              <a:rPr lang="fr-FR" sz="950" dirty="0">
                <a:solidFill>
                  <a:schemeClr val="bg1"/>
                </a:solidFill>
              </a:rPr>
              <a:t>dispensée par un instructeur</a:t>
            </a:r>
          </a:p>
          <a:p>
            <a:pPr>
              <a:spcBef>
                <a:spcPts val="0"/>
              </a:spcBef>
              <a:spcAft>
                <a:spcPts val="300"/>
              </a:spcAft>
            </a:pPr>
            <a:r>
              <a:rPr lang="fr-FR" sz="950" b="1" dirty="0">
                <a:solidFill>
                  <a:schemeClr val="bg1"/>
                </a:solidFill>
              </a:rPr>
              <a:t>Durée totale estimée : </a:t>
            </a:r>
            <a:r>
              <a:rPr lang="fr-FR" sz="950" dirty="0">
                <a:solidFill>
                  <a:schemeClr val="bg1"/>
                </a:solidFill>
              </a:rPr>
              <a:t>70 heures</a:t>
            </a:r>
          </a:p>
          <a:p>
            <a:pPr>
              <a:spcBef>
                <a:spcPts val="0"/>
              </a:spcBef>
              <a:spcAft>
                <a:spcPts val="300"/>
              </a:spcAft>
            </a:pPr>
            <a:r>
              <a:rPr lang="fr-FR" sz="950" b="1" dirty="0">
                <a:solidFill>
                  <a:schemeClr val="bg1"/>
                </a:solidFill>
              </a:rPr>
              <a:t>Cours complémentaire recommandé </a:t>
            </a:r>
            <a:r>
              <a:rPr lang="fr-FR" sz="950" dirty="0">
                <a:solidFill>
                  <a:schemeClr val="bg1"/>
                </a:solidFill>
              </a:rPr>
              <a:t>: CCNP R&amp;S, NDG Linux I</a:t>
            </a:r>
          </a:p>
        </p:txBody>
      </p:sp>
      <p:pic>
        <p:nvPicPr>
          <p:cNvPr id="76" name="Picture 7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
        <p:nvSpPr>
          <p:cNvPr id="80" name="TextBox 79"/>
          <p:cNvSpPr txBox="1"/>
          <p:nvPr/>
        </p:nvSpPr>
        <p:spPr>
          <a:xfrm>
            <a:off x="5652303" y="1538365"/>
            <a:ext cx="973343" cy="230832"/>
          </a:xfrm>
          <a:prstGeom prst="rect">
            <a:avLst/>
          </a:prstGeom>
          <a:noFill/>
        </p:spPr>
        <p:txBody>
          <a:bodyPr wrap="none" rtlCol="0">
            <a:spAutoFit/>
          </a:bodyPr>
          <a:lstStyle/>
          <a:p>
            <a:pPr algn="ctr"/>
            <a:r>
              <a:rPr lang="fr-FR" sz="900" dirty="0">
                <a:solidFill>
                  <a:schemeClr val="bg1"/>
                </a:solidFill>
              </a:rPr>
              <a:t>Programmation</a:t>
            </a:r>
          </a:p>
        </p:txBody>
      </p:sp>
      <p:grpSp>
        <p:nvGrpSpPr>
          <p:cNvPr id="81" name="Group 80"/>
          <p:cNvGrpSpPr>
            <a:grpSpLocks noChangeAspect="1"/>
          </p:cNvGrpSpPr>
          <p:nvPr/>
        </p:nvGrpSpPr>
        <p:grpSpPr>
          <a:xfrm>
            <a:off x="5853534" y="987856"/>
            <a:ext cx="566928" cy="549212"/>
            <a:chOff x="292196" y="3426079"/>
            <a:chExt cx="288472" cy="284989"/>
          </a:xfrm>
        </p:grpSpPr>
        <p:grpSp>
          <p:nvGrpSpPr>
            <p:cNvPr id="82" name="Group 81"/>
            <p:cNvGrpSpPr>
              <a:grpSpLocks noChangeAspect="1"/>
            </p:cNvGrpSpPr>
            <p:nvPr/>
          </p:nvGrpSpPr>
          <p:grpSpPr>
            <a:xfrm>
              <a:off x="292196" y="3426079"/>
              <a:ext cx="288472" cy="284989"/>
              <a:chOff x="2632787" y="1629410"/>
              <a:chExt cx="1817884" cy="1795938"/>
            </a:xfrm>
          </p:grpSpPr>
          <p:sp>
            <p:nvSpPr>
              <p:cNvPr id="114" name="Chord 113"/>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Chord 114"/>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3" name="Group 82"/>
            <p:cNvGrpSpPr>
              <a:grpSpLocks noChangeAspect="1"/>
            </p:cNvGrpSpPr>
            <p:nvPr/>
          </p:nvGrpSpPr>
          <p:grpSpPr>
            <a:xfrm>
              <a:off x="341650" y="3518118"/>
              <a:ext cx="184469" cy="124097"/>
              <a:chOff x="1011238" y="5345113"/>
              <a:chExt cx="611188" cy="411163"/>
            </a:xfrm>
          </p:grpSpPr>
          <p:sp>
            <p:nvSpPr>
              <p:cNvPr id="84" name="Freeform 16"/>
              <p:cNvSpPr>
                <a:spLocks noEditPoints="1"/>
              </p:cNvSpPr>
              <p:nvPr/>
            </p:nvSpPr>
            <p:spPr bwMode="auto">
              <a:xfrm>
                <a:off x="1011238" y="5345113"/>
                <a:ext cx="611188" cy="411163"/>
              </a:xfrm>
              <a:custGeom>
                <a:avLst/>
                <a:gdLst>
                  <a:gd name="T0" fmla="*/ 351 w 364"/>
                  <a:gd name="T1" fmla="*/ 0 h 244"/>
                  <a:gd name="T2" fmla="*/ 16 w 364"/>
                  <a:gd name="T3" fmla="*/ 0 h 244"/>
                  <a:gd name="T4" fmla="*/ 0 w 364"/>
                  <a:gd name="T5" fmla="*/ 16 h 244"/>
                  <a:gd name="T6" fmla="*/ 0 w 364"/>
                  <a:gd name="T7" fmla="*/ 228 h 244"/>
                  <a:gd name="T8" fmla="*/ 16 w 364"/>
                  <a:gd name="T9" fmla="*/ 244 h 244"/>
                  <a:gd name="T10" fmla="*/ 351 w 364"/>
                  <a:gd name="T11" fmla="*/ 244 h 244"/>
                  <a:gd name="T12" fmla="*/ 364 w 364"/>
                  <a:gd name="T13" fmla="*/ 228 h 244"/>
                  <a:gd name="T14" fmla="*/ 364 w 364"/>
                  <a:gd name="T15" fmla="*/ 16 h 244"/>
                  <a:gd name="T16" fmla="*/ 351 w 364"/>
                  <a:gd name="T17" fmla="*/ 0 h 244"/>
                  <a:gd name="T18" fmla="*/ 324 w 364"/>
                  <a:gd name="T19" fmla="*/ 16 h 244"/>
                  <a:gd name="T20" fmla="*/ 335 w 364"/>
                  <a:gd name="T21" fmla="*/ 28 h 244"/>
                  <a:gd name="T22" fmla="*/ 324 w 364"/>
                  <a:gd name="T23" fmla="*/ 39 h 244"/>
                  <a:gd name="T24" fmla="*/ 312 w 364"/>
                  <a:gd name="T25" fmla="*/ 28 h 244"/>
                  <a:gd name="T26" fmla="*/ 324 w 364"/>
                  <a:gd name="T27" fmla="*/ 16 h 244"/>
                  <a:gd name="T28" fmla="*/ 286 w 364"/>
                  <a:gd name="T29" fmla="*/ 16 h 244"/>
                  <a:gd name="T30" fmla="*/ 297 w 364"/>
                  <a:gd name="T31" fmla="*/ 28 h 244"/>
                  <a:gd name="T32" fmla="*/ 286 w 364"/>
                  <a:gd name="T33" fmla="*/ 39 h 244"/>
                  <a:gd name="T34" fmla="*/ 274 w 364"/>
                  <a:gd name="T35" fmla="*/ 28 h 244"/>
                  <a:gd name="T36" fmla="*/ 286 w 364"/>
                  <a:gd name="T37" fmla="*/ 16 h 244"/>
                  <a:gd name="T38" fmla="*/ 248 w 364"/>
                  <a:gd name="T39" fmla="*/ 16 h 244"/>
                  <a:gd name="T40" fmla="*/ 259 w 364"/>
                  <a:gd name="T41" fmla="*/ 28 h 244"/>
                  <a:gd name="T42" fmla="*/ 248 w 364"/>
                  <a:gd name="T43" fmla="*/ 39 h 244"/>
                  <a:gd name="T44" fmla="*/ 236 w 364"/>
                  <a:gd name="T45" fmla="*/ 28 h 244"/>
                  <a:gd name="T46" fmla="*/ 248 w 364"/>
                  <a:gd name="T47" fmla="*/ 16 h 244"/>
                  <a:gd name="T48" fmla="*/ 336 w 364"/>
                  <a:gd name="T49" fmla="*/ 212 h 244"/>
                  <a:gd name="T50" fmla="*/ 32 w 364"/>
                  <a:gd name="T51" fmla="*/ 212 h 244"/>
                  <a:gd name="T52" fmla="*/ 32 w 364"/>
                  <a:gd name="T53" fmla="*/ 52 h 244"/>
                  <a:gd name="T54" fmla="*/ 336 w 364"/>
                  <a:gd name="T55" fmla="*/ 52 h 244"/>
                  <a:gd name="T56" fmla="*/ 336 w 364"/>
                  <a:gd name="T57"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64" h="244">
                    <a:moveTo>
                      <a:pt x="351" y="0"/>
                    </a:moveTo>
                    <a:cubicBezTo>
                      <a:pt x="16" y="0"/>
                      <a:pt x="16" y="0"/>
                      <a:pt x="16" y="0"/>
                    </a:cubicBezTo>
                    <a:cubicBezTo>
                      <a:pt x="8" y="0"/>
                      <a:pt x="0" y="8"/>
                      <a:pt x="0" y="16"/>
                    </a:cubicBezTo>
                    <a:cubicBezTo>
                      <a:pt x="0" y="228"/>
                      <a:pt x="0" y="228"/>
                      <a:pt x="0" y="228"/>
                    </a:cubicBezTo>
                    <a:cubicBezTo>
                      <a:pt x="0" y="237"/>
                      <a:pt x="8" y="244"/>
                      <a:pt x="16" y="244"/>
                    </a:cubicBezTo>
                    <a:cubicBezTo>
                      <a:pt x="351" y="244"/>
                      <a:pt x="351" y="244"/>
                      <a:pt x="351" y="244"/>
                    </a:cubicBezTo>
                    <a:cubicBezTo>
                      <a:pt x="359" y="244"/>
                      <a:pt x="364" y="237"/>
                      <a:pt x="364" y="228"/>
                    </a:cubicBezTo>
                    <a:cubicBezTo>
                      <a:pt x="364" y="16"/>
                      <a:pt x="364" y="16"/>
                      <a:pt x="364" y="16"/>
                    </a:cubicBezTo>
                    <a:cubicBezTo>
                      <a:pt x="364" y="8"/>
                      <a:pt x="359" y="0"/>
                      <a:pt x="351" y="0"/>
                    </a:cubicBezTo>
                    <a:close/>
                    <a:moveTo>
                      <a:pt x="324" y="16"/>
                    </a:moveTo>
                    <a:cubicBezTo>
                      <a:pt x="330" y="16"/>
                      <a:pt x="335" y="21"/>
                      <a:pt x="335" y="28"/>
                    </a:cubicBezTo>
                    <a:cubicBezTo>
                      <a:pt x="335" y="34"/>
                      <a:pt x="330" y="39"/>
                      <a:pt x="324" y="39"/>
                    </a:cubicBezTo>
                    <a:cubicBezTo>
                      <a:pt x="317" y="39"/>
                      <a:pt x="312" y="34"/>
                      <a:pt x="312" y="28"/>
                    </a:cubicBezTo>
                    <a:cubicBezTo>
                      <a:pt x="312" y="21"/>
                      <a:pt x="317" y="16"/>
                      <a:pt x="324" y="16"/>
                    </a:cubicBezTo>
                    <a:close/>
                    <a:moveTo>
                      <a:pt x="286" y="16"/>
                    </a:moveTo>
                    <a:cubicBezTo>
                      <a:pt x="292" y="16"/>
                      <a:pt x="297" y="21"/>
                      <a:pt x="297" y="28"/>
                    </a:cubicBezTo>
                    <a:cubicBezTo>
                      <a:pt x="297" y="34"/>
                      <a:pt x="292" y="39"/>
                      <a:pt x="286" y="39"/>
                    </a:cubicBezTo>
                    <a:cubicBezTo>
                      <a:pt x="280" y="39"/>
                      <a:pt x="274" y="34"/>
                      <a:pt x="274" y="28"/>
                    </a:cubicBezTo>
                    <a:cubicBezTo>
                      <a:pt x="274" y="21"/>
                      <a:pt x="280" y="16"/>
                      <a:pt x="286" y="16"/>
                    </a:cubicBezTo>
                    <a:close/>
                    <a:moveTo>
                      <a:pt x="248" y="16"/>
                    </a:moveTo>
                    <a:cubicBezTo>
                      <a:pt x="254" y="16"/>
                      <a:pt x="259" y="21"/>
                      <a:pt x="259" y="28"/>
                    </a:cubicBezTo>
                    <a:cubicBezTo>
                      <a:pt x="259" y="34"/>
                      <a:pt x="254" y="39"/>
                      <a:pt x="248" y="39"/>
                    </a:cubicBezTo>
                    <a:cubicBezTo>
                      <a:pt x="242" y="39"/>
                      <a:pt x="236" y="34"/>
                      <a:pt x="236" y="28"/>
                    </a:cubicBezTo>
                    <a:cubicBezTo>
                      <a:pt x="236" y="21"/>
                      <a:pt x="242" y="16"/>
                      <a:pt x="248" y="16"/>
                    </a:cubicBezTo>
                    <a:close/>
                    <a:moveTo>
                      <a:pt x="336" y="212"/>
                    </a:moveTo>
                    <a:cubicBezTo>
                      <a:pt x="32" y="212"/>
                      <a:pt x="32" y="212"/>
                      <a:pt x="32" y="212"/>
                    </a:cubicBezTo>
                    <a:cubicBezTo>
                      <a:pt x="32" y="52"/>
                      <a:pt x="32" y="52"/>
                      <a:pt x="32" y="52"/>
                    </a:cubicBezTo>
                    <a:cubicBezTo>
                      <a:pt x="336" y="52"/>
                      <a:pt x="336" y="52"/>
                      <a:pt x="336" y="52"/>
                    </a:cubicBezTo>
                    <a:lnTo>
                      <a:pt x="336" y="21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7"/>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rgbClr val="4E4E4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Freeform 18"/>
              <p:cNvSpPr>
                <a:spLocks/>
              </p:cNvSpPr>
              <p:nvPr/>
            </p:nvSpPr>
            <p:spPr bwMode="auto">
              <a:xfrm>
                <a:off x="1273176" y="5480050"/>
                <a:ext cx="68263" cy="182563"/>
              </a:xfrm>
              <a:custGeom>
                <a:avLst/>
                <a:gdLst>
                  <a:gd name="T0" fmla="*/ 43 w 43"/>
                  <a:gd name="T1" fmla="*/ 0 h 115"/>
                  <a:gd name="T2" fmla="*/ 28 w 43"/>
                  <a:gd name="T3" fmla="*/ 0 h 115"/>
                  <a:gd name="T4" fmla="*/ 0 w 43"/>
                  <a:gd name="T5" fmla="*/ 115 h 115"/>
                  <a:gd name="T6" fmla="*/ 16 w 43"/>
                  <a:gd name="T7" fmla="*/ 115 h 115"/>
                  <a:gd name="T8" fmla="*/ 43 w 43"/>
                  <a:gd name="T9" fmla="*/ 0 h 115"/>
                </a:gdLst>
                <a:ahLst/>
                <a:cxnLst>
                  <a:cxn ang="0">
                    <a:pos x="T0" y="T1"/>
                  </a:cxn>
                  <a:cxn ang="0">
                    <a:pos x="T2" y="T3"/>
                  </a:cxn>
                  <a:cxn ang="0">
                    <a:pos x="T4" y="T5"/>
                  </a:cxn>
                  <a:cxn ang="0">
                    <a:pos x="T6" y="T7"/>
                  </a:cxn>
                  <a:cxn ang="0">
                    <a:pos x="T8" y="T9"/>
                  </a:cxn>
                </a:cxnLst>
                <a:rect l="0" t="0" r="r" b="b"/>
                <a:pathLst>
                  <a:path w="43" h="115">
                    <a:moveTo>
                      <a:pt x="43" y="0"/>
                    </a:moveTo>
                    <a:lnTo>
                      <a:pt x="28" y="0"/>
                    </a:lnTo>
                    <a:lnTo>
                      <a:pt x="0" y="115"/>
                    </a:lnTo>
                    <a:lnTo>
                      <a:pt x="16" y="115"/>
                    </a:lnTo>
                    <a:lnTo>
                      <a:pt x="43" y="0"/>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9"/>
              <p:cNvSpPr>
                <a:spLocks/>
              </p:cNvSpPr>
              <p:nvPr/>
            </p:nvSpPr>
            <p:spPr bwMode="auto">
              <a:xfrm>
                <a:off x="1354138" y="5507038"/>
                <a:ext cx="114300" cy="131763"/>
              </a:xfrm>
              <a:custGeom>
                <a:avLst/>
                <a:gdLst>
                  <a:gd name="T0" fmla="*/ 72 w 72"/>
                  <a:gd name="T1" fmla="*/ 32 h 83"/>
                  <a:gd name="T2" fmla="*/ 0 w 72"/>
                  <a:gd name="T3" fmla="*/ 0 h 83"/>
                  <a:gd name="T4" fmla="*/ 0 w 72"/>
                  <a:gd name="T5" fmla="*/ 21 h 83"/>
                  <a:gd name="T6" fmla="*/ 52 w 72"/>
                  <a:gd name="T7" fmla="*/ 41 h 83"/>
                  <a:gd name="T8" fmla="*/ 0 w 72"/>
                  <a:gd name="T9" fmla="*/ 61 h 83"/>
                  <a:gd name="T10" fmla="*/ 0 w 72"/>
                  <a:gd name="T11" fmla="*/ 83 h 83"/>
                  <a:gd name="T12" fmla="*/ 72 w 72"/>
                  <a:gd name="T13" fmla="*/ 50 h 83"/>
                  <a:gd name="T14" fmla="*/ 72 w 72"/>
                  <a:gd name="T15" fmla="*/ 3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32"/>
                    </a:moveTo>
                    <a:lnTo>
                      <a:pt x="0" y="0"/>
                    </a:lnTo>
                    <a:lnTo>
                      <a:pt x="0" y="21"/>
                    </a:lnTo>
                    <a:lnTo>
                      <a:pt x="52" y="41"/>
                    </a:lnTo>
                    <a:lnTo>
                      <a:pt x="0" y="61"/>
                    </a:lnTo>
                    <a:lnTo>
                      <a:pt x="0" y="83"/>
                    </a:lnTo>
                    <a:lnTo>
                      <a:pt x="72" y="50"/>
                    </a:lnTo>
                    <a:lnTo>
                      <a:pt x="72" y="32"/>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20"/>
              <p:cNvSpPr>
                <a:spLocks/>
              </p:cNvSpPr>
              <p:nvPr/>
            </p:nvSpPr>
            <p:spPr bwMode="auto">
              <a:xfrm>
                <a:off x="1011238" y="5345113"/>
                <a:ext cx="301625" cy="411163"/>
              </a:xfrm>
              <a:custGeom>
                <a:avLst/>
                <a:gdLst>
                  <a:gd name="T0" fmla="*/ 180 w 180"/>
                  <a:gd name="T1" fmla="*/ 212 h 244"/>
                  <a:gd name="T2" fmla="*/ 32 w 180"/>
                  <a:gd name="T3" fmla="*/ 212 h 244"/>
                  <a:gd name="T4" fmla="*/ 32 w 180"/>
                  <a:gd name="T5" fmla="*/ 52 h 244"/>
                  <a:gd name="T6" fmla="*/ 180 w 180"/>
                  <a:gd name="T7" fmla="*/ 52 h 244"/>
                  <a:gd name="T8" fmla="*/ 180 w 180"/>
                  <a:gd name="T9" fmla="*/ 0 h 244"/>
                  <a:gd name="T10" fmla="*/ 16 w 180"/>
                  <a:gd name="T11" fmla="*/ 0 h 244"/>
                  <a:gd name="T12" fmla="*/ 0 w 180"/>
                  <a:gd name="T13" fmla="*/ 16 h 244"/>
                  <a:gd name="T14" fmla="*/ 0 w 180"/>
                  <a:gd name="T15" fmla="*/ 228 h 244"/>
                  <a:gd name="T16" fmla="*/ 16 w 180"/>
                  <a:gd name="T17" fmla="*/ 244 h 244"/>
                  <a:gd name="T18" fmla="*/ 180 w 180"/>
                  <a:gd name="T19" fmla="*/ 244 h 244"/>
                  <a:gd name="T20" fmla="*/ 180 w 180"/>
                  <a:gd name="T21" fmla="*/ 21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244">
                    <a:moveTo>
                      <a:pt x="180" y="212"/>
                    </a:moveTo>
                    <a:cubicBezTo>
                      <a:pt x="32" y="212"/>
                      <a:pt x="32" y="212"/>
                      <a:pt x="32" y="212"/>
                    </a:cubicBezTo>
                    <a:cubicBezTo>
                      <a:pt x="32" y="52"/>
                      <a:pt x="32" y="52"/>
                      <a:pt x="32" y="52"/>
                    </a:cubicBezTo>
                    <a:cubicBezTo>
                      <a:pt x="180" y="52"/>
                      <a:pt x="180" y="52"/>
                      <a:pt x="180" y="52"/>
                    </a:cubicBezTo>
                    <a:cubicBezTo>
                      <a:pt x="180" y="0"/>
                      <a:pt x="180" y="0"/>
                      <a:pt x="180" y="0"/>
                    </a:cubicBezTo>
                    <a:cubicBezTo>
                      <a:pt x="16" y="0"/>
                      <a:pt x="16" y="0"/>
                      <a:pt x="16" y="0"/>
                    </a:cubicBezTo>
                    <a:cubicBezTo>
                      <a:pt x="8" y="0"/>
                      <a:pt x="0" y="8"/>
                      <a:pt x="0" y="16"/>
                    </a:cubicBezTo>
                    <a:cubicBezTo>
                      <a:pt x="0" y="228"/>
                      <a:pt x="0" y="228"/>
                      <a:pt x="0" y="228"/>
                    </a:cubicBezTo>
                    <a:cubicBezTo>
                      <a:pt x="0" y="237"/>
                      <a:pt x="8" y="244"/>
                      <a:pt x="16" y="244"/>
                    </a:cubicBezTo>
                    <a:cubicBezTo>
                      <a:pt x="180" y="244"/>
                      <a:pt x="180" y="244"/>
                      <a:pt x="180" y="244"/>
                    </a:cubicBezTo>
                    <a:lnTo>
                      <a:pt x="180" y="21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21"/>
              <p:cNvSpPr>
                <a:spLocks/>
              </p:cNvSpPr>
              <p:nvPr/>
            </p:nvSpPr>
            <p:spPr bwMode="auto">
              <a:xfrm>
                <a:off x="1146176" y="5507038"/>
                <a:ext cx="114300" cy="131763"/>
              </a:xfrm>
              <a:custGeom>
                <a:avLst/>
                <a:gdLst>
                  <a:gd name="T0" fmla="*/ 72 w 72"/>
                  <a:gd name="T1" fmla="*/ 61 h 83"/>
                  <a:gd name="T2" fmla="*/ 20 w 72"/>
                  <a:gd name="T3" fmla="*/ 41 h 83"/>
                  <a:gd name="T4" fmla="*/ 72 w 72"/>
                  <a:gd name="T5" fmla="*/ 21 h 83"/>
                  <a:gd name="T6" fmla="*/ 72 w 72"/>
                  <a:gd name="T7" fmla="*/ 0 h 83"/>
                  <a:gd name="T8" fmla="*/ 0 w 72"/>
                  <a:gd name="T9" fmla="*/ 32 h 83"/>
                  <a:gd name="T10" fmla="*/ 0 w 72"/>
                  <a:gd name="T11" fmla="*/ 50 h 83"/>
                  <a:gd name="T12" fmla="*/ 72 w 72"/>
                  <a:gd name="T13" fmla="*/ 83 h 83"/>
                  <a:gd name="T14" fmla="*/ 72 w 72"/>
                  <a:gd name="T15" fmla="*/ 61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83">
                    <a:moveTo>
                      <a:pt x="72" y="61"/>
                    </a:moveTo>
                    <a:lnTo>
                      <a:pt x="20" y="41"/>
                    </a:lnTo>
                    <a:lnTo>
                      <a:pt x="72" y="21"/>
                    </a:lnTo>
                    <a:lnTo>
                      <a:pt x="72" y="0"/>
                    </a:lnTo>
                    <a:lnTo>
                      <a:pt x="0" y="32"/>
                    </a:lnTo>
                    <a:lnTo>
                      <a:pt x="0" y="50"/>
                    </a:lnTo>
                    <a:lnTo>
                      <a:pt x="72" y="83"/>
                    </a:lnTo>
                    <a:lnTo>
                      <a:pt x="72" y="61"/>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22"/>
              <p:cNvSpPr>
                <a:spLocks/>
              </p:cNvSpPr>
              <p:nvPr/>
            </p:nvSpPr>
            <p:spPr bwMode="auto">
              <a:xfrm>
                <a:off x="1273176" y="5480050"/>
                <a:ext cx="44450" cy="182563"/>
              </a:xfrm>
              <a:custGeom>
                <a:avLst/>
                <a:gdLst>
                  <a:gd name="T0" fmla="*/ 25 w 28"/>
                  <a:gd name="T1" fmla="*/ 0 h 115"/>
                  <a:gd name="T2" fmla="*/ 28 w 28"/>
                  <a:gd name="T3" fmla="*/ 0 h 115"/>
                  <a:gd name="T4" fmla="*/ 0 w 28"/>
                  <a:gd name="T5" fmla="*/ 115 h 115"/>
                  <a:gd name="T6" fmla="*/ 16 w 28"/>
                  <a:gd name="T7" fmla="*/ 115 h 115"/>
                  <a:gd name="T8" fmla="*/ 25 w 28"/>
                  <a:gd name="T9" fmla="*/ 65 h 115"/>
                  <a:gd name="T10" fmla="*/ 25 w 28"/>
                  <a:gd name="T11" fmla="*/ 0 h 115"/>
                </a:gdLst>
                <a:ahLst/>
                <a:cxnLst>
                  <a:cxn ang="0">
                    <a:pos x="T0" y="T1"/>
                  </a:cxn>
                  <a:cxn ang="0">
                    <a:pos x="T2" y="T3"/>
                  </a:cxn>
                  <a:cxn ang="0">
                    <a:pos x="T4" y="T5"/>
                  </a:cxn>
                  <a:cxn ang="0">
                    <a:pos x="T6" y="T7"/>
                  </a:cxn>
                  <a:cxn ang="0">
                    <a:pos x="T8" y="T9"/>
                  </a:cxn>
                  <a:cxn ang="0">
                    <a:pos x="T10" y="T11"/>
                  </a:cxn>
                </a:cxnLst>
                <a:rect l="0" t="0" r="r" b="b"/>
                <a:pathLst>
                  <a:path w="28" h="115">
                    <a:moveTo>
                      <a:pt x="25" y="0"/>
                    </a:moveTo>
                    <a:lnTo>
                      <a:pt x="28" y="0"/>
                    </a:lnTo>
                    <a:lnTo>
                      <a:pt x="0" y="115"/>
                    </a:lnTo>
                    <a:lnTo>
                      <a:pt x="16" y="115"/>
                    </a:lnTo>
                    <a:lnTo>
                      <a:pt x="25" y="65"/>
                    </a:lnTo>
                    <a:lnTo>
                      <a:pt x="25"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16" name="TextBox 115"/>
          <p:cNvSpPr txBox="1"/>
          <p:nvPr/>
        </p:nvSpPr>
        <p:spPr>
          <a:xfrm>
            <a:off x="4375674" y="8591293"/>
            <a:ext cx="716863" cy="230832"/>
          </a:xfrm>
          <a:prstGeom prst="rect">
            <a:avLst/>
          </a:prstGeom>
          <a:noFill/>
        </p:spPr>
        <p:txBody>
          <a:bodyPr wrap="none" rtlCol="0">
            <a:spAutoFit/>
          </a:bodyPr>
          <a:lstStyle/>
          <a:p>
            <a:r>
              <a:rPr lang="fr-FR" sz="900" dirty="0">
                <a:solidFill>
                  <a:schemeClr val="bg1"/>
                </a:solidFill>
              </a:rPr>
              <a:t>Partenaire</a:t>
            </a:r>
          </a:p>
        </p:txBody>
      </p:sp>
      <p:pic>
        <p:nvPicPr>
          <p:cNvPr id="117" name="Picture 116"/>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844736" y="8505748"/>
            <a:ext cx="545283" cy="436226"/>
          </a:xfrm>
          <a:prstGeom prst="rect">
            <a:avLst/>
          </a:prstGeom>
        </p:spPr>
      </p:pic>
    </p:spTree>
    <p:extLst>
      <p:ext uri="{BB962C8B-B14F-4D97-AF65-F5344CB8AC3E}">
        <p14:creationId xmlns:p14="http://schemas.microsoft.com/office/powerpoint/2010/main" val="1545240269"/>
      </p:ext>
    </p:extLst>
  </p:cSld>
  <p:clrMapOvr>
    <a:masterClrMapping/>
  </p:clrMapOvr>
  <p:transition spd="med">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818" y="2804923"/>
            <a:ext cx="6863498" cy="2701601"/>
            <a:chOff x="9940" y="2804923"/>
            <a:chExt cx="6863498" cy="2701601"/>
          </a:xfrm>
        </p:grpSpPr>
        <p:pic>
          <p:nvPicPr>
            <p:cNvPr id="32" name="Picture 31"/>
            <p:cNvPicPr/>
            <p:nvPr/>
          </p:nvPicPr>
          <p:blipFill rotWithShape="1">
            <a:blip r:embed="rId3" cstate="print">
              <a:extLst>
                <a:ext uri="{28A0092B-C50C-407E-A947-70E740481C1C}">
                  <a14:useLocalDpi xmlns:a14="http://schemas.microsoft.com/office/drawing/2010/main"/>
                </a:ext>
              </a:extLst>
            </a:blip>
            <a:srcRect/>
            <a:stretch/>
          </p:blipFill>
          <p:spPr>
            <a:xfrm>
              <a:off x="9940" y="2804923"/>
              <a:ext cx="6863498" cy="2701601"/>
            </a:xfrm>
            <a:prstGeom prst="rect">
              <a:avLst/>
            </a:prstGeom>
          </p:spPr>
        </p:pic>
        <p:pic>
          <p:nvPicPr>
            <p:cNvPr id="33" name="Picture 32"/>
            <p:cNvPicPr/>
            <p:nvPr/>
          </p:nvPicPr>
          <p:blipFill rotWithShape="1">
            <a:blip r:embed="rId4" cstate="print">
              <a:extLst>
                <a:ext uri="{28A0092B-C50C-407E-A947-70E740481C1C}">
                  <a14:useLocalDpi xmlns:a14="http://schemas.microsoft.com/office/drawing/2010/main"/>
                </a:ext>
              </a:extLst>
            </a:blip>
            <a:srcRect/>
            <a:stretch/>
          </p:blipFill>
          <p:spPr>
            <a:xfrm>
              <a:off x="5036794" y="3218204"/>
              <a:ext cx="1827398" cy="2262490"/>
            </a:xfrm>
            <a:prstGeom prst="rect">
              <a:avLst/>
            </a:prstGeom>
          </p:spPr>
        </p:pic>
      </p:grpSp>
      <p:sp>
        <p:nvSpPr>
          <p:cNvPr id="18" name="TextBox 17"/>
          <p:cNvSpPr txBox="1"/>
          <p:nvPr/>
        </p:nvSpPr>
        <p:spPr>
          <a:xfrm>
            <a:off x="1663210" y="3811200"/>
            <a:ext cx="3642023" cy="646331"/>
          </a:xfrm>
          <a:prstGeom prst="rect">
            <a:avLst/>
          </a:prstGeom>
          <a:noFill/>
        </p:spPr>
        <p:txBody>
          <a:bodyPr wrap="square" rtlCol="0">
            <a:noAutofit/>
          </a:bodyPr>
          <a:lstStyle/>
          <a:p>
            <a:pPr algn="ctr"/>
            <a:r>
              <a:rPr lang="fr-FR" sz="3600" dirty="0">
                <a:solidFill>
                  <a:schemeClr val="bg1"/>
                </a:solidFill>
              </a:rPr>
              <a:t>Cours de business</a:t>
            </a:r>
          </a:p>
        </p:txBody>
      </p:sp>
      <p:grpSp>
        <p:nvGrpSpPr>
          <p:cNvPr id="19" name="Group 18"/>
          <p:cNvGrpSpPr>
            <a:grpSpLocks noChangeAspect="1"/>
          </p:cNvGrpSpPr>
          <p:nvPr/>
        </p:nvGrpSpPr>
        <p:grpSpPr>
          <a:xfrm>
            <a:off x="2880716" y="2208705"/>
            <a:ext cx="1207008" cy="1192436"/>
            <a:chOff x="3869597" y="1141032"/>
            <a:chExt cx="288472" cy="284989"/>
          </a:xfrm>
        </p:grpSpPr>
        <p:grpSp>
          <p:nvGrpSpPr>
            <p:cNvPr id="20" name="Group 19"/>
            <p:cNvGrpSpPr>
              <a:grpSpLocks noChangeAspect="1"/>
            </p:cNvGrpSpPr>
            <p:nvPr/>
          </p:nvGrpSpPr>
          <p:grpSpPr>
            <a:xfrm>
              <a:off x="3869597" y="1141032"/>
              <a:ext cx="288472" cy="284989"/>
              <a:chOff x="2632787" y="1629410"/>
              <a:chExt cx="1817884" cy="1795938"/>
            </a:xfrm>
          </p:grpSpPr>
          <p:sp>
            <p:nvSpPr>
              <p:cNvPr id="28" name="Chord 27"/>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Chord 28"/>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1" name="Group 20"/>
            <p:cNvGrpSpPr>
              <a:grpSpLocks noChangeAspect="1"/>
            </p:cNvGrpSpPr>
            <p:nvPr/>
          </p:nvGrpSpPr>
          <p:grpSpPr>
            <a:xfrm>
              <a:off x="3918564" y="1196843"/>
              <a:ext cx="188750" cy="182880"/>
              <a:chOff x="3687763" y="5326063"/>
              <a:chExt cx="663575" cy="642937"/>
            </a:xfrm>
          </p:grpSpPr>
          <p:sp>
            <p:nvSpPr>
              <p:cNvPr id="22" name="AutoShape 36"/>
              <p:cNvSpPr>
                <a:spLocks noChangeAspect="1" noChangeArrowheads="1" noTextEdit="1"/>
              </p:cNvSpPr>
              <p:nvPr/>
            </p:nvSpPr>
            <p:spPr bwMode="auto">
              <a:xfrm>
                <a:off x="3687763" y="5326063"/>
                <a:ext cx="66357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38"/>
              <p:cNvSpPr>
                <a:spLocks/>
              </p:cNvSpPr>
              <p:nvPr/>
            </p:nvSpPr>
            <p:spPr bwMode="auto">
              <a:xfrm>
                <a:off x="3687763" y="5326063"/>
                <a:ext cx="642938" cy="387350"/>
              </a:xfrm>
              <a:custGeom>
                <a:avLst/>
                <a:gdLst>
                  <a:gd name="T0" fmla="*/ 2508 w 3773"/>
                  <a:gd name="T1" fmla="*/ 0 h 2274"/>
                  <a:gd name="T2" fmla="*/ 2872 w 3773"/>
                  <a:gd name="T3" fmla="*/ 364 h 2274"/>
                  <a:gd name="T4" fmla="*/ 1615 w 3773"/>
                  <a:gd name="T5" fmla="*/ 1504 h 2274"/>
                  <a:gd name="T6" fmla="*/ 845 w 3773"/>
                  <a:gd name="T7" fmla="*/ 1955 h 2274"/>
                  <a:gd name="T8" fmla="*/ 0 w 3773"/>
                  <a:gd name="T9" fmla="*/ 2274 h 2274"/>
                  <a:gd name="T10" fmla="*/ 909 w 3773"/>
                  <a:gd name="T11" fmla="*/ 2129 h 2274"/>
                  <a:gd name="T12" fmla="*/ 1792 w 3773"/>
                  <a:gd name="T13" fmla="*/ 1830 h 2274"/>
                  <a:gd name="T14" fmla="*/ 3390 w 3773"/>
                  <a:gd name="T15" fmla="*/ 881 h 2274"/>
                  <a:gd name="T16" fmla="*/ 3773 w 3773"/>
                  <a:gd name="T17" fmla="*/ 1263 h 2274"/>
                  <a:gd name="T18" fmla="*/ 3773 w 3773"/>
                  <a:gd name="T19" fmla="*/ 0 h 2274"/>
                  <a:gd name="T20" fmla="*/ 2508 w 3773"/>
                  <a:gd name="T21" fmla="*/ 0 h 2274"/>
                  <a:gd name="T22" fmla="*/ 2508 w 3773"/>
                  <a:gd name="T23" fmla="*/ 0 h 2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73" h="2274">
                    <a:moveTo>
                      <a:pt x="2508" y="0"/>
                    </a:moveTo>
                    <a:cubicBezTo>
                      <a:pt x="2872" y="364"/>
                      <a:pt x="2872" y="364"/>
                      <a:pt x="2872" y="364"/>
                    </a:cubicBezTo>
                    <a:cubicBezTo>
                      <a:pt x="2517" y="792"/>
                      <a:pt x="2090" y="1178"/>
                      <a:pt x="1615" y="1504"/>
                    </a:cubicBezTo>
                    <a:cubicBezTo>
                      <a:pt x="1371" y="1672"/>
                      <a:pt x="1114" y="1824"/>
                      <a:pt x="845" y="1955"/>
                    </a:cubicBezTo>
                    <a:cubicBezTo>
                      <a:pt x="576" y="2086"/>
                      <a:pt x="295" y="2198"/>
                      <a:pt x="0" y="2274"/>
                    </a:cubicBezTo>
                    <a:cubicBezTo>
                      <a:pt x="305" y="2259"/>
                      <a:pt x="609" y="2205"/>
                      <a:pt x="909" y="2129"/>
                    </a:cubicBezTo>
                    <a:cubicBezTo>
                      <a:pt x="1209" y="2052"/>
                      <a:pt x="1503" y="1951"/>
                      <a:pt x="1792" y="1830"/>
                    </a:cubicBezTo>
                    <a:cubicBezTo>
                      <a:pt x="2356" y="1592"/>
                      <a:pt x="2897" y="1278"/>
                      <a:pt x="3390" y="881"/>
                    </a:cubicBezTo>
                    <a:cubicBezTo>
                      <a:pt x="3773" y="1263"/>
                      <a:pt x="3773" y="1263"/>
                      <a:pt x="3773" y="1263"/>
                    </a:cubicBezTo>
                    <a:cubicBezTo>
                      <a:pt x="3773" y="0"/>
                      <a:pt x="3773" y="0"/>
                      <a:pt x="3773" y="0"/>
                    </a:cubicBezTo>
                    <a:cubicBezTo>
                      <a:pt x="2508" y="0"/>
                      <a:pt x="2508" y="0"/>
                      <a:pt x="2508" y="0"/>
                    </a:cubicBezTo>
                    <a:cubicBezTo>
                      <a:pt x="2508" y="0"/>
                      <a:pt x="2508" y="0"/>
                      <a:pt x="2508"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39"/>
              <p:cNvSpPr>
                <a:spLocks/>
              </p:cNvSpPr>
              <p:nvPr/>
            </p:nvSpPr>
            <p:spPr bwMode="auto">
              <a:xfrm>
                <a:off x="4160838" y="5583238"/>
                <a:ext cx="190500" cy="385762"/>
              </a:xfrm>
              <a:custGeom>
                <a:avLst/>
                <a:gdLst>
                  <a:gd name="T0" fmla="*/ 0 w 120"/>
                  <a:gd name="T1" fmla="*/ 0 h 243"/>
                  <a:gd name="T2" fmla="*/ 120 w 120"/>
                  <a:gd name="T3" fmla="*/ 0 h 243"/>
                  <a:gd name="T4" fmla="*/ 120 w 120"/>
                  <a:gd name="T5" fmla="*/ 243 h 243"/>
                  <a:gd name="T6" fmla="*/ 0 w 120"/>
                  <a:gd name="T7" fmla="*/ 243 h 243"/>
                  <a:gd name="T8" fmla="*/ 0 w 120"/>
                  <a:gd name="T9" fmla="*/ 0 h 243"/>
                  <a:gd name="T10" fmla="*/ 0 w 120"/>
                  <a:gd name="T11" fmla="*/ 0 h 243"/>
                </a:gdLst>
                <a:ahLst/>
                <a:cxnLst>
                  <a:cxn ang="0">
                    <a:pos x="T0" y="T1"/>
                  </a:cxn>
                  <a:cxn ang="0">
                    <a:pos x="T2" y="T3"/>
                  </a:cxn>
                  <a:cxn ang="0">
                    <a:pos x="T4" y="T5"/>
                  </a:cxn>
                  <a:cxn ang="0">
                    <a:pos x="T6" y="T7"/>
                  </a:cxn>
                  <a:cxn ang="0">
                    <a:pos x="T8" y="T9"/>
                  </a:cxn>
                  <a:cxn ang="0">
                    <a:pos x="T10" y="T11"/>
                  </a:cxn>
                </a:cxnLst>
                <a:rect l="0" t="0" r="r" b="b"/>
                <a:pathLst>
                  <a:path w="120" h="243">
                    <a:moveTo>
                      <a:pt x="0" y="0"/>
                    </a:moveTo>
                    <a:lnTo>
                      <a:pt x="120" y="0"/>
                    </a:lnTo>
                    <a:lnTo>
                      <a:pt x="120" y="243"/>
                    </a:lnTo>
                    <a:lnTo>
                      <a:pt x="0" y="243"/>
                    </a:lnTo>
                    <a:lnTo>
                      <a:pt x="0" y="0"/>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40"/>
              <p:cNvSpPr>
                <a:spLocks/>
              </p:cNvSpPr>
              <p:nvPr/>
            </p:nvSpPr>
            <p:spPr bwMode="auto">
              <a:xfrm>
                <a:off x="3929063" y="5705475"/>
                <a:ext cx="188913" cy="263525"/>
              </a:xfrm>
              <a:custGeom>
                <a:avLst/>
                <a:gdLst>
                  <a:gd name="T0" fmla="*/ 0 w 119"/>
                  <a:gd name="T1" fmla="*/ 0 h 166"/>
                  <a:gd name="T2" fmla="*/ 119 w 119"/>
                  <a:gd name="T3" fmla="*/ 0 h 166"/>
                  <a:gd name="T4" fmla="*/ 119 w 119"/>
                  <a:gd name="T5" fmla="*/ 166 h 166"/>
                  <a:gd name="T6" fmla="*/ 0 w 119"/>
                  <a:gd name="T7" fmla="*/ 166 h 166"/>
                  <a:gd name="T8" fmla="*/ 0 w 119"/>
                  <a:gd name="T9" fmla="*/ 0 h 166"/>
                  <a:gd name="T10" fmla="*/ 0 w 119"/>
                  <a:gd name="T11" fmla="*/ 0 h 166"/>
                </a:gdLst>
                <a:ahLst/>
                <a:cxnLst>
                  <a:cxn ang="0">
                    <a:pos x="T0" y="T1"/>
                  </a:cxn>
                  <a:cxn ang="0">
                    <a:pos x="T2" y="T3"/>
                  </a:cxn>
                  <a:cxn ang="0">
                    <a:pos x="T4" y="T5"/>
                  </a:cxn>
                  <a:cxn ang="0">
                    <a:pos x="T6" y="T7"/>
                  </a:cxn>
                  <a:cxn ang="0">
                    <a:pos x="T8" y="T9"/>
                  </a:cxn>
                  <a:cxn ang="0">
                    <a:pos x="T10" y="T11"/>
                  </a:cxn>
                </a:cxnLst>
                <a:rect l="0" t="0" r="r" b="b"/>
                <a:pathLst>
                  <a:path w="119" h="166">
                    <a:moveTo>
                      <a:pt x="0" y="0"/>
                    </a:moveTo>
                    <a:lnTo>
                      <a:pt x="119" y="0"/>
                    </a:lnTo>
                    <a:lnTo>
                      <a:pt x="119" y="166"/>
                    </a:lnTo>
                    <a:lnTo>
                      <a:pt x="0" y="166"/>
                    </a:lnTo>
                    <a:lnTo>
                      <a:pt x="0" y="0"/>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41"/>
              <p:cNvSpPr>
                <a:spLocks/>
              </p:cNvSpPr>
              <p:nvPr/>
            </p:nvSpPr>
            <p:spPr bwMode="auto">
              <a:xfrm>
                <a:off x="3706813" y="5775325"/>
                <a:ext cx="188913" cy="193675"/>
              </a:xfrm>
              <a:custGeom>
                <a:avLst/>
                <a:gdLst>
                  <a:gd name="T0" fmla="*/ 0 w 119"/>
                  <a:gd name="T1" fmla="*/ 0 h 122"/>
                  <a:gd name="T2" fmla="*/ 119 w 119"/>
                  <a:gd name="T3" fmla="*/ 0 h 122"/>
                  <a:gd name="T4" fmla="*/ 119 w 119"/>
                  <a:gd name="T5" fmla="*/ 122 h 122"/>
                  <a:gd name="T6" fmla="*/ 0 w 119"/>
                  <a:gd name="T7" fmla="*/ 122 h 122"/>
                  <a:gd name="T8" fmla="*/ 0 w 119"/>
                  <a:gd name="T9" fmla="*/ 0 h 122"/>
                  <a:gd name="T10" fmla="*/ 0 w 119"/>
                  <a:gd name="T11" fmla="*/ 0 h 122"/>
                </a:gdLst>
                <a:ahLst/>
                <a:cxnLst>
                  <a:cxn ang="0">
                    <a:pos x="T0" y="T1"/>
                  </a:cxn>
                  <a:cxn ang="0">
                    <a:pos x="T2" y="T3"/>
                  </a:cxn>
                  <a:cxn ang="0">
                    <a:pos x="T4" y="T5"/>
                  </a:cxn>
                  <a:cxn ang="0">
                    <a:pos x="T6" y="T7"/>
                  </a:cxn>
                  <a:cxn ang="0">
                    <a:pos x="T8" y="T9"/>
                  </a:cxn>
                  <a:cxn ang="0">
                    <a:pos x="T10" y="T11"/>
                  </a:cxn>
                </a:cxnLst>
                <a:rect l="0" t="0" r="r" b="b"/>
                <a:pathLst>
                  <a:path w="119" h="122">
                    <a:moveTo>
                      <a:pt x="0" y="0"/>
                    </a:moveTo>
                    <a:lnTo>
                      <a:pt x="119" y="0"/>
                    </a:lnTo>
                    <a:lnTo>
                      <a:pt x="119" y="122"/>
                    </a:lnTo>
                    <a:lnTo>
                      <a:pt x="0" y="122"/>
                    </a:lnTo>
                    <a:lnTo>
                      <a:pt x="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42"/>
              <p:cNvSpPr>
                <a:spLocks/>
              </p:cNvSpPr>
              <p:nvPr/>
            </p:nvSpPr>
            <p:spPr bwMode="auto">
              <a:xfrm>
                <a:off x="3929063" y="5705475"/>
                <a:ext cx="95250" cy="263525"/>
              </a:xfrm>
              <a:custGeom>
                <a:avLst/>
                <a:gdLst>
                  <a:gd name="T0" fmla="*/ 0 w 60"/>
                  <a:gd name="T1" fmla="*/ 0 h 166"/>
                  <a:gd name="T2" fmla="*/ 60 w 60"/>
                  <a:gd name="T3" fmla="*/ 0 h 166"/>
                  <a:gd name="T4" fmla="*/ 60 w 60"/>
                  <a:gd name="T5" fmla="*/ 166 h 166"/>
                  <a:gd name="T6" fmla="*/ 0 w 60"/>
                  <a:gd name="T7" fmla="*/ 166 h 166"/>
                  <a:gd name="T8" fmla="*/ 0 w 60"/>
                  <a:gd name="T9" fmla="*/ 0 h 166"/>
                  <a:gd name="T10" fmla="*/ 0 w 60"/>
                  <a:gd name="T11" fmla="*/ 0 h 166"/>
                </a:gdLst>
                <a:ahLst/>
                <a:cxnLst>
                  <a:cxn ang="0">
                    <a:pos x="T0" y="T1"/>
                  </a:cxn>
                  <a:cxn ang="0">
                    <a:pos x="T2" y="T3"/>
                  </a:cxn>
                  <a:cxn ang="0">
                    <a:pos x="T4" y="T5"/>
                  </a:cxn>
                  <a:cxn ang="0">
                    <a:pos x="T6" y="T7"/>
                  </a:cxn>
                  <a:cxn ang="0">
                    <a:pos x="T8" y="T9"/>
                  </a:cxn>
                  <a:cxn ang="0">
                    <a:pos x="T10" y="T11"/>
                  </a:cxn>
                </a:cxnLst>
                <a:rect l="0" t="0" r="r" b="b"/>
                <a:pathLst>
                  <a:path w="60" h="166">
                    <a:moveTo>
                      <a:pt x="0" y="0"/>
                    </a:moveTo>
                    <a:lnTo>
                      <a:pt x="60" y="0"/>
                    </a:lnTo>
                    <a:lnTo>
                      <a:pt x="60" y="166"/>
                    </a:lnTo>
                    <a:lnTo>
                      <a:pt x="0" y="166"/>
                    </a:lnTo>
                    <a:lnTo>
                      <a:pt x="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pic>
        <p:nvPicPr>
          <p:cNvPr id="30" name="Picture 29"/>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863117441"/>
      </p:ext>
    </p:extLst>
  </p:cSld>
  <p:clrMapOvr>
    <a:masterClrMapping/>
  </p:clrMapOvr>
  <p:transition spd="med">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Picture 10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5946" y="2032675"/>
            <a:ext cx="2908089" cy="4960961"/>
          </a:xfrm>
          <a:prstGeom prst="rect">
            <a:avLst/>
          </a:prstGeom>
        </p:spPr>
      </p:pic>
      <p:sp>
        <p:nvSpPr>
          <p:cNvPr id="312" name="Rectangle 311"/>
          <p:cNvSpPr/>
          <p:nvPr/>
        </p:nvSpPr>
        <p:spPr>
          <a:xfrm>
            <a:off x="0" y="7346459"/>
            <a:ext cx="6858000" cy="1790646"/>
          </a:xfrm>
          <a:prstGeom prst="rect">
            <a:avLst/>
          </a:prstGeom>
          <a:solidFill>
            <a:srgbClr val="70C3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rgbClr val="70C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rgbClr val="70AA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rgbClr val="70C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Be Your Own Boss</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780489" y="1538365"/>
            <a:ext cx="652743" cy="230832"/>
          </a:xfrm>
          <a:prstGeom prst="rect">
            <a:avLst/>
          </a:prstGeom>
          <a:noFill/>
        </p:spPr>
        <p:txBody>
          <a:bodyPr wrap="none" rtlCol="0">
            <a:spAutoFit/>
          </a:bodyPr>
          <a:lstStyle/>
          <a:p>
            <a:r>
              <a:rPr lang="fr-FR" sz="900" dirty="0">
                <a:solidFill>
                  <a:schemeClr val="bg1"/>
                </a:solidFill>
              </a:rPr>
              <a:t>Business</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358269"/>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358269"/>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4023045"/>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4089192"/>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4023045"/>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4027514"/>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424416"/>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362737"/>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768159" cy="230832"/>
          </a:xfrm>
          <a:prstGeom prst="rect">
            <a:avLst/>
          </a:prstGeom>
          <a:noFill/>
        </p:spPr>
        <p:txBody>
          <a:bodyPr wrap="none" rtlCol="0">
            <a:spAutoFit/>
          </a:bodyPr>
          <a:lstStyle/>
          <a:p>
            <a:r>
              <a:rPr lang="fr-FR" sz="900" dirty="0" err="1">
                <a:solidFill>
                  <a:schemeClr val="bg1"/>
                </a:solidFill>
              </a:rPr>
              <a:t>Exploratory</a:t>
            </a:r>
            <a:endParaRPr lang="fr-FR" sz="900" dirty="0">
              <a:solidFill>
                <a:schemeClr val="bg1"/>
              </a:solidFill>
            </a:endParaRPr>
          </a:p>
        </p:txBody>
      </p:sp>
      <p:grpSp>
        <p:nvGrpSpPr>
          <p:cNvPr id="5" name="Group 4"/>
          <p:cNvGrpSpPr>
            <a:grpSpLocks noChangeAspect="1"/>
          </p:cNvGrpSpPr>
          <p:nvPr/>
        </p:nvGrpSpPr>
        <p:grpSpPr>
          <a:xfrm>
            <a:off x="5824885" y="999198"/>
            <a:ext cx="557784" cy="551050"/>
            <a:chOff x="3869597" y="1141032"/>
            <a:chExt cx="288472" cy="284989"/>
          </a:xfrm>
        </p:grpSpPr>
        <p:grpSp>
          <p:nvGrpSpPr>
            <p:cNvPr id="70" name="Group 69"/>
            <p:cNvGrpSpPr>
              <a:grpSpLocks noChangeAspect="1"/>
            </p:cNvGrpSpPr>
            <p:nvPr/>
          </p:nvGrpSpPr>
          <p:grpSpPr>
            <a:xfrm>
              <a:off x="3869597" y="1141032"/>
              <a:ext cx="288472" cy="284989"/>
              <a:chOff x="2632787" y="1629410"/>
              <a:chExt cx="1817884" cy="1795938"/>
            </a:xfrm>
          </p:grpSpPr>
          <p:sp>
            <p:nvSpPr>
              <p:cNvPr id="105" name="Chord 104"/>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Chord 105"/>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1" name="Group 70"/>
            <p:cNvGrpSpPr>
              <a:grpSpLocks noChangeAspect="1"/>
            </p:cNvGrpSpPr>
            <p:nvPr/>
          </p:nvGrpSpPr>
          <p:grpSpPr>
            <a:xfrm>
              <a:off x="3918564" y="1196843"/>
              <a:ext cx="188750" cy="182880"/>
              <a:chOff x="3687763" y="5326063"/>
              <a:chExt cx="663575" cy="642937"/>
            </a:xfrm>
          </p:grpSpPr>
          <p:sp>
            <p:nvSpPr>
              <p:cNvPr id="73" name="AutoShape 36"/>
              <p:cNvSpPr>
                <a:spLocks noChangeAspect="1" noChangeArrowheads="1" noTextEdit="1"/>
              </p:cNvSpPr>
              <p:nvPr/>
            </p:nvSpPr>
            <p:spPr bwMode="auto">
              <a:xfrm>
                <a:off x="3687763" y="5326063"/>
                <a:ext cx="66357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38"/>
              <p:cNvSpPr>
                <a:spLocks/>
              </p:cNvSpPr>
              <p:nvPr/>
            </p:nvSpPr>
            <p:spPr bwMode="auto">
              <a:xfrm>
                <a:off x="3687763" y="5326063"/>
                <a:ext cx="642938" cy="387350"/>
              </a:xfrm>
              <a:custGeom>
                <a:avLst/>
                <a:gdLst>
                  <a:gd name="T0" fmla="*/ 2508 w 3773"/>
                  <a:gd name="T1" fmla="*/ 0 h 2274"/>
                  <a:gd name="T2" fmla="*/ 2872 w 3773"/>
                  <a:gd name="T3" fmla="*/ 364 h 2274"/>
                  <a:gd name="T4" fmla="*/ 1615 w 3773"/>
                  <a:gd name="T5" fmla="*/ 1504 h 2274"/>
                  <a:gd name="T6" fmla="*/ 845 w 3773"/>
                  <a:gd name="T7" fmla="*/ 1955 h 2274"/>
                  <a:gd name="T8" fmla="*/ 0 w 3773"/>
                  <a:gd name="T9" fmla="*/ 2274 h 2274"/>
                  <a:gd name="T10" fmla="*/ 909 w 3773"/>
                  <a:gd name="T11" fmla="*/ 2129 h 2274"/>
                  <a:gd name="T12" fmla="*/ 1792 w 3773"/>
                  <a:gd name="T13" fmla="*/ 1830 h 2274"/>
                  <a:gd name="T14" fmla="*/ 3390 w 3773"/>
                  <a:gd name="T15" fmla="*/ 881 h 2274"/>
                  <a:gd name="T16" fmla="*/ 3773 w 3773"/>
                  <a:gd name="T17" fmla="*/ 1263 h 2274"/>
                  <a:gd name="T18" fmla="*/ 3773 w 3773"/>
                  <a:gd name="T19" fmla="*/ 0 h 2274"/>
                  <a:gd name="T20" fmla="*/ 2508 w 3773"/>
                  <a:gd name="T21" fmla="*/ 0 h 2274"/>
                  <a:gd name="T22" fmla="*/ 2508 w 3773"/>
                  <a:gd name="T23" fmla="*/ 0 h 2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73" h="2274">
                    <a:moveTo>
                      <a:pt x="2508" y="0"/>
                    </a:moveTo>
                    <a:cubicBezTo>
                      <a:pt x="2872" y="364"/>
                      <a:pt x="2872" y="364"/>
                      <a:pt x="2872" y="364"/>
                    </a:cubicBezTo>
                    <a:cubicBezTo>
                      <a:pt x="2517" y="792"/>
                      <a:pt x="2090" y="1178"/>
                      <a:pt x="1615" y="1504"/>
                    </a:cubicBezTo>
                    <a:cubicBezTo>
                      <a:pt x="1371" y="1672"/>
                      <a:pt x="1114" y="1824"/>
                      <a:pt x="845" y="1955"/>
                    </a:cubicBezTo>
                    <a:cubicBezTo>
                      <a:pt x="576" y="2086"/>
                      <a:pt x="295" y="2198"/>
                      <a:pt x="0" y="2274"/>
                    </a:cubicBezTo>
                    <a:cubicBezTo>
                      <a:pt x="305" y="2259"/>
                      <a:pt x="609" y="2205"/>
                      <a:pt x="909" y="2129"/>
                    </a:cubicBezTo>
                    <a:cubicBezTo>
                      <a:pt x="1209" y="2052"/>
                      <a:pt x="1503" y="1951"/>
                      <a:pt x="1792" y="1830"/>
                    </a:cubicBezTo>
                    <a:cubicBezTo>
                      <a:pt x="2356" y="1592"/>
                      <a:pt x="2897" y="1278"/>
                      <a:pt x="3390" y="881"/>
                    </a:cubicBezTo>
                    <a:cubicBezTo>
                      <a:pt x="3773" y="1263"/>
                      <a:pt x="3773" y="1263"/>
                      <a:pt x="3773" y="1263"/>
                    </a:cubicBezTo>
                    <a:cubicBezTo>
                      <a:pt x="3773" y="0"/>
                      <a:pt x="3773" y="0"/>
                      <a:pt x="3773" y="0"/>
                    </a:cubicBezTo>
                    <a:cubicBezTo>
                      <a:pt x="2508" y="0"/>
                      <a:pt x="2508" y="0"/>
                      <a:pt x="2508" y="0"/>
                    </a:cubicBezTo>
                    <a:cubicBezTo>
                      <a:pt x="2508" y="0"/>
                      <a:pt x="2508" y="0"/>
                      <a:pt x="2508"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39"/>
              <p:cNvSpPr>
                <a:spLocks/>
              </p:cNvSpPr>
              <p:nvPr/>
            </p:nvSpPr>
            <p:spPr bwMode="auto">
              <a:xfrm>
                <a:off x="4160838" y="5583238"/>
                <a:ext cx="190500" cy="385762"/>
              </a:xfrm>
              <a:custGeom>
                <a:avLst/>
                <a:gdLst>
                  <a:gd name="T0" fmla="*/ 0 w 120"/>
                  <a:gd name="T1" fmla="*/ 0 h 243"/>
                  <a:gd name="T2" fmla="*/ 120 w 120"/>
                  <a:gd name="T3" fmla="*/ 0 h 243"/>
                  <a:gd name="T4" fmla="*/ 120 w 120"/>
                  <a:gd name="T5" fmla="*/ 243 h 243"/>
                  <a:gd name="T6" fmla="*/ 0 w 120"/>
                  <a:gd name="T7" fmla="*/ 243 h 243"/>
                  <a:gd name="T8" fmla="*/ 0 w 120"/>
                  <a:gd name="T9" fmla="*/ 0 h 243"/>
                  <a:gd name="T10" fmla="*/ 0 w 120"/>
                  <a:gd name="T11" fmla="*/ 0 h 243"/>
                </a:gdLst>
                <a:ahLst/>
                <a:cxnLst>
                  <a:cxn ang="0">
                    <a:pos x="T0" y="T1"/>
                  </a:cxn>
                  <a:cxn ang="0">
                    <a:pos x="T2" y="T3"/>
                  </a:cxn>
                  <a:cxn ang="0">
                    <a:pos x="T4" y="T5"/>
                  </a:cxn>
                  <a:cxn ang="0">
                    <a:pos x="T6" y="T7"/>
                  </a:cxn>
                  <a:cxn ang="0">
                    <a:pos x="T8" y="T9"/>
                  </a:cxn>
                  <a:cxn ang="0">
                    <a:pos x="T10" y="T11"/>
                  </a:cxn>
                </a:cxnLst>
                <a:rect l="0" t="0" r="r" b="b"/>
                <a:pathLst>
                  <a:path w="120" h="243">
                    <a:moveTo>
                      <a:pt x="0" y="0"/>
                    </a:moveTo>
                    <a:lnTo>
                      <a:pt x="120" y="0"/>
                    </a:lnTo>
                    <a:lnTo>
                      <a:pt x="120" y="243"/>
                    </a:lnTo>
                    <a:lnTo>
                      <a:pt x="0" y="243"/>
                    </a:lnTo>
                    <a:lnTo>
                      <a:pt x="0" y="0"/>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40"/>
              <p:cNvSpPr>
                <a:spLocks/>
              </p:cNvSpPr>
              <p:nvPr/>
            </p:nvSpPr>
            <p:spPr bwMode="auto">
              <a:xfrm>
                <a:off x="3929063" y="5705475"/>
                <a:ext cx="188913" cy="263525"/>
              </a:xfrm>
              <a:custGeom>
                <a:avLst/>
                <a:gdLst>
                  <a:gd name="T0" fmla="*/ 0 w 119"/>
                  <a:gd name="T1" fmla="*/ 0 h 166"/>
                  <a:gd name="T2" fmla="*/ 119 w 119"/>
                  <a:gd name="T3" fmla="*/ 0 h 166"/>
                  <a:gd name="T4" fmla="*/ 119 w 119"/>
                  <a:gd name="T5" fmla="*/ 166 h 166"/>
                  <a:gd name="T6" fmla="*/ 0 w 119"/>
                  <a:gd name="T7" fmla="*/ 166 h 166"/>
                  <a:gd name="T8" fmla="*/ 0 w 119"/>
                  <a:gd name="T9" fmla="*/ 0 h 166"/>
                  <a:gd name="T10" fmla="*/ 0 w 119"/>
                  <a:gd name="T11" fmla="*/ 0 h 166"/>
                </a:gdLst>
                <a:ahLst/>
                <a:cxnLst>
                  <a:cxn ang="0">
                    <a:pos x="T0" y="T1"/>
                  </a:cxn>
                  <a:cxn ang="0">
                    <a:pos x="T2" y="T3"/>
                  </a:cxn>
                  <a:cxn ang="0">
                    <a:pos x="T4" y="T5"/>
                  </a:cxn>
                  <a:cxn ang="0">
                    <a:pos x="T6" y="T7"/>
                  </a:cxn>
                  <a:cxn ang="0">
                    <a:pos x="T8" y="T9"/>
                  </a:cxn>
                  <a:cxn ang="0">
                    <a:pos x="T10" y="T11"/>
                  </a:cxn>
                </a:cxnLst>
                <a:rect l="0" t="0" r="r" b="b"/>
                <a:pathLst>
                  <a:path w="119" h="166">
                    <a:moveTo>
                      <a:pt x="0" y="0"/>
                    </a:moveTo>
                    <a:lnTo>
                      <a:pt x="119" y="0"/>
                    </a:lnTo>
                    <a:lnTo>
                      <a:pt x="119" y="166"/>
                    </a:lnTo>
                    <a:lnTo>
                      <a:pt x="0" y="166"/>
                    </a:lnTo>
                    <a:lnTo>
                      <a:pt x="0" y="0"/>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41"/>
              <p:cNvSpPr>
                <a:spLocks/>
              </p:cNvSpPr>
              <p:nvPr/>
            </p:nvSpPr>
            <p:spPr bwMode="auto">
              <a:xfrm>
                <a:off x="3706813" y="5775325"/>
                <a:ext cx="188913" cy="193675"/>
              </a:xfrm>
              <a:custGeom>
                <a:avLst/>
                <a:gdLst>
                  <a:gd name="T0" fmla="*/ 0 w 119"/>
                  <a:gd name="T1" fmla="*/ 0 h 122"/>
                  <a:gd name="T2" fmla="*/ 119 w 119"/>
                  <a:gd name="T3" fmla="*/ 0 h 122"/>
                  <a:gd name="T4" fmla="*/ 119 w 119"/>
                  <a:gd name="T5" fmla="*/ 122 h 122"/>
                  <a:gd name="T6" fmla="*/ 0 w 119"/>
                  <a:gd name="T7" fmla="*/ 122 h 122"/>
                  <a:gd name="T8" fmla="*/ 0 w 119"/>
                  <a:gd name="T9" fmla="*/ 0 h 122"/>
                  <a:gd name="T10" fmla="*/ 0 w 119"/>
                  <a:gd name="T11" fmla="*/ 0 h 122"/>
                </a:gdLst>
                <a:ahLst/>
                <a:cxnLst>
                  <a:cxn ang="0">
                    <a:pos x="T0" y="T1"/>
                  </a:cxn>
                  <a:cxn ang="0">
                    <a:pos x="T2" y="T3"/>
                  </a:cxn>
                  <a:cxn ang="0">
                    <a:pos x="T4" y="T5"/>
                  </a:cxn>
                  <a:cxn ang="0">
                    <a:pos x="T6" y="T7"/>
                  </a:cxn>
                  <a:cxn ang="0">
                    <a:pos x="T8" y="T9"/>
                  </a:cxn>
                  <a:cxn ang="0">
                    <a:pos x="T10" y="T11"/>
                  </a:cxn>
                </a:cxnLst>
                <a:rect l="0" t="0" r="r" b="b"/>
                <a:pathLst>
                  <a:path w="119" h="122">
                    <a:moveTo>
                      <a:pt x="0" y="0"/>
                    </a:moveTo>
                    <a:lnTo>
                      <a:pt x="119" y="0"/>
                    </a:lnTo>
                    <a:lnTo>
                      <a:pt x="119" y="122"/>
                    </a:lnTo>
                    <a:lnTo>
                      <a:pt x="0" y="122"/>
                    </a:lnTo>
                    <a:lnTo>
                      <a:pt x="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42"/>
              <p:cNvSpPr>
                <a:spLocks/>
              </p:cNvSpPr>
              <p:nvPr/>
            </p:nvSpPr>
            <p:spPr bwMode="auto">
              <a:xfrm>
                <a:off x="3929063" y="5705475"/>
                <a:ext cx="95250" cy="263525"/>
              </a:xfrm>
              <a:custGeom>
                <a:avLst/>
                <a:gdLst>
                  <a:gd name="T0" fmla="*/ 0 w 60"/>
                  <a:gd name="T1" fmla="*/ 0 h 166"/>
                  <a:gd name="T2" fmla="*/ 60 w 60"/>
                  <a:gd name="T3" fmla="*/ 0 h 166"/>
                  <a:gd name="T4" fmla="*/ 60 w 60"/>
                  <a:gd name="T5" fmla="*/ 166 h 166"/>
                  <a:gd name="T6" fmla="*/ 0 w 60"/>
                  <a:gd name="T7" fmla="*/ 166 h 166"/>
                  <a:gd name="T8" fmla="*/ 0 w 60"/>
                  <a:gd name="T9" fmla="*/ 0 h 166"/>
                  <a:gd name="T10" fmla="*/ 0 w 60"/>
                  <a:gd name="T11" fmla="*/ 0 h 166"/>
                </a:gdLst>
                <a:ahLst/>
                <a:cxnLst>
                  <a:cxn ang="0">
                    <a:pos x="T0" y="T1"/>
                  </a:cxn>
                  <a:cxn ang="0">
                    <a:pos x="T2" y="T3"/>
                  </a:cxn>
                  <a:cxn ang="0">
                    <a:pos x="T4" y="T5"/>
                  </a:cxn>
                  <a:cxn ang="0">
                    <a:pos x="T6" y="T7"/>
                  </a:cxn>
                  <a:cxn ang="0">
                    <a:pos x="T8" y="T9"/>
                  </a:cxn>
                  <a:cxn ang="0">
                    <a:pos x="T10" y="T11"/>
                  </a:cxn>
                </a:cxnLst>
                <a:rect l="0" t="0" r="r" b="b"/>
                <a:pathLst>
                  <a:path w="60" h="166">
                    <a:moveTo>
                      <a:pt x="0" y="0"/>
                    </a:moveTo>
                    <a:lnTo>
                      <a:pt x="60" y="0"/>
                    </a:lnTo>
                    <a:lnTo>
                      <a:pt x="60" y="166"/>
                    </a:lnTo>
                    <a:lnTo>
                      <a:pt x="0" y="166"/>
                    </a:lnTo>
                    <a:lnTo>
                      <a:pt x="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108" name="TextBox 107"/>
          <p:cNvSpPr txBox="1">
            <a:spLocks noChangeAspect="1"/>
          </p:cNvSpPr>
          <p:nvPr/>
        </p:nvSpPr>
        <p:spPr>
          <a:xfrm>
            <a:off x="393700" y="2522783"/>
            <a:ext cx="2487168" cy="1320874"/>
          </a:xfrm>
          <a:prstGeom prst="rect">
            <a:avLst/>
          </a:prstGeom>
          <a:noFill/>
        </p:spPr>
        <p:txBody>
          <a:bodyPr wrap="square" lIns="0" tIns="0" rIns="0" bIns="0" rtlCol="0">
            <a:spAutoFit/>
          </a:bodyPr>
          <a:lstStyle/>
          <a:p>
            <a:pPr>
              <a:spcAft>
                <a:spcPts val="700"/>
              </a:spcAft>
            </a:pPr>
            <a:r>
              <a:rPr lang="fr-FR" sz="1000" dirty="0"/>
              <a:t>La série Be </a:t>
            </a:r>
            <a:r>
              <a:rPr lang="fr-FR" sz="1000" dirty="0" err="1"/>
              <a:t>Your</a:t>
            </a:r>
            <a:r>
              <a:rPr lang="fr-FR" sz="1000" dirty="0"/>
              <a:t> </a:t>
            </a:r>
            <a:r>
              <a:rPr lang="fr-FR" sz="1000" dirty="0" err="1"/>
              <a:t>Own</a:t>
            </a:r>
            <a:r>
              <a:rPr lang="fr-FR" sz="1000" dirty="0"/>
              <a:t> Boss/</a:t>
            </a:r>
            <a:r>
              <a:rPr lang="fr-FR" sz="1000" dirty="0" err="1"/>
              <a:t>Technopreneur</a:t>
            </a:r>
            <a:r>
              <a:rPr lang="fr-FR" sz="1000" dirty="0"/>
              <a:t> offre les lignes directrices, les connaissances approfondies et les conseils nécessaires pour créer une entreprise prospère dans le secteur des technologies. </a:t>
            </a:r>
          </a:p>
          <a:p>
            <a:pPr>
              <a:spcAft>
                <a:spcPts val="700"/>
              </a:spcAft>
            </a:pPr>
            <a:r>
              <a:rPr lang="fr-FR" sz="1000" dirty="0"/>
              <a:t>Elle s'appuie sur des vidéos d'entrepreneurs du monde entier qui partagent les leçons tirées de leur parcours vers le succès. </a:t>
            </a:r>
          </a:p>
        </p:txBody>
      </p:sp>
      <p:sp>
        <p:nvSpPr>
          <p:cNvPr id="109" name="TextBox 108"/>
          <p:cNvSpPr txBox="1">
            <a:spLocks noChangeAspect="1"/>
          </p:cNvSpPr>
          <p:nvPr/>
        </p:nvSpPr>
        <p:spPr>
          <a:xfrm>
            <a:off x="402057" y="4448825"/>
            <a:ext cx="2487168" cy="769441"/>
          </a:xfrm>
          <a:prstGeom prst="rect">
            <a:avLst/>
          </a:prstGeom>
          <a:noFill/>
        </p:spPr>
        <p:txBody>
          <a:bodyPr wrap="square" lIns="0" tIns="0" rIns="0" bIns="0" rtlCol="0">
            <a:spAutoFit/>
          </a:bodyPr>
          <a:lstStyle/>
          <a:p>
            <a:pPr>
              <a:spcAft>
                <a:spcPts val="700"/>
              </a:spcAft>
            </a:pPr>
            <a:r>
              <a:rPr lang="fr-FR" sz="1000" dirty="0"/>
              <a:t>Étudiants en technologie intéressés par le développement des compétences et méthodes entrepreneuriales nécessaires pour lancer une entreprise dans le domaine des technologies et garantir sa croissance.</a:t>
            </a:r>
          </a:p>
        </p:txBody>
      </p:sp>
      <p:sp>
        <p:nvSpPr>
          <p:cNvPr id="110" name="TextBox 109"/>
          <p:cNvSpPr txBox="1">
            <a:spLocks noChangeAspect="1"/>
          </p:cNvSpPr>
          <p:nvPr/>
        </p:nvSpPr>
        <p:spPr>
          <a:xfrm>
            <a:off x="402057" y="5828753"/>
            <a:ext cx="2771002" cy="914400"/>
          </a:xfrm>
          <a:prstGeom prst="rect">
            <a:avLst/>
          </a:prstGeom>
          <a:noFill/>
        </p:spPr>
        <p:txBody>
          <a:bodyPr wrap="square" lIns="0" tIns="0" rIns="0" bIns="0" numCol="2" spcCol="274320" rtlCol="0">
            <a:spAutoFit/>
          </a:bodyPr>
          <a:lstStyle/>
          <a:p>
            <a:pPr marL="109728" indent="-109728">
              <a:spcBef>
                <a:spcPts val="400"/>
              </a:spcBef>
              <a:buSzPct val="80000"/>
              <a:buFont typeface="Arial"/>
              <a:buChar char="•"/>
            </a:pPr>
            <a:r>
              <a:rPr lang="fr-FR" sz="1000" dirty="0"/>
              <a:t>8 modules</a:t>
            </a:r>
          </a:p>
          <a:p>
            <a:pPr marL="109728" indent="-109728">
              <a:spcBef>
                <a:spcPts val="400"/>
              </a:spcBef>
              <a:buSzPct val="80000"/>
              <a:buFont typeface="Arial"/>
              <a:buChar char="•"/>
            </a:pPr>
            <a:r>
              <a:rPr lang="fr-FR" sz="1000" dirty="0"/>
              <a:t>Vidéos rassemblant les témoignages de « Techno-entrepreneurs »</a:t>
            </a:r>
          </a:p>
          <a:p>
            <a:pPr marL="109728" indent="-109728">
              <a:spcBef>
                <a:spcPts val="400"/>
              </a:spcBef>
              <a:buSzPct val="80000"/>
              <a:buFont typeface="Arial"/>
              <a:buChar char="•"/>
            </a:pPr>
            <a:r>
              <a:rPr lang="fr-FR" sz="1000" dirty="0"/>
              <a:t>Questionnaires et enquêtes pour chaque module</a:t>
            </a:r>
          </a:p>
        </p:txBody>
      </p:sp>
      <p:sp>
        <p:nvSpPr>
          <p:cNvPr id="111" name="TextBox 110"/>
          <p:cNvSpPr txBox="1"/>
          <p:nvPr/>
        </p:nvSpPr>
        <p:spPr>
          <a:xfrm>
            <a:off x="393699" y="7583317"/>
            <a:ext cx="3884789" cy="1400383"/>
          </a:xfrm>
          <a:prstGeom prst="rect">
            <a:avLst/>
          </a:prstGeom>
          <a:noFill/>
        </p:spPr>
        <p:txBody>
          <a:bodyPr wrap="square" rtlCol="0">
            <a:spAutoFit/>
          </a:bodyPr>
          <a:lstStyle/>
          <a:p>
            <a:pPr>
              <a:spcBef>
                <a:spcPts val="0"/>
              </a:spcBef>
              <a:spcAft>
                <a:spcPts val="300"/>
              </a:spcAft>
            </a:pPr>
            <a:r>
              <a:rPr lang="fr-FR" sz="1000" b="1" dirty="0">
                <a:solidFill>
                  <a:schemeClr val="bg1"/>
                </a:solidFill>
              </a:rPr>
              <a:t>Public cible </a:t>
            </a:r>
            <a:r>
              <a:rPr lang="fr-FR" sz="1000" dirty="0">
                <a:solidFill>
                  <a:schemeClr val="bg1"/>
                </a:solidFill>
              </a:rPr>
              <a:t>: tout public</a:t>
            </a:r>
          </a:p>
          <a:p>
            <a:pPr>
              <a:spcBef>
                <a:spcPts val="0"/>
              </a:spcBef>
              <a:spcAft>
                <a:spcPts val="300"/>
              </a:spcAft>
            </a:pPr>
            <a:r>
              <a:rPr lang="fr-FR" sz="1000" b="1" dirty="0">
                <a:solidFill>
                  <a:schemeClr val="bg1"/>
                </a:solidFill>
              </a:rPr>
              <a:t>Connaissances préalables requises : </a:t>
            </a:r>
            <a:r>
              <a:rPr lang="fr-FR" sz="1000" dirty="0">
                <a:solidFill>
                  <a:schemeClr val="bg1"/>
                </a:solidFill>
              </a:rPr>
              <a:t>aucune</a:t>
            </a:r>
          </a:p>
          <a:p>
            <a:pPr>
              <a:spcBef>
                <a:spcPts val="0"/>
              </a:spcBef>
              <a:spcAft>
                <a:spcPts val="300"/>
              </a:spcAft>
            </a:pPr>
            <a:r>
              <a:rPr lang="fr-FR" sz="1000" b="1" dirty="0">
                <a:solidFill>
                  <a:schemeClr val="bg1"/>
                </a:solidFill>
              </a:rPr>
              <a:t>Formation requise pour les instructeurs :</a:t>
            </a:r>
            <a:r>
              <a:rPr lang="fr-FR" sz="1000" dirty="0">
                <a:solidFill>
                  <a:schemeClr val="bg1"/>
                </a:solidFill>
              </a:rPr>
              <a:t> non</a:t>
            </a:r>
          </a:p>
          <a:p>
            <a:pPr>
              <a:spcBef>
                <a:spcPts val="0"/>
              </a:spcBef>
              <a:spcAft>
                <a:spcPts val="300"/>
              </a:spcAft>
            </a:pPr>
            <a:r>
              <a:rPr lang="fr-FR" sz="1000" b="1" dirty="0">
                <a:solidFill>
                  <a:schemeClr val="bg1"/>
                </a:solidFill>
              </a:rPr>
              <a:t>Langue</a:t>
            </a:r>
            <a:r>
              <a:rPr lang="fr-FR" sz="1000" dirty="0">
                <a:solidFill>
                  <a:schemeClr val="bg1"/>
                </a:solidFill>
              </a:rPr>
              <a:t> : anglais</a:t>
            </a:r>
          </a:p>
          <a:p>
            <a:pPr>
              <a:spcBef>
                <a:spcPts val="0"/>
              </a:spcBef>
              <a:spcAft>
                <a:spcPts val="300"/>
              </a:spcAft>
            </a:pPr>
            <a:r>
              <a:rPr lang="fr-FR" sz="1000" b="1" dirty="0">
                <a:solidFill>
                  <a:schemeClr val="bg1"/>
                </a:solidFill>
              </a:rPr>
              <a:t>Mode de formation </a:t>
            </a:r>
            <a:r>
              <a:rPr lang="fr-FR" sz="1000" dirty="0">
                <a:solidFill>
                  <a:schemeClr val="bg1"/>
                </a:solidFill>
              </a:rPr>
              <a:t>: dispensée par un instructeur ou autonome</a:t>
            </a:r>
          </a:p>
          <a:p>
            <a:pPr>
              <a:spcBef>
                <a:spcPts val="0"/>
              </a:spcBef>
              <a:spcAft>
                <a:spcPts val="300"/>
              </a:spcAft>
            </a:pPr>
            <a:r>
              <a:rPr lang="fr-FR" sz="1000" b="1" dirty="0">
                <a:solidFill>
                  <a:schemeClr val="bg1"/>
                </a:solidFill>
              </a:rPr>
              <a:t>Durée totale estimée : </a:t>
            </a:r>
            <a:r>
              <a:rPr lang="fr-FR" sz="1000" dirty="0">
                <a:solidFill>
                  <a:schemeClr val="bg1"/>
                </a:solidFill>
              </a:rPr>
              <a:t>8 heures</a:t>
            </a:r>
          </a:p>
          <a:p>
            <a:pPr>
              <a:spcBef>
                <a:spcPts val="0"/>
              </a:spcBef>
              <a:spcAft>
                <a:spcPts val="300"/>
              </a:spcAft>
            </a:pPr>
            <a:r>
              <a:rPr lang="fr-FR" sz="1000" b="1" dirty="0">
                <a:solidFill>
                  <a:schemeClr val="bg1"/>
                </a:solidFill>
              </a:rPr>
              <a:t>Formation complémentaire recommandée : </a:t>
            </a:r>
            <a:r>
              <a:rPr lang="fr-FR" sz="1000" dirty="0">
                <a:solidFill>
                  <a:schemeClr val="bg1"/>
                </a:solidFill>
              </a:rPr>
              <a:t>Entrepreneurship</a:t>
            </a:r>
          </a:p>
        </p:txBody>
      </p:sp>
      <p:pic>
        <p:nvPicPr>
          <p:cNvPr id="48" name="Picture 47"/>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2080681627"/>
      </p:ext>
    </p:extLst>
  </p:cSld>
  <p:clrMapOvr>
    <a:masterClrMapping/>
  </p:clrMapOvr>
  <p:transition spd="med">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rotWithShape="1">
          <a:blip r:embed="rId3" cstate="print">
            <a:extLst>
              <a:ext uri="{28A0092B-C50C-407E-A947-70E740481C1C}">
                <a14:useLocalDpi xmlns:a14="http://schemas.microsoft.com/office/drawing/2010/main"/>
              </a:ext>
            </a:extLst>
          </a:blip>
          <a:srcRect t="-220"/>
          <a:stretch/>
        </p:blipFill>
        <p:spPr>
          <a:xfrm>
            <a:off x="3757109" y="2044460"/>
            <a:ext cx="2912566" cy="4951662"/>
          </a:xfrm>
          <a:prstGeom prst="rect">
            <a:avLst/>
          </a:prstGeom>
        </p:spPr>
      </p:pic>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Entrepreneurship</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436934"/>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436934"/>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4356612"/>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4422759"/>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4356612"/>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4361081"/>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503081"/>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441402"/>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err="1">
                <a:solidFill>
                  <a:schemeClr val="bg1"/>
                </a:solidFill>
              </a:rPr>
              <a:t>Foundational</a:t>
            </a:r>
            <a:endParaRPr lang="fr-FR" sz="900" dirty="0">
              <a:solidFill>
                <a:schemeClr val="bg1"/>
              </a:solidFill>
            </a:endParaRPr>
          </a:p>
        </p:txBody>
      </p:sp>
      <p:sp>
        <p:nvSpPr>
          <p:cNvPr id="52" name="TextBox 51"/>
          <p:cNvSpPr txBox="1"/>
          <p:nvPr/>
        </p:nvSpPr>
        <p:spPr>
          <a:xfrm>
            <a:off x="421154" y="2495921"/>
            <a:ext cx="2487168" cy="1782539"/>
          </a:xfrm>
          <a:prstGeom prst="rect">
            <a:avLst/>
          </a:prstGeom>
          <a:noFill/>
        </p:spPr>
        <p:txBody>
          <a:bodyPr wrap="square" lIns="0" tIns="0" rIns="0" bIns="0" rtlCol="0">
            <a:spAutoFit/>
          </a:bodyPr>
          <a:lstStyle/>
          <a:p>
            <a:pPr>
              <a:spcAft>
                <a:spcPts val="700"/>
              </a:spcAft>
            </a:pPr>
            <a:r>
              <a:rPr lang="fr-FR" sz="1000" dirty="0"/>
              <a:t>Le cours Entrepreneurship complète les connaissances en IT acquises dans le cadre du programme CCNA R&amp;S par l'enseignement de compétences commerciales et financières, ainsi que de comportements et d'attitudes aidant les étudiants à développer un esprit d'entreprise. </a:t>
            </a:r>
          </a:p>
          <a:p>
            <a:pPr>
              <a:spcAft>
                <a:spcPts val="700"/>
              </a:spcAft>
            </a:pPr>
            <a:r>
              <a:rPr lang="fr-FR" sz="1000" dirty="0"/>
              <a:t>L'apprentissage des étudiants s'effectue par le biais d'une série d'études de cas interactives.</a:t>
            </a:r>
          </a:p>
        </p:txBody>
      </p:sp>
      <p:sp>
        <p:nvSpPr>
          <p:cNvPr id="53" name="TextBox 52"/>
          <p:cNvSpPr txBox="1"/>
          <p:nvPr/>
        </p:nvSpPr>
        <p:spPr>
          <a:xfrm>
            <a:off x="402983" y="4732273"/>
            <a:ext cx="2487168" cy="615553"/>
          </a:xfrm>
          <a:prstGeom prst="rect">
            <a:avLst/>
          </a:prstGeom>
          <a:noFill/>
        </p:spPr>
        <p:txBody>
          <a:bodyPr wrap="square" lIns="0" tIns="0" rIns="0" bIns="0" rtlCol="0">
            <a:spAutoFit/>
          </a:bodyPr>
          <a:lstStyle/>
          <a:p>
            <a:pPr>
              <a:spcAft>
                <a:spcPts val="700"/>
              </a:spcAft>
            </a:pPr>
            <a:r>
              <a:rPr lang="fr-FR" sz="1000" dirty="0"/>
              <a:t>Pour les élèves souhaitant compléter leur expertise IT par des compétences axées sur l'esprit d'entreprise, le développement commercial et la gestion financière.</a:t>
            </a:r>
          </a:p>
        </p:txBody>
      </p:sp>
      <p:sp>
        <p:nvSpPr>
          <p:cNvPr id="54" name="TextBox 53"/>
          <p:cNvSpPr txBox="1"/>
          <p:nvPr/>
        </p:nvSpPr>
        <p:spPr>
          <a:xfrm>
            <a:off x="388129" y="5853979"/>
            <a:ext cx="2487168" cy="1231106"/>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1000" dirty="0"/>
              <a:t>7 modules</a:t>
            </a:r>
          </a:p>
          <a:p>
            <a:pPr marL="109728" indent="-109728">
              <a:spcBef>
                <a:spcPts val="400"/>
              </a:spcBef>
              <a:buSzPct val="80000"/>
              <a:buFont typeface="Arial"/>
              <a:buChar char="•"/>
            </a:pPr>
            <a:r>
              <a:rPr lang="fr-FR" sz="1000" dirty="0"/>
              <a:t>Modules s'appuyant sur des études de cas interactives et des vidéos renforçant les compétences en matière de gestion commerciale</a:t>
            </a:r>
          </a:p>
          <a:p>
            <a:pPr marL="109728" indent="-109728">
              <a:spcBef>
                <a:spcPts val="400"/>
              </a:spcBef>
              <a:buSzPct val="80000"/>
              <a:buFont typeface="Arial"/>
              <a:buChar char="•"/>
            </a:pPr>
            <a:r>
              <a:rPr lang="fr-FR" sz="1000" dirty="0"/>
              <a:t>Questionnaires pour chaque module</a:t>
            </a:r>
          </a:p>
          <a:p>
            <a:pPr marL="109728" indent="-109728">
              <a:spcBef>
                <a:spcPts val="400"/>
              </a:spcBef>
              <a:buSzPct val="80000"/>
              <a:buFont typeface="Arial"/>
              <a:buChar char="•"/>
            </a:pPr>
            <a:r>
              <a:rPr lang="fr-FR" sz="1000" dirty="0"/>
              <a:t>Tableau de discussion</a:t>
            </a:r>
          </a:p>
        </p:txBody>
      </p:sp>
      <p:sp>
        <p:nvSpPr>
          <p:cNvPr id="55" name="TextBox 54"/>
          <p:cNvSpPr txBox="1"/>
          <p:nvPr/>
        </p:nvSpPr>
        <p:spPr>
          <a:xfrm>
            <a:off x="5780489" y="1538365"/>
            <a:ext cx="652743" cy="230832"/>
          </a:xfrm>
          <a:prstGeom prst="rect">
            <a:avLst/>
          </a:prstGeom>
          <a:noFill/>
        </p:spPr>
        <p:txBody>
          <a:bodyPr wrap="none" rtlCol="0">
            <a:spAutoFit/>
          </a:bodyPr>
          <a:lstStyle/>
          <a:p>
            <a:r>
              <a:rPr lang="fr-FR" sz="900" dirty="0">
                <a:solidFill>
                  <a:schemeClr val="bg1"/>
                </a:solidFill>
              </a:rPr>
              <a:t>Business</a:t>
            </a:r>
          </a:p>
        </p:txBody>
      </p:sp>
      <p:grpSp>
        <p:nvGrpSpPr>
          <p:cNvPr id="57" name="Group 56"/>
          <p:cNvGrpSpPr>
            <a:grpSpLocks noChangeAspect="1"/>
          </p:cNvGrpSpPr>
          <p:nvPr/>
        </p:nvGrpSpPr>
        <p:grpSpPr>
          <a:xfrm>
            <a:off x="5824885" y="999198"/>
            <a:ext cx="557784" cy="551050"/>
            <a:chOff x="3869597" y="1141032"/>
            <a:chExt cx="288472" cy="284989"/>
          </a:xfrm>
        </p:grpSpPr>
        <p:grpSp>
          <p:nvGrpSpPr>
            <p:cNvPr id="58" name="Group 57"/>
            <p:cNvGrpSpPr>
              <a:grpSpLocks noChangeAspect="1"/>
            </p:cNvGrpSpPr>
            <p:nvPr/>
          </p:nvGrpSpPr>
          <p:grpSpPr>
            <a:xfrm>
              <a:off x="3869597" y="1141032"/>
              <a:ext cx="288472" cy="284989"/>
              <a:chOff x="2632787" y="1629410"/>
              <a:chExt cx="1817884" cy="1795938"/>
            </a:xfrm>
          </p:grpSpPr>
          <p:sp>
            <p:nvSpPr>
              <p:cNvPr id="86" name="Chord 85"/>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Chord 86"/>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9" name="Group 58"/>
            <p:cNvGrpSpPr>
              <a:grpSpLocks noChangeAspect="1"/>
            </p:cNvGrpSpPr>
            <p:nvPr/>
          </p:nvGrpSpPr>
          <p:grpSpPr>
            <a:xfrm>
              <a:off x="3918564" y="1196843"/>
              <a:ext cx="188750" cy="182880"/>
              <a:chOff x="3687763" y="5326063"/>
              <a:chExt cx="663575" cy="642937"/>
            </a:xfrm>
          </p:grpSpPr>
          <p:sp>
            <p:nvSpPr>
              <p:cNvPr id="60" name="AutoShape 36"/>
              <p:cNvSpPr>
                <a:spLocks noChangeAspect="1" noChangeArrowheads="1" noTextEdit="1"/>
              </p:cNvSpPr>
              <p:nvPr/>
            </p:nvSpPr>
            <p:spPr bwMode="auto">
              <a:xfrm>
                <a:off x="3687763" y="5326063"/>
                <a:ext cx="66357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38"/>
              <p:cNvSpPr>
                <a:spLocks/>
              </p:cNvSpPr>
              <p:nvPr/>
            </p:nvSpPr>
            <p:spPr bwMode="auto">
              <a:xfrm>
                <a:off x="3687763" y="5326063"/>
                <a:ext cx="642938" cy="387350"/>
              </a:xfrm>
              <a:custGeom>
                <a:avLst/>
                <a:gdLst>
                  <a:gd name="T0" fmla="*/ 2508 w 3773"/>
                  <a:gd name="T1" fmla="*/ 0 h 2274"/>
                  <a:gd name="T2" fmla="*/ 2872 w 3773"/>
                  <a:gd name="T3" fmla="*/ 364 h 2274"/>
                  <a:gd name="T4" fmla="*/ 1615 w 3773"/>
                  <a:gd name="T5" fmla="*/ 1504 h 2274"/>
                  <a:gd name="T6" fmla="*/ 845 w 3773"/>
                  <a:gd name="T7" fmla="*/ 1955 h 2274"/>
                  <a:gd name="T8" fmla="*/ 0 w 3773"/>
                  <a:gd name="T9" fmla="*/ 2274 h 2274"/>
                  <a:gd name="T10" fmla="*/ 909 w 3773"/>
                  <a:gd name="T11" fmla="*/ 2129 h 2274"/>
                  <a:gd name="T12" fmla="*/ 1792 w 3773"/>
                  <a:gd name="T13" fmla="*/ 1830 h 2274"/>
                  <a:gd name="T14" fmla="*/ 3390 w 3773"/>
                  <a:gd name="T15" fmla="*/ 881 h 2274"/>
                  <a:gd name="T16" fmla="*/ 3773 w 3773"/>
                  <a:gd name="T17" fmla="*/ 1263 h 2274"/>
                  <a:gd name="T18" fmla="*/ 3773 w 3773"/>
                  <a:gd name="T19" fmla="*/ 0 h 2274"/>
                  <a:gd name="T20" fmla="*/ 2508 w 3773"/>
                  <a:gd name="T21" fmla="*/ 0 h 2274"/>
                  <a:gd name="T22" fmla="*/ 2508 w 3773"/>
                  <a:gd name="T23" fmla="*/ 0 h 2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73" h="2274">
                    <a:moveTo>
                      <a:pt x="2508" y="0"/>
                    </a:moveTo>
                    <a:cubicBezTo>
                      <a:pt x="2872" y="364"/>
                      <a:pt x="2872" y="364"/>
                      <a:pt x="2872" y="364"/>
                    </a:cubicBezTo>
                    <a:cubicBezTo>
                      <a:pt x="2517" y="792"/>
                      <a:pt x="2090" y="1178"/>
                      <a:pt x="1615" y="1504"/>
                    </a:cubicBezTo>
                    <a:cubicBezTo>
                      <a:pt x="1371" y="1672"/>
                      <a:pt x="1114" y="1824"/>
                      <a:pt x="845" y="1955"/>
                    </a:cubicBezTo>
                    <a:cubicBezTo>
                      <a:pt x="576" y="2086"/>
                      <a:pt x="295" y="2198"/>
                      <a:pt x="0" y="2274"/>
                    </a:cubicBezTo>
                    <a:cubicBezTo>
                      <a:pt x="305" y="2259"/>
                      <a:pt x="609" y="2205"/>
                      <a:pt x="909" y="2129"/>
                    </a:cubicBezTo>
                    <a:cubicBezTo>
                      <a:pt x="1209" y="2052"/>
                      <a:pt x="1503" y="1951"/>
                      <a:pt x="1792" y="1830"/>
                    </a:cubicBezTo>
                    <a:cubicBezTo>
                      <a:pt x="2356" y="1592"/>
                      <a:pt x="2897" y="1278"/>
                      <a:pt x="3390" y="881"/>
                    </a:cubicBezTo>
                    <a:cubicBezTo>
                      <a:pt x="3773" y="1263"/>
                      <a:pt x="3773" y="1263"/>
                      <a:pt x="3773" y="1263"/>
                    </a:cubicBezTo>
                    <a:cubicBezTo>
                      <a:pt x="3773" y="0"/>
                      <a:pt x="3773" y="0"/>
                      <a:pt x="3773" y="0"/>
                    </a:cubicBezTo>
                    <a:cubicBezTo>
                      <a:pt x="2508" y="0"/>
                      <a:pt x="2508" y="0"/>
                      <a:pt x="2508" y="0"/>
                    </a:cubicBezTo>
                    <a:cubicBezTo>
                      <a:pt x="2508" y="0"/>
                      <a:pt x="2508" y="0"/>
                      <a:pt x="2508"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39"/>
              <p:cNvSpPr>
                <a:spLocks/>
              </p:cNvSpPr>
              <p:nvPr/>
            </p:nvSpPr>
            <p:spPr bwMode="auto">
              <a:xfrm>
                <a:off x="4160838" y="5583238"/>
                <a:ext cx="190500" cy="385762"/>
              </a:xfrm>
              <a:custGeom>
                <a:avLst/>
                <a:gdLst>
                  <a:gd name="T0" fmla="*/ 0 w 120"/>
                  <a:gd name="T1" fmla="*/ 0 h 243"/>
                  <a:gd name="T2" fmla="*/ 120 w 120"/>
                  <a:gd name="T3" fmla="*/ 0 h 243"/>
                  <a:gd name="T4" fmla="*/ 120 w 120"/>
                  <a:gd name="T5" fmla="*/ 243 h 243"/>
                  <a:gd name="T6" fmla="*/ 0 w 120"/>
                  <a:gd name="T7" fmla="*/ 243 h 243"/>
                  <a:gd name="T8" fmla="*/ 0 w 120"/>
                  <a:gd name="T9" fmla="*/ 0 h 243"/>
                  <a:gd name="T10" fmla="*/ 0 w 120"/>
                  <a:gd name="T11" fmla="*/ 0 h 243"/>
                </a:gdLst>
                <a:ahLst/>
                <a:cxnLst>
                  <a:cxn ang="0">
                    <a:pos x="T0" y="T1"/>
                  </a:cxn>
                  <a:cxn ang="0">
                    <a:pos x="T2" y="T3"/>
                  </a:cxn>
                  <a:cxn ang="0">
                    <a:pos x="T4" y="T5"/>
                  </a:cxn>
                  <a:cxn ang="0">
                    <a:pos x="T6" y="T7"/>
                  </a:cxn>
                  <a:cxn ang="0">
                    <a:pos x="T8" y="T9"/>
                  </a:cxn>
                  <a:cxn ang="0">
                    <a:pos x="T10" y="T11"/>
                  </a:cxn>
                </a:cxnLst>
                <a:rect l="0" t="0" r="r" b="b"/>
                <a:pathLst>
                  <a:path w="120" h="243">
                    <a:moveTo>
                      <a:pt x="0" y="0"/>
                    </a:moveTo>
                    <a:lnTo>
                      <a:pt x="120" y="0"/>
                    </a:lnTo>
                    <a:lnTo>
                      <a:pt x="120" y="243"/>
                    </a:lnTo>
                    <a:lnTo>
                      <a:pt x="0" y="243"/>
                    </a:lnTo>
                    <a:lnTo>
                      <a:pt x="0" y="0"/>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40"/>
              <p:cNvSpPr>
                <a:spLocks/>
              </p:cNvSpPr>
              <p:nvPr/>
            </p:nvSpPr>
            <p:spPr bwMode="auto">
              <a:xfrm>
                <a:off x="3929063" y="5705475"/>
                <a:ext cx="188913" cy="263525"/>
              </a:xfrm>
              <a:custGeom>
                <a:avLst/>
                <a:gdLst>
                  <a:gd name="T0" fmla="*/ 0 w 119"/>
                  <a:gd name="T1" fmla="*/ 0 h 166"/>
                  <a:gd name="T2" fmla="*/ 119 w 119"/>
                  <a:gd name="T3" fmla="*/ 0 h 166"/>
                  <a:gd name="T4" fmla="*/ 119 w 119"/>
                  <a:gd name="T5" fmla="*/ 166 h 166"/>
                  <a:gd name="T6" fmla="*/ 0 w 119"/>
                  <a:gd name="T7" fmla="*/ 166 h 166"/>
                  <a:gd name="T8" fmla="*/ 0 w 119"/>
                  <a:gd name="T9" fmla="*/ 0 h 166"/>
                  <a:gd name="T10" fmla="*/ 0 w 119"/>
                  <a:gd name="T11" fmla="*/ 0 h 166"/>
                </a:gdLst>
                <a:ahLst/>
                <a:cxnLst>
                  <a:cxn ang="0">
                    <a:pos x="T0" y="T1"/>
                  </a:cxn>
                  <a:cxn ang="0">
                    <a:pos x="T2" y="T3"/>
                  </a:cxn>
                  <a:cxn ang="0">
                    <a:pos x="T4" y="T5"/>
                  </a:cxn>
                  <a:cxn ang="0">
                    <a:pos x="T6" y="T7"/>
                  </a:cxn>
                  <a:cxn ang="0">
                    <a:pos x="T8" y="T9"/>
                  </a:cxn>
                  <a:cxn ang="0">
                    <a:pos x="T10" y="T11"/>
                  </a:cxn>
                </a:cxnLst>
                <a:rect l="0" t="0" r="r" b="b"/>
                <a:pathLst>
                  <a:path w="119" h="166">
                    <a:moveTo>
                      <a:pt x="0" y="0"/>
                    </a:moveTo>
                    <a:lnTo>
                      <a:pt x="119" y="0"/>
                    </a:lnTo>
                    <a:lnTo>
                      <a:pt x="119" y="166"/>
                    </a:lnTo>
                    <a:lnTo>
                      <a:pt x="0" y="166"/>
                    </a:lnTo>
                    <a:lnTo>
                      <a:pt x="0" y="0"/>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41"/>
              <p:cNvSpPr>
                <a:spLocks/>
              </p:cNvSpPr>
              <p:nvPr/>
            </p:nvSpPr>
            <p:spPr bwMode="auto">
              <a:xfrm>
                <a:off x="3706813" y="5775325"/>
                <a:ext cx="188913" cy="193675"/>
              </a:xfrm>
              <a:custGeom>
                <a:avLst/>
                <a:gdLst>
                  <a:gd name="T0" fmla="*/ 0 w 119"/>
                  <a:gd name="T1" fmla="*/ 0 h 122"/>
                  <a:gd name="T2" fmla="*/ 119 w 119"/>
                  <a:gd name="T3" fmla="*/ 0 h 122"/>
                  <a:gd name="T4" fmla="*/ 119 w 119"/>
                  <a:gd name="T5" fmla="*/ 122 h 122"/>
                  <a:gd name="T6" fmla="*/ 0 w 119"/>
                  <a:gd name="T7" fmla="*/ 122 h 122"/>
                  <a:gd name="T8" fmla="*/ 0 w 119"/>
                  <a:gd name="T9" fmla="*/ 0 h 122"/>
                  <a:gd name="T10" fmla="*/ 0 w 119"/>
                  <a:gd name="T11" fmla="*/ 0 h 122"/>
                </a:gdLst>
                <a:ahLst/>
                <a:cxnLst>
                  <a:cxn ang="0">
                    <a:pos x="T0" y="T1"/>
                  </a:cxn>
                  <a:cxn ang="0">
                    <a:pos x="T2" y="T3"/>
                  </a:cxn>
                  <a:cxn ang="0">
                    <a:pos x="T4" y="T5"/>
                  </a:cxn>
                  <a:cxn ang="0">
                    <a:pos x="T6" y="T7"/>
                  </a:cxn>
                  <a:cxn ang="0">
                    <a:pos x="T8" y="T9"/>
                  </a:cxn>
                  <a:cxn ang="0">
                    <a:pos x="T10" y="T11"/>
                  </a:cxn>
                </a:cxnLst>
                <a:rect l="0" t="0" r="r" b="b"/>
                <a:pathLst>
                  <a:path w="119" h="122">
                    <a:moveTo>
                      <a:pt x="0" y="0"/>
                    </a:moveTo>
                    <a:lnTo>
                      <a:pt x="119" y="0"/>
                    </a:lnTo>
                    <a:lnTo>
                      <a:pt x="119" y="122"/>
                    </a:lnTo>
                    <a:lnTo>
                      <a:pt x="0" y="122"/>
                    </a:lnTo>
                    <a:lnTo>
                      <a:pt x="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42"/>
              <p:cNvSpPr>
                <a:spLocks/>
              </p:cNvSpPr>
              <p:nvPr/>
            </p:nvSpPr>
            <p:spPr bwMode="auto">
              <a:xfrm>
                <a:off x="3929063" y="5705475"/>
                <a:ext cx="95250" cy="263525"/>
              </a:xfrm>
              <a:custGeom>
                <a:avLst/>
                <a:gdLst>
                  <a:gd name="T0" fmla="*/ 0 w 60"/>
                  <a:gd name="T1" fmla="*/ 0 h 166"/>
                  <a:gd name="T2" fmla="*/ 60 w 60"/>
                  <a:gd name="T3" fmla="*/ 0 h 166"/>
                  <a:gd name="T4" fmla="*/ 60 w 60"/>
                  <a:gd name="T5" fmla="*/ 166 h 166"/>
                  <a:gd name="T6" fmla="*/ 0 w 60"/>
                  <a:gd name="T7" fmla="*/ 166 h 166"/>
                  <a:gd name="T8" fmla="*/ 0 w 60"/>
                  <a:gd name="T9" fmla="*/ 0 h 166"/>
                  <a:gd name="T10" fmla="*/ 0 w 60"/>
                  <a:gd name="T11" fmla="*/ 0 h 166"/>
                </a:gdLst>
                <a:ahLst/>
                <a:cxnLst>
                  <a:cxn ang="0">
                    <a:pos x="T0" y="T1"/>
                  </a:cxn>
                  <a:cxn ang="0">
                    <a:pos x="T2" y="T3"/>
                  </a:cxn>
                  <a:cxn ang="0">
                    <a:pos x="T4" y="T5"/>
                  </a:cxn>
                  <a:cxn ang="0">
                    <a:pos x="T6" y="T7"/>
                  </a:cxn>
                  <a:cxn ang="0">
                    <a:pos x="T8" y="T9"/>
                  </a:cxn>
                  <a:cxn ang="0">
                    <a:pos x="T10" y="T11"/>
                  </a:cxn>
                </a:cxnLst>
                <a:rect l="0" t="0" r="r" b="b"/>
                <a:pathLst>
                  <a:path w="60" h="166">
                    <a:moveTo>
                      <a:pt x="0" y="0"/>
                    </a:moveTo>
                    <a:lnTo>
                      <a:pt x="60" y="0"/>
                    </a:lnTo>
                    <a:lnTo>
                      <a:pt x="60" y="166"/>
                    </a:lnTo>
                    <a:lnTo>
                      <a:pt x="0" y="166"/>
                    </a:lnTo>
                    <a:lnTo>
                      <a:pt x="0" y="0"/>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88" name="TextBox 87"/>
          <p:cNvSpPr txBox="1"/>
          <p:nvPr/>
        </p:nvSpPr>
        <p:spPr>
          <a:xfrm>
            <a:off x="287138" y="7544517"/>
            <a:ext cx="2800505" cy="1377300"/>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 </a:t>
            </a:r>
            <a:r>
              <a:rPr lang="fr-FR" sz="950" dirty="0">
                <a:solidFill>
                  <a:schemeClr val="bg1"/>
                </a:solidFill>
              </a:rPr>
              <a:t>: tout public</a:t>
            </a:r>
          </a:p>
          <a:p>
            <a:pPr>
              <a:spcBef>
                <a:spcPts val="0"/>
              </a:spcBef>
              <a:spcAft>
                <a:spcPts val="300"/>
              </a:spcAft>
            </a:pPr>
            <a:r>
              <a:rPr lang="fr-FR" sz="950" b="1" dirty="0">
                <a:solidFill>
                  <a:schemeClr val="bg1"/>
                </a:solidFill>
              </a:rPr>
              <a:t>Connaissances préalables requises </a:t>
            </a:r>
            <a:r>
              <a:rPr lang="fr-FR" sz="950" dirty="0">
                <a:solidFill>
                  <a:schemeClr val="bg1"/>
                </a:solidFill>
              </a:rPr>
              <a:t>: aucune, CCNA R&amp;S-RSE recommandé pour les ateliers pratiques</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non</a:t>
            </a:r>
          </a:p>
          <a:p>
            <a:pPr>
              <a:spcBef>
                <a:spcPts val="0"/>
              </a:spcBef>
              <a:spcAft>
                <a:spcPts val="300"/>
              </a:spcAft>
            </a:pPr>
            <a:r>
              <a:rPr lang="fr-FR" sz="950" b="1" dirty="0">
                <a:solidFill>
                  <a:schemeClr val="bg1"/>
                </a:solidFill>
              </a:rPr>
              <a:t>Langues</a:t>
            </a:r>
            <a:r>
              <a:rPr lang="fr-FR" sz="950" dirty="0">
                <a:solidFill>
                  <a:schemeClr val="bg1"/>
                </a:solidFill>
              </a:rPr>
              <a:t> : anglais, arabe, chinois (simplifié et traditionnel), espagnol, français, hébreu, italien, portugais (brésilien)</a:t>
            </a:r>
          </a:p>
        </p:txBody>
      </p:sp>
      <p:sp>
        <p:nvSpPr>
          <p:cNvPr id="89" name="TextBox 88"/>
          <p:cNvSpPr txBox="1"/>
          <p:nvPr/>
        </p:nvSpPr>
        <p:spPr>
          <a:xfrm>
            <a:off x="3775884" y="7504666"/>
            <a:ext cx="2800505" cy="754053"/>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 </a:t>
            </a:r>
            <a:r>
              <a:rPr lang="fr-FR" sz="950" dirty="0">
                <a:solidFill>
                  <a:schemeClr val="bg1"/>
                </a:solidFill>
              </a:rPr>
              <a:t>: dispensée par un instructeur ou autonome</a:t>
            </a:r>
          </a:p>
          <a:p>
            <a:pPr>
              <a:spcBef>
                <a:spcPts val="0"/>
              </a:spcBef>
              <a:spcAft>
                <a:spcPts val="300"/>
              </a:spcAft>
            </a:pPr>
            <a:r>
              <a:rPr lang="fr-FR" sz="950" b="1" dirty="0">
                <a:solidFill>
                  <a:schemeClr val="bg1"/>
                </a:solidFill>
              </a:rPr>
              <a:t>Durée totale estimée : </a:t>
            </a:r>
            <a:r>
              <a:rPr lang="fr-FR" sz="950" dirty="0">
                <a:solidFill>
                  <a:schemeClr val="bg1"/>
                </a:solidFill>
              </a:rPr>
              <a:t>15 heures</a:t>
            </a:r>
          </a:p>
          <a:p>
            <a:pPr>
              <a:spcBef>
                <a:spcPts val="0"/>
              </a:spcBef>
              <a:spcAft>
                <a:spcPts val="300"/>
              </a:spcAft>
            </a:pPr>
            <a:r>
              <a:rPr lang="fr-FR" sz="950" b="1" dirty="0">
                <a:solidFill>
                  <a:schemeClr val="bg1"/>
                </a:solidFill>
              </a:rPr>
              <a:t>Cours complémentaire </a:t>
            </a:r>
            <a:r>
              <a:rPr lang="fr-FR" sz="950" dirty="0">
                <a:solidFill>
                  <a:schemeClr val="bg1"/>
                </a:solidFill>
              </a:rPr>
              <a:t>: Be Your Own Boss</a:t>
            </a:r>
          </a:p>
        </p:txBody>
      </p:sp>
      <p:pic>
        <p:nvPicPr>
          <p:cNvPr id="49" name="Picture 4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160951380"/>
      </p:ext>
    </p:extLst>
  </p:cSld>
  <p:clrMapOvr>
    <a:masterClrMapping/>
  </p:clrMapOvr>
  <p:transition spd="med">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818" y="2804923"/>
            <a:ext cx="6863498" cy="2701601"/>
            <a:chOff x="9940" y="2804923"/>
            <a:chExt cx="6863498" cy="2701601"/>
          </a:xfrm>
        </p:grpSpPr>
        <p:pic>
          <p:nvPicPr>
            <p:cNvPr id="32" name="Picture 31"/>
            <p:cNvPicPr/>
            <p:nvPr/>
          </p:nvPicPr>
          <p:blipFill rotWithShape="1">
            <a:blip r:embed="rId3" cstate="print">
              <a:extLst>
                <a:ext uri="{28A0092B-C50C-407E-A947-70E740481C1C}">
                  <a14:useLocalDpi xmlns:a14="http://schemas.microsoft.com/office/drawing/2010/main"/>
                </a:ext>
              </a:extLst>
            </a:blip>
            <a:srcRect/>
            <a:stretch/>
          </p:blipFill>
          <p:spPr>
            <a:xfrm>
              <a:off x="9940" y="2804923"/>
              <a:ext cx="6863498" cy="2701601"/>
            </a:xfrm>
            <a:prstGeom prst="rect">
              <a:avLst/>
            </a:prstGeom>
          </p:spPr>
        </p:pic>
        <p:pic>
          <p:nvPicPr>
            <p:cNvPr id="33" name="Picture 32"/>
            <p:cNvPicPr/>
            <p:nvPr/>
          </p:nvPicPr>
          <p:blipFill rotWithShape="1">
            <a:blip r:embed="rId4" cstate="print">
              <a:extLst>
                <a:ext uri="{28A0092B-C50C-407E-A947-70E740481C1C}">
                  <a14:useLocalDpi xmlns:a14="http://schemas.microsoft.com/office/drawing/2010/main"/>
                </a:ext>
              </a:extLst>
            </a:blip>
            <a:srcRect/>
            <a:stretch/>
          </p:blipFill>
          <p:spPr>
            <a:xfrm>
              <a:off x="5036794" y="3218204"/>
              <a:ext cx="1827398" cy="2262490"/>
            </a:xfrm>
            <a:prstGeom prst="rect">
              <a:avLst/>
            </a:prstGeom>
          </p:spPr>
        </p:pic>
      </p:grpSp>
      <p:sp>
        <p:nvSpPr>
          <p:cNvPr id="18" name="TextBox 17"/>
          <p:cNvSpPr txBox="1"/>
          <p:nvPr/>
        </p:nvSpPr>
        <p:spPr>
          <a:xfrm>
            <a:off x="1573595" y="3559740"/>
            <a:ext cx="4336058" cy="584775"/>
          </a:xfrm>
          <a:prstGeom prst="rect">
            <a:avLst/>
          </a:prstGeom>
          <a:noFill/>
        </p:spPr>
        <p:txBody>
          <a:bodyPr wrap="square" rtlCol="0">
            <a:noAutofit/>
          </a:bodyPr>
          <a:lstStyle/>
          <a:p>
            <a:pPr algn="ctr"/>
            <a:r>
              <a:rPr lang="fr-FR" sz="3200" dirty="0">
                <a:solidFill>
                  <a:schemeClr val="bg1"/>
                </a:solidFill>
              </a:rPr>
              <a:t>Cours de connaissance du monde numérique</a:t>
            </a:r>
          </a:p>
        </p:txBody>
      </p:sp>
      <p:grpSp>
        <p:nvGrpSpPr>
          <p:cNvPr id="30" name="Group 29"/>
          <p:cNvGrpSpPr>
            <a:grpSpLocks noChangeAspect="1"/>
          </p:cNvGrpSpPr>
          <p:nvPr/>
        </p:nvGrpSpPr>
        <p:grpSpPr>
          <a:xfrm>
            <a:off x="2880720" y="2208705"/>
            <a:ext cx="1207008" cy="1192436"/>
            <a:chOff x="288013" y="4579064"/>
            <a:chExt cx="288472" cy="284989"/>
          </a:xfrm>
        </p:grpSpPr>
        <p:grpSp>
          <p:nvGrpSpPr>
            <p:cNvPr id="31" name="Group 30"/>
            <p:cNvGrpSpPr>
              <a:grpSpLocks noChangeAspect="1"/>
            </p:cNvGrpSpPr>
            <p:nvPr/>
          </p:nvGrpSpPr>
          <p:grpSpPr>
            <a:xfrm>
              <a:off x="288013" y="4579064"/>
              <a:ext cx="288472" cy="284989"/>
              <a:chOff x="2632787" y="1629410"/>
              <a:chExt cx="1817884" cy="1795938"/>
            </a:xfrm>
          </p:grpSpPr>
          <p:sp>
            <p:nvSpPr>
              <p:cNvPr id="43" name="Chord 42"/>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Chord 43"/>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oup 34"/>
            <p:cNvGrpSpPr>
              <a:grpSpLocks noChangeAspect="1"/>
            </p:cNvGrpSpPr>
            <p:nvPr/>
          </p:nvGrpSpPr>
          <p:grpSpPr>
            <a:xfrm flipH="1">
              <a:off x="396069" y="4629620"/>
              <a:ext cx="68389" cy="182880"/>
              <a:chOff x="-1458913" y="360363"/>
              <a:chExt cx="993775" cy="2657474"/>
            </a:xfrm>
          </p:grpSpPr>
          <p:sp>
            <p:nvSpPr>
              <p:cNvPr id="36" name="Freeform 31"/>
              <p:cNvSpPr>
                <a:spLocks/>
              </p:cNvSpPr>
              <p:nvPr/>
            </p:nvSpPr>
            <p:spPr bwMode="auto">
              <a:xfrm>
                <a:off x="-1382713" y="360363"/>
                <a:ext cx="914400" cy="1131887"/>
              </a:xfrm>
              <a:custGeom>
                <a:avLst/>
                <a:gdLst>
                  <a:gd name="T0" fmla="*/ 635 w 635"/>
                  <a:gd name="T1" fmla="*/ 467 h 790"/>
                  <a:gd name="T2" fmla="*/ 635 w 635"/>
                  <a:gd name="T3" fmla="*/ 477 h 790"/>
                  <a:gd name="T4" fmla="*/ 547 w 635"/>
                  <a:gd name="T5" fmla="*/ 565 h 790"/>
                  <a:gd name="T6" fmla="*/ 363 w 635"/>
                  <a:gd name="T7" fmla="*/ 565 h 790"/>
                  <a:gd name="T8" fmla="*/ 307 w 635"/>
                  <a:gd name="T9" fmla="*/ 621 h 790"/>
                  <a:gd name="T10" fmla="*/ 307 w 635"/>
                  <a:gd name="T11" fmla="*/ 790 h 790"/>
                  <a:gd name="T12" fmla="*/ 275 w 635"/>
                  <a:gd name="T13" fmla="*/ 790 h 790"/>
                  <a:gd name="T14" fmla="*/ 275 w 635"/>
                  <a:gd name="T15" fmla="*/ 619 h 790"/>
                  <a:gd name="T16" fmla="*/ 362 w 635"/>
                  <a:gd name="T17" fmla="*/ 533 h 790"/>
                  <a:gd name="T18" fmla="*/ 549 w 635"/>
                  <a:gd name="T19" fmla="*/ 533 h 790"/>
                  <a:gd name="T20" fmla="*/ 605 w 635"/>
                  <a:gd name="T21" fmla="*/ 477 h 790"/>
                  <a:gd name="T22" fmla="*/ 605 w 635"/>
                  <a:gd name="T23" fmla="*/ 467 h 790"/>
                  <a:gd name="T24" fmla="*/ 549 w 635"/>
                  <a:gd name="T25" fmla="*/ 411 h 790"/>
                  <a:gd name="T26" fmla="*/ 88 w 635"/>
                  <a:gd name="T27" fmla="*/ 411 h 790"/>
                  <a:gd name="T28" fmla="*/ 0 w 635"/>
                  <a:gd name="T29" fmla="*/ 323 h 790"/>
                  <a:gd name="T30" fmla="*/ 88 w 635"/>
                  <a:gd name="T31" fmla="*/ 235 h 790"/>
                  <a:gd name="T32" fmla="*/ 275 w 635"/>
                  <a:gd name="T33" fmla="*/ 235 h 790"/>
                  <a:gd name="T34" fmla="*/ 346 w 635"/>
                  <a:gd name="T35" fmla="*/ 165 h 790"/>
                  <a:gd name="T36" fmla="*/ 346 w 635"/>
                  <a:gd name="T37" fmla="*/ 0 h 790"/>
                  <a:gd name="T38" fmla="*/ 378 w 635"/>
                  <a:gd name="T39" fmla="*/ 2 h 790"/>
                  <a:gd name="T40" fmla="*/ 378 w 635"/>
                  <a:gd name="T41" fmla="*/ 166 h 790"/>
                  <a:gd name="T42" fmla="*/ 275 w 635"/>
                  <a:gd name="T43" fmla="*/ 269 h 790"/>
                  <a:gd name="T44" fmla="*/ 88 w 635"/>
                  <a:gd name="T45" fmla="*/ 269 h 790"/>
                  <a:gd name="T46" fmla="*/ 32 w 635"/>
                  <a:gd name="T47" fmla="*/ 325 h 790"/>
                  <a:gd name="T48" fmla="*/ 88 w 635"/>
                  <a:gd name="T49" fmla="*/ 381 h 790"/>
                  <a:gd name="T50" fmla="*/ 549 w 635"/>
                  <a:gd name="T51" fmla="*/ 381 h 790"/>
                  <a:gd name="T52" fmla="*/ 635 w 635"/>
                  <a:gd name="T53" fmla="*/ 467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5" h="790">
                    <a:moveTo>
                      <a:pt x="635" y="467"/>
                    </a:moveTo>
                    <a:cubicBezTo>
                      <a:pt x="635" y="477"/>
                      <a:pt x="635" y="477"/>
                      <a:pt x="635" y="477"/>
                    </a:cubicBezTo>
                    <a:cubicBezTo>
                      <a:pt x="635" y="525"/>
                      <a:pt x="595" y="565"/>
                      <a:pt x="547" y="565"/>
                    </a:cubicBezTo>
                    <a:cubicBezTo>
                      <a:pt x="363" y="565"/>
                      <a:pt x="363" y="565"/>
                      <a:pt x="363" y="565"/>
                    </a:cubicBezTo>
                    <a:cubicBezTo>
                      <a:pt x="333" y="565"/>
                      <a:pt x="307" y="590"/>
                      <a:pt x="307" y="621"/>
                    </a:cubicBezTo>
                    <a:cubicBezTo>
                      <a:pt x="307" y="790"/>
                      <a:pt x="307" y="790"/>
                      <a:pt x="307" y="790"/>
                    </a:cubicBezTo>
                    <a:cubicBezTo>
                      <a:pt x="275" y="790"/>
                      <a:pt x="275" y="790"/>
                      <a:pt x="275" y="790"/>
                    </a:cubicBezTo>
                    <a:cubicBezTo>
                      <a:pt x="275" y="619"/>
                      <a:pt x="275" y="619"/>
                      <a:pt x="275" y="619"/>
                    </a:cubicBezTo>
                    <a:cubicBezTo>
                      <a:pt x="275" y="571"/>
                      <a:pt x="314" y="533"/>
                      <a:pt x="362" y="533"/>
                    </a:cubicBezTo>
                    <a:cubicBezTo>
                      <a:pt x="549" y="533"/>
                      <a:pt x="549" y="533"/>
                      <a:pt x="549" y="533"/>
                    </a:cubicBezTo>
                    <a:cubicBezTo>
                      <a:pt x="579" y="533"/>
                      <a:pt x="605" y="507"/>
                      <a:pt x="605" y="477"/>
                    </a:cubicBezTo>
                    <a:cubicBezTo>
                      <a:pt x="605" y="467"/>
                      <a:pt x="605" y="467"/>
                      <a:pt x="605" y="467"/>
                    </a:cubicBezTo>
                    <a:cubicBezTo>
                      <a:pt x="605" y="437"/>
                      <a:pt x="579" y="411"/>
                      <a:pt x="549" y="411"/>
                    </a:cubicBezTo>
                    <a:cubicBezTo>
                      <a:pt x="88" y="411"/>
                      <a:pt x="88" y="411"/>
                      <a:pt x="88" y="411"/>
                    </a:cubicBezTo>
                    <a:cubicBezTo>
                      <a:pt x="40" y="411"/>
                      <a:pt x="0" y="371"/>
                      <a:pt x="0" y="323"/>
                    </a:cubicBezTo>
                    <a:cubicBezTo>
                      <a:pt x="0" y="275"/>
                      <a:pt x="39" y="235"/>
                      <a:pt x="88" y="235"/>
                    </a:cubicBezTo>
                    <a:cubicBezTo>
                      <a:pt x="275" y="235"/>
                      <a:pt x="275" y="235"/>
                      <a:pt x="275" y="235"/>
                    </a:cubicBezTo>
                    <a:cubicBezTo>
                      <a:pt x="314" y="235"/>
                      <a:pt x="346" y="203"/>
                      <a:pt x="346" y="165"/>
                    </a:cubicBezTo>
                    <a:cubicBezTo>
                      <a:pt x="346" y="0"/>
                      <a:pt x="346" y="0"/>
                      <a:pt x="346" y="0"/>
                    </a:cubicBezTo>
                    <a:cubicBezTo>
                      <a:pt x="357" y="0"/>
                      <a:pt x="367" y="2"/>
                      <a:pt x="378" y="2"/>
                    </a:cubicBezTo>
                    <a:cubicBezTo>
                      <a:pt x="378" y="166"/>
                      <a:pt x="378" y="166"/>
                      <a:pt x="378" y="166"/>
                    </a:cubicBezTo>
                    <a:cubicBezTo>
                      <a:pt x="378" y="222"/>
                      <a:pt x="331" y="269"/>
                      <a:pt x="275" y="269"/>
                    </a:cubicBezTo>
                    <a:cubicBezTo>
                      <a:pt x="88" y="269"/>
                      <a:pt x="88" y="269"/>
                      <a:pt x="88" y="269"/>
                    </a:cubicBezTo>
                    <a:cubicBezTo>
                      <a:pt x="58" y="269"/>
                      <a:pt x="32" y="294"/>
                      <a:pt x="32" y="325"/>
                    </a:cubicBezTo>
                    <a:cubicBezTo>
                      <a:pt x="32" y="355"/>
                      <a:pt x="58" y="381"/>
                      <a:pt x="88" y="381"/>
                    </a:cubicBezTo>
                    <a:cubicBezTo>
                      <a:pt x="549" y="381"/>
                      <a:pt x="549" y="381"/>
                      <a:pt x="549" y="381"/>
                    </a:cubicBezTo>
                    <a:cubicBezTo>
                      <a:pt x="597" y="379"/>
                      <a:pt x="635" y="419"/>
                      <a:pt x="635" y="4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7" name="Freeform 32"/>
              <p:cNvSpPr>
                <a:spLocks/>
              </p:cNvSpPr>
              <p:nvPr/>
            </p:nvSpPr>
            <p:spPr bwMode="auto">
              <a:xfrm>
                <a:off x="-1458913" y="1406525"/>
                <a:ext cx="498475" cy="1611312"/>
              </a:xfrm>
              <a:custGeom>
                <a:avLst/>
                <a:gdLst>
                  <a:gd name="T0" fmla="*/ 343 w 346"/>
                  <a:gd name="T1" fmla="*/ 0 h 1125"/>
                  <a:gd name="T2" fmla="*/ 0 w 346"/>
                  <a:gd name="T3" fmla="*/ 343 h 1125"/>
                  <a:gd name="T4" fmla="*/ 0 w 346"/>
                  <a:gd name="T5" fmla="*/ 783 h 1125"/>
                  <a:gd name="T6" fmla="*/ 343 w 346"/>
                  <a:gd name="T7" fmla="*/ 1125 h 1125"/>
                  <a:gd name="T8" fmla="*/ 346 w 346"/>
                  <a:gd name="T9" fmla="*/ 1125 h 1125"/>
                  <a:gd name="T10" fmla="*/ 346 w 346"/>
                  <a:gd name="T11" fmla="*/ 0 h 1125"/>
                  <a:gd name="T12" fmla="*/ 343 w 346"/>
                  <a:gd name="T13" fmla="*/ 0 h 1125"/>
                </a:gdLst>
                <a:ahLst/>
                <a:cxnLst>
                  <a:cxn ang="0">
                    <a:pos x="T0" y="T1"/>
                  </a:cxn>
                  <a:cxn ang="0">
                    <a:pos x="T2" y="T3"/>
                  </a:cxn>
                  <a:cxn ang="0">
                    <a:pos x="T4" y="T5"/>
                  </a:cxn>
                  <a:cxn ang="0">
                    <a:pos x="T6" y="T7"/>
                  </a:cxn>
                  <a:cxn ang="0">
                    <a:pos x="T8" y="T9"/>
                  </a:cxn>
                  <a:cxn ang="0">
                    <a:pos x="T10" y="T11"/>
                  </a:cxn>
                  <a:cxn ang="0">
                    <a:pos x="T12" y="T13"/>
                  </a:cxn>
                </a:cxnLst>
                <a:rect l="0" t="0" r="r" b="b"/>
                <a:pathLst>
                  <a:path w="346" h="1125">
                    <a:moveTo>
                      <a:pt x="343" y="0"/>
                    </a:moveTo>
                    <a:cubicBezTo>
                      <a:pt x="154" y="0"/>
                      <a:pt x="0" y="154"/>
                      <a:pt x="0" y="343"/>
                    </a:cubicBezTo>
                    <a:cubicBezTo>
                      <a:pt x="0" y="783"/>
                      <a:pt x="0" y="783"/>
                      <a:pt x="0" y="783"/>
                    </a:cubicBezTo>
                    <a:cubicBezTo>
                      <a:pt x="0" y="971"/>
                      <a:pt x="154" y="1125"/>
                      <a:pt x="343" y="1125"/>
                    </a:cubicBezTo>
                    <a:cubicBezTo>
                      <a:pt x="346" y="1125"/>
                      <a:pt x="346" y="1125"/>
                      <a:pt x="346" y="1125"/>
                    </a:cubicBezTo>
                    <a:cubicBezTo>
                      <a:pt x="346" y="0"/>
                      <a:pt x="346" y="0"/>
                      <a:pt x="346" y="0"/>
                    </a:cubicBezTo>
                    <a:lnTo>
                      <a:pt x="343"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33"/>
              <p:cNvSpPr>
                <a:spLocks/>
              </p:cNvSpPr>
              <p:nvPr/>
            </p:nvSpPr>
            <p:spPr bwMode="auto">
              <a:xfrm>
                <a:off x="-960438" y="1406525"/>
                <a:ext cx="495300" cy="1611312"/>
              </a:xfrm>
              <a:custGeom>
                <a:avLst/>
                <a:gdLst>
                  <a:gd name="T0" fmla="*/ 344 w 344"/>
                  <a:gd name="T1" fmla="*/ 783 h 1125"/>
                  <a:gd name="T2" fmla="*/ 344 w 344"/>
                  <a:gd name="T3" fmla="*/ 343 h 1125"/>
                  <a:gd name="T4" fmla="*/ 2 w 344"/>
                  <a:gd name="T5" fmla="*/ 0 h 1125"/>
                  <a:gd name="T6" fmla="*/ 0 w 344"/>
                  <a:gd name="T7" fmla="*/ 0 h 1125"/>
                  <a:gd name="T8" fmla="*/ 0 w 344"/>
                  <a:gd name="T9" fmla="*/ 1125 h 1125"/>
                  <a:gd name="T10" fmla="*/ 2 w 344"/>
                  <a:gd name="T11" fmla="*/ 1125 h 1125"/>
                  <a:gd name="T12" fmla="*/ 344 w 344"/>
                  <a:gd name="T13" fmla="*/ 783 h 1125"/>
                </a:gdLst>
                <a:ahLst/>
                <a:cxnLst>
                  <a:cxn ang="0">
                    <a:pos x="T0" y="T1"/>
                  </a:cxn>
                  <a:cxn ang="0">
                    <a:pos x="T2" y="T3"/>
                  </a:cxn>
                  <a:cxn ang="0">
                    <a:pos x="T4" y="T5"/>
                  </a:cxn>
                  <a:cxn ang="0">
                    <a:pos x="T6" y="T7"/>
                  </a:cxn>
                  <a:cxn ang="0">
                    <a:pos x="T8" y="T9"/>
                  </a:cxn>
                  <a:cxn ang="0">
                    <a:pos x="T10" y="T11"/>
                  </a:cxn>
                  <a:cxn ang="0">
                    <a:pos x="T12" y="T13"/>
                  </a:cxn>
                </a:cxnLst>
                <a:rect l="0" t="0" r="r" b="b"/>
                <a:pathLst>
                  <a:path w="344" h="1125">
                    <a:moveTo>
                      <a:pt x="344" y="783"/>
                    </a:moveTo>
                    <a:cubicBezTo>
                      <a:pt x="344" y="343"/>
                      <a:pt x="344" y="343"/>
                      <a:pt x="344" y="343"/>
                    </a:cubicBezTo>
                    <a:cubicBezTo>
                      <a:pt x="344" y="154"/>
                      <a:pt x="190" y="0"/>
                      <a:pt x="2" y="0"/>
                    </a:cubicBezTo>
                    <a:cubicBezTo>
                      <a:pt x="0" y="0"/>
                      <a:pt x="0" y="0"/>
                      <a:pt x="0" y="0"/>
                    </a:cubicBezTo>
                    <a:cubicBezTo>
                      <a:pt x="0" y="1125"/>
                      <a:pt x="0" y="1125"/>
                      <a:pt x="0" y="1125"/>
                    </a:cubicBezTo>
                    <a:cubicBezTo>
                      <a:pt x="2" y="1125"/>
                      <a:pt x="2" y="1125"/>
                      <a:pt x="2" y="1125"/>
                    </a:cubicBezTo>
                    <a:cubicBezTo>
                      <a:pt x="190" y="1125"/>
                      <a:pt x="344" y="971"/>
                      <a:pt x="344" y="78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39" name="Freeform 34"/>
              <p:cNvSpPr>
                <a:spLocks/>
              </p:cNvSpPr>
              <p:nvPr/>
            </p:nvSpPr>
            <p:spPr bwMode="auto">
              <a:xfrm>
                <a:off x="-1455738" y="1409700"/>
                <a:ext cx="495300" cy="635000"/>
              </a:xfrm>
              <a:custGeom>
                <a:avLst/>
                <a:gdLst>
                  <a:gd name="T0" fmla="*/ 328 w 344"/>
                  <a:gd name="T1" fmla="*/ 206 h 443"/>
                  <a:gd name="T2" fmla="*/ 328 w 344"/>
                  <a:gd name="T3" fmla="*/ 0 h 443"/>
                  <a:gd name="T4" fmla="*/ 0 w 344"/>
                  <a:gd name="T5" fmla="*/ 341 h 443"/>
                  <a:gd name="T6" fmla="*/ 0 w 344"/>
                  <a:gd name="T7" fmla="*/ 443 h 443"/>
                  <a:gd name="T8" fmla="*/ 344 w 344"/>
                  <a:gd name="T9" fmla="*/ 443 h 443"/>
                  <a:gd name="T10" fmla="*/ 344 w 344"/>
                  <a:gd name="T11" fmla="*/ 206 h 443"/>
                  <a:gd name="T12" fmla="*/ 328 w 344"/>
                  <a:gd name="T13" fmla="*/ 206 h 443"/>
                </a:gdLst>
                <a:ahLst/>
                <a:cxnLst>
                  <a:cxn ang="0">
                    <a:pos x="T0" y="T1"/>
                  </a:cxn>
                  <a:cxn ang="0">
                    <a:pos x="T2" y="T3"/>
                  </a:cxn>
                  <a:cxn ang="0">
                    <a:pos x="T4" y="T5"/>
                  </a:cxn>
                  <a:cxn ang="0">
                    <a:pos x="T6" y="T7"/>
                  </a:cxn>
                  <a:cxn ang="0">
                    <a:pos x="T8" y="T9"/>
                  </a:cxn>
                  <a:cxn ang="0">
                    <a:pos x="T10" y="T11"/>
                  </a:cxn>
                  <a:cxn ang="0">
                    <a:pos x="T12" y="T13"/>
                  </a:cxn>
                </a:cxnLst>
                <a:rect l="0" t="0" r="r" b="b"/>
                <a:pathLst>
                  <a:path w="344" h="443">
                    <a:moveTo>
                      <a:pt x="328" y="206"/>
                    </a:moveTo>
                    <a:cubicBezTo>
                      <a:pt x="328" y="0"/>
                      <a:pt x="328" y="0"/>
                      <a:pt x="328" y="0"/>
                    </a:cubicBezTo>
                    <a:cubicBezTo>
                      <a:pt x="146" y="6"/>
                      <a:pt x="0" y="157"/>
                      <a:pt x="0" y="341"/>
                    </a:cubicBezTo>
                    <a:cubicBezTo>
                      <a:pt x="0" y="443"/>
                      <a:pt x="0" y="443"/>
                      <a:pt x="0" y="443"/>
                    </a:cubicBezTo>
                    <a:cubicBezTo>
                      <a:pt x="344" y="443"/>
                      <a:pt x="344" y="443"/>
                      <a:pt x="344" y="443"/>
                    </a:cubicBezTo>
                    <a:cubicBezTo>
                      <a:pt x="344" y="206"/>
                      <a:pt x="344" y="206"/>
                      <a:pt x="344" y="206"/>
                    </a:cubicBezTo>
                    <a:lnTo>
                      <a:pt x="328" y="206"/>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0" name="Freeform 35"/>
              <p:cNvSpPr>
                <a:spLocks/>
              </p:cNvSpPr>
              <p:nvPr/>
            </p:nvSpPr>
            <p:spPr bwMode="auto">
              <a:xfrm>
                <a:off x="-960438" y="1406525"/>
                <a:ext cx="495300" cy="638175"/>
              </a:xfrm>
              <a:custGeom>
                <a:avLst/>
                <a:gdLst>
                  <a:gd name="T0" fmla="*/ 344 w 344"/>
                  <a:gd name="T1" fmla="*/ 343 h 445"/>
                  <a:gd name="T2" fmla="*/ 16 w 344"/>
                  <a:gd name="T3" fmla="*/ 0 h 445"/>
                  <a:gd name="T4" fmla="*/ 16 w 344"/>
                  <a:gd name="T5" fmla="*/ 208 h 445"/>
                  <a:gd name="T6" fmla="*/ 0 w 344"/>
                  <a:gd name="T7" fmla="*/ 208 h 445"/>
                  <a:gd name="T8" fmla="*/ 0 w 344"/>
                  <a:gd name="T9" fmla="*/ 445 h 445"/>
                  <a:gd name="T10" fmla="*/ 344 w 344"/>
                  <a:gd name="T11" fmla="*/ 445 h 445"/>
                  <a:gd name="T12" fmla="*/ 344 w 344"/>
                  <a:gd name="T13" fmla="*/ 343 h 445"/>
                </a:gdLst>
                <a:ahLst/>
                <a:cxnLst>
                  <a:cxn ang="0">
                    <a:pos x="T0" y="T1"/>
                  </a:cxn>
                  <a:cxn ang="0">
                    <a:pos x="T2" y="T3"/>
                  </a:cxn>
                  <a:cxn ang="0">
                    <a:pos x="T4" y="T5"/>
                  </a:cxn>
                  <a:cxn ang="0">
                    <a:pos x="T6" y="T7"/>
                  </a:cxn>
                  <a:cxn ang="0">
                    <a:pos x="T8" y="T9"/>
                  </a:cxn>
                  <a:cxn ang="0">
                    <a:pos x="T10" y="T11"/>
                  </a:cxn>
                  <a:cxn ang="0">
                    <a:pos x="T12" y="T13"/>
                  </a:cxn>
                </a:cxnLst>
                <a:rect l="0" t="0" r="r" b="b"/>
                <a:pathLst>
                  <a:path w="344" h="445">
                    <a:moveTo>
                      <a:pt x="344" y="343"/>
                    </a:moveTo>
                    <a:cubicBezTo>
                      <a:pt x="344" y="159"/>
                      <a:pt x="198" y="8"/>
                      <a:pt x="16" y="0"/>
                    </a:cubicBezTo>
                    <a:cubicBezTo>
                      <a:pt x="16" y="208"/>
                      <a:pt x="16" y="208"/>
                      <a:pt x="16" y="208"/>
                    </a:cubicBezTo>
                    <a:cubicBezTo>
                      <a:pt x="0" y="208"/>
                      <a:pt x="0" y="208"/>
                      <a:pt x="0" y="208"/>
                    </a:cubicBezTo>
                    <a:cubicBezTo>
                      <a:pt x="0" y="445"/>
                      <a:pt x="0" y="445"/>
                      <a:pt x="0" y="445"/>
                    </a:cubicBezTo>
                    <a:cubicBezTo>
                      <a:pt x="344" y="445"/>
                      <a:pt x="344" y="445"/>
                      <a:pt x="344" y="445"/>
                    </a:cubicBezTo>
                    <a:lnTo>
                      <a:pt x="344" y="343"/>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1" name="Freeform 36"/>
              <p:cNvSpPr>
                <a:spLocks/>
              </p:cNvSpPr>
              <p:nvPr/>
            </p:nvSpPr>
            <p:spPr bwMode="auto">
              <a:xfrm>
                <a:off x="-1031876" y="1625600"/>
                <a:ext cx="71438" cy="330200"/>
              </a:xfrm>
              <a:custGeom>
                <a:avLst/>
                <a:gdLst>
                  <a:gd name="T0" fmla="*/ 0 w 50"/>
                  <a:gd name="T1" fmla="*/ 50 h 231"/>
                  <a:gd name="T2" fmla="*/ 0 w 50"/>
                  <a:gd name="T3" fmla="*/ 181 h 231"/>
                  <a:gd name="T4" fmla="*/ 50 w 50"/>
                  <a:gd name="T5" fmla="*/ 231 h 231"/>
                  <a:gd name="T6" fmla="*/ 50 w 50"/>
                  <a:gd name="T7" fmla="*/ 0 h 231"/>
                  <a:gd name="T8" fmla="*/ 0 w 50"/>
                  <a:gd name="T9" fmla="*/ 50 h 231"/>
                </a:gdLst>
                <a:ahLst/>
                <a:cxnLst>
                  <a:cxn ang="0">
                    <a:pos x="T0" y="T1"/>
                  </a:cxn>
                  <a:cxn ang="0">
                    <a:pos x="T2" y="T3"/>
                  </a:cxn>
                  <a:cxn ang="0">
                    <a:pos x="T4" y="T5"/>
                  </a:cxn>
                  <a:cxn ang="0">
                    <a:pos x="T6" y="T7"/>
                  </a:cxn>
                  <a:cxn ang="0">
                    <a:pos x="T8" y="T9"/>
                  </a:cxn>
                </a:cxnLst>
                <a:rect l="0" t="0" r="r" b="b"/>
                <a:pathLst>
                  <a:path w="50" h="231">
                    <a:moveTo>
                      <a:pt x="0" y="50"/>
                    </a:moveTo>
                    <a:cubicBezTo>
                      <a:pt x="0" y="181"/>
                      <a:pt x="0" y="181"/>
                      <a:pt x="0" y="181"/>
                    </a:cubicBezTo>
                    <a:cubicBezTo>
                      <a:pt x="0" y="208"/>
                      <a:pt x="23" y="231"/>
                      <a:pt x="50" y="231"/>
                    </a:cubicBezTo>
                    <a:cubicBezTo>
                      <a:pt x="50" y="0"/>
                      <a:pt x="50" y="0"/>
                      <a:pt x="50" y="0"/>
                    </a:cubicBezTo>
                    <a:cubicBezTo>
                      <a:pt x="23" y="0"/>
                      <a:pt x="0" y="23"/>
                      <a:pt x="0" y="5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2" name="Freeform 37"/>
              <p:cNvSpPr>
                <a:spLocks/>
              </p:cNvSpPr>
              <p:nvPr/>
            </p:nvSpPr>
            <p:spPr bwMode="auto">
              <a:xfrm>
                <a:off x="-960438" y="1625600"/>
                <a:ext cx="71438" cy="330200"/>
              </a:xfrm>
              <a:custGeom>
                <a:avLst/>
                <a:gdLst>
                  <a:gd name="T0" fmla="*/ 50 w 50"/>
                  <a:gd name="T1" fmla="*/ 181 h 231"/>
                  <a:gd name="T2" fmla="*/ 50 w 50"/>
                  <a:gd name="T3" fmla="*/ 50 h 231"/>
                  <a:gd name="T4" fmla="*/ 0 w 50"/>
                  <a:gd name="T5" fmla="*/ 0 h 231"/>
                  <a:gd name="T6" fmla="*/ 0 w 50"/>
                  <a:gd name="T7" fmla="*/ 231 h 231"/>
                  <a:gd name="T8" fmla="*/ 50 w 50"/>
                  <a:gd name="T9" fmla="*/ 181 h 231"/>
                </a:gdLst>
                <a:ahLst/>
                <a:cxnLst>
                  <a:cxn ang="0">
                    <a:pos x="T0" y="T1"/>
                  </a:cxn>
                  <a:cxn ang="0">
                    <a:pos x="T2" y="T3"/>
                  </a:cxn>
                  <a:cxn ang="0">
                    <a:pos x="T4" y="T5"/>
                  </a:cxn>
                  <a:cxn ang="0">
                    <a:pos x="T6" y="T7"/>
                  </a:cxn>
                  <a:cxn ang="0">
                    <a:pos x="T8" y="T9"/>
                  </a:cxn>
                </a:cxnLst>
                <a:rect l="0" t="0" r="r" b="b"/>
                <a:pathLst>
                  <a:path w="50" h="231">
                    <a:moveTo>
                      <a:pt x="50" y="181"/>
                    </a:moveTo>
                    <a:cubicBezTo>
                      <a:pt x="50" y="50"/>
                      <a:pt x="50" y="50"/>
                      <a:pt x="50" y="50"/>
                    </a:cubicBezTo>
                    <a:cubicBezTo>
                      <a:pt x="50" y="23"/>
                      <a:pt x="27" y="0"/>
                      <a:pt x="0" y="0"/>
                    </a:cubicBezTo>
                    <a:cubicBezTo>
                      <a:pt x="0" y="231"/>
                      <a:pt x="0" y="231"/>
                      <a:pt x="0" y="231"/>
                    </a:cubicBezTo>
                    <a:cubicBezTo>
                      <a:pt x="27" y="231"/>
                      <a:pt x="50" y="208"/>
                      <a:pt x="50" y="181"/>
                    </a:cubicBezTo>
                    <a:close/>
                  </a:path>
                </a:pathLst>
              </a:custGeom>
              <a:solidFill>
                <a:srgbClr val="32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pic>
        <p:nvPicPr>
          <p:cNvPr id="19" name="Picture 18"/>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808265114"/>
      </p:ext>
    </p:extLst>
  </p:cSld>
  <p:clrMapOvr>
    <a:masterClrMapping/>
  </p:clrMapOvr>
  <p:transition spd="med">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p:nvPr/>
        </p:nvPicPr>
        <p:blipFill rotWithShape="1">
          <a:blip r:embed="rId3" cstate="print">
            <a:extLst>
              <a:ext uri="{28A0092B-C50C-407E-A947-70E740481C1C}">
                <a14:useLocalDpi xmlns:a14="http://schemas.microsoft.com/office/drawing/2010/main"/>
              </a:ext>
            </a:extLst>
          </a:blip>
          <a:srcRect/>
          <a:stretch/>
        </p:blipFill>
        <p:spPr bwMode="auto">
          <a:xfrm>
            <a:off x="3694368" y="2070446"/>
            <a:ext cx="2929667" cy="4930107"/>
          </a:xfrm>
          <a:prstGeom prst="rect">
            <a:avLst/>
          </a:prstGeom>
          <a:ln>
            <a:noFill/>
          </a:ln>
          <a:extLst>
            <a:ext uri="{53640926-AAD7-44D8-BBD7-CCE9431645EC}">
              <a14:shadowObscured xmlns:a14="http://schemas.microsoft.com/office/drawing/2010/main"/>
            </a:ext>
          </a:extLst>
        </p:spPr>
      </p:pic>
      <p:sp>
        <p:nvSpPr>
          <p:cNvPr id="312" name="Rectangle 311"/>
          <p:cNvSpPr/>
          <p:nvPr/>
        </p:nvSpPr>
        <p:spPr>
          <a:xfrm>
            <a:off x="0" y="7346459"/>
            <a:ext cx="6858000" cy="1790646"/>
          </a:xfrm>
          <a:prstGeom prst="rect">
            <a:avLst/>
          </a:prstGeom>
          <a:solidFill>
            <a:srgbClr val="70C3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rgbClr val="70C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rgbClr val="70AA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rgbClr val="70C38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Get Connected</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536774" y="1458073"/>
            <a:ext cx="1146468" cy="341632"/>
          </a:xfrm>
          <a:prstGeom prst="rect">
            <a:avLst/>
          </a:prstGeom>
          <a:noFill/>
        </p:spPr>
        <p:txBody>
          <a:bodyPr wrap="none" rtlCol="0">
            <a:spAutoFit/>
          </a:bodyPr>
          <a:lstStyle/>
          <a:p>
            <a:pPr algn="ctr">
              <a:lnSpc>
                <a:spcPct val="90000"/>
              </a:lnSpc>
            </a:pPr>
            <a:r>
              <a:rPr lang="fr-FR" sz="900" dirty="0">
                <a:solidFill>
                  <a:schemeClr val="bg1"/>
                </a:solidFill>
              </a:rPr>
              <a:t>Connaissance du</a:t>
            </a:r>
            <a:br>
              <a:rPr lang="fr-FR" sz="900" dirty="0">
                <a:solidFill>
                  <a:schemeClr val="bg1"/>
                </a:solidFill>
              </a:rPr>
            </a:br>
            <a:r>
              <a:rPr lang="fr-FR" sz="900" dirty="0">
                <a:solidFill>
                  <a:schemeClr val="bg1"/>
                </a:solidFill>
              </a:rPr>
              <a:t> monde numérique</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186819"/>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186819"/>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725865"/>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792012"/>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725865"/>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730334"/>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252966"/>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191287"/>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768159" cy="230832"/>
          </a:xfrm>
          <a:prstGeom prst="rect">
            <a:avLst/>
          </a:prstGeom>
          <a:noFill/>
        </p:spPr>
        <p:txBody>
          <a:bodyPr wrap="none" rtlCol="0">
            <a:spAutoFit/>
          </a:bodyPr>
          <a:lstStyle/>
          <a:p>
            <a:r>
              <a:rPr lang="fr-FR" sz="900" dirty="0">
                <a:solidFill>
                  <a:schemeClr val="bg1"/>
                </a:solidFill>
              </a:rPr>
              <a:t>Exploratory</a:t>
            </a:r>
          </a:p>
        </p:txBody>
      </p:sp>
      <p:sp>
        <p:nvSpPr>
          <p:cNvPr id="47" name="TextBox 46"/>
          <p:cNvSpPr txBox="1"/>
          <p:nvPr/>
        </p:nvSpPr>
        <p:spPr>
          <a:xfrm>
            <a:off x="395292" y="2526242"/>
            <a:ext cx="2487168" cy="1077218"/>
          </a:xfrm>
          <a:prstGeom prst="rect">
            <a:avLst/>
          </a:prstGeom>
          <a:noFill/>
        </p:spPr>
        <p:txBody>
          <a:bodyPr wrap="square" lIns="0" tIns="0" rIns="0" bIns="0" rtlCol="0">
            <a:spAutoFit/>
          </a:bodyPr>
          <a:lstStyle/>
          <a:p>
            <a:pPr>
              <a:spcAft>
                <a:spcPts val="700"/>
              </a:spcAft>
            </a:pPr>
            <a:r>
              <a:rPr lang="fr-FR" sz="1000" dirty="0"/>
              <a:t>Les élèves participant au cours « Get Connected » sont initiés à Internet et expérimentent différents sites de réseaux sociaux. L'utilisation de personnages et de périphériques animés permet de créer un environnement adapté à un public n'ayant aucune connaissance de l'informatique.</a:t>
            </a:r>
          </a:p>
        </p:txBody>
      </p:sp>
      <p:sp>
        <p:nvSpPr>
          <p:cNvPr id="48" name="TextBox 47"/>
          <p:cNvSpPr txBox="1"/>
          <p:nvPr/>
        </p:nvSpPr>
        <p:spPr>
          <a:xfrm>
            <a:off x="395292" y="4141693"/>
            <a:ext cx="2487168" cy="923330"/>
          </a:xfrm>
          <a:prstGeom prst="rect">
            <a:avLst/>
          </a:prstGeom>
          <a:noFill/>
        </p:spPr>
        <p:txBody>
          <a:bodyPr wrap="square" lIns="0" tIns="0" rIns="0" bIns="0" rtlCol="0">
            <a:spAutoFit/>
          </a:bodyPr>
          <a:lstStyle/>
          <a:p>
            <a:pPr>
              <a:spcAft>
                <a:spcPts val="700"/>
              </a:spcAft>
            </a:pPr>
            <a:r>
              <a:rPr lang="fr-FR" sz="1000" dirty="0"/>
              <a:t>Le cours « Get Connected » enseigne les technologies de collaboration et de communication. Ce sont des compétences essentielles pour pouvoir gravir les échelons dans l'environnement professionnel mondialisé d'aujourd'hui.</a:t>
            </a:r>
          </a:p>
        </p:txBody>
      </p:sp>
      <p:sp>
        <p:nvSpPr>
          <p:cNvPr id="49" name="TextBox 48"/>
          <p:cNvSpPr txBox="1"/>
          <p:nvPr/>
        </p:nvSpPr>
        <p:spPr>
          <a:xfrm>
            <a:off x="395292" y="5628632"/>
            <a:ext cx="2487168" cy="923330"/>
          </a:xfrm>
          <a:prstGeom prst="rect">
            <a:avLst/>
          </a:prstGeom>
          <a:noFill/>
        </p:spPr>
        <p:txBody>
          <a:bodyPr wrap="square" lIns="0" tIns="0" rIns="0" bIns="0" rtlCol="0">
            <a:spAutoFit/>
          </a:bodyPr>
          <a:lstStyle/>
          <a:p>
            <a:pPr marL="109728" indent="-109728">
              <a:spcBef>
                <a:spcPts val="400"/>
              </a:spcBef>
              <a:buSzPct val="80000"/>
              <a:buFont typeface="Arial"/>
              <a:buChar char="•"/>
            </a:pPr>
            <a:r>
              <a:rPr lang="fr-FR" sz="1000" dirty="0"/>
              <a:t>5 chapitres</a:t>
            </a:r>
          </a:p>
          <a:p>
            <a:pPr marL="109728" indent="-109728">
              <a:spcBef>
                <a:spcPts val="400"/>
              </a:spcBef>
              <a:buSzPct val="80000"/>
              <a:buFont typeface="Arial"/>
              <a:buChar char="•"/>
            </a:pPr>
            <a:r>
              <a:rPr lang="fr-FR" sz="1000" dirty="0"/>
              <a:t>Des illustrations et narrations guident les étudiants au travers des différents sujets</a:t>
            </a:r>
          </a:p>
          <a:p>
            <a:pPr marL="109728" indent="-109728">
              <a:spcBef>
                <a:spcPts val="400"/>
              </a:spcBef>
              <a:buSzPct val="80000"/>
              <a:buFont typeface="Arial"/>
              <a:buChar char="•"/>
            </a:pPr>
            <a:r>
              <a:rPr lang="fr-FR" sz="1000" dirty="0"/>
              <a:t>Vidéos et activités</a:t>
            </a:r>
          </a:p>
          <a:p>
            <a:pPr marL="109728" indent="-109728">
              <a:spcBef>
                <a:spcPts val="400"/>
              </a:spcBef>
              <a:buSzPct val="80000"/>
              <a:buFont typeface="Arial"/>
              <a:buChar char="•"/>
            </a:pPr>
            <a:r>
              <a:rPr lang="fr-FR" sz="1000" dirty="0"/>
              <a:t>Questionnaires</a:t>
            </a:r>
          </a:p>
        </p:txBody>
      </p:sp>
      <p:grpSp>
        <p:nvGrpSpPr>
          <p:cNvPr id="5" name="Group 4"/>
          <p:cNvGrpSpPr>
            <a:grpSpLocks noChangeAspect="1"/>
          </p:cNvGrpSpPr>
          <p:nvPr/>
        </p:nvGrpSpPr>
        <p:grpSpPr>
          <a:xfrm>
            <a:off x="5843456" y="960202"/>
            <a:ext cx="557784" cy="551050"/>
            <a:chOff x="288013" y="4579064"/>
            <a:chExt cx="288472" cy="284989"/>
          </a:xfrm>
        </p:grpSpPr>
        <p:grpSp>
          <p:nvGrpSpPr>
            <p:cNvPr id="50" name="Group 49"/>
            <p:cNvGrpSpPr>
              <a:grpSpLocks noChangeAspect="1"/>
            </p:cNvGrpSpPr>
            <p:nvPr/>
          </p:nvGrpSpPr>
          <p:grpSpPr>
            <a:xfrm>
              <a:off x="288013" y="4579064"/>
              <a:ext cx="288472" cy="284989"/>
              <a:chOff x="2632787" y="1629410"/>
              <a:chExt cx="1817884" cy="1795938"/>
            </a:xfrm>
          </p:grpSpPr>
          <p:sp>
            <p:nvSpPr>
              <p:cNvPr id="51" name="Chord 50"/>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hord 51"/>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1" name="Group 60"/>
            <p:cNvGrpSpPr>
              <a:grpSpLocks noChangeAspect="1"/>
            </p:cNvGrpSpPr>
            <p:nvPr/>
          </p:nvGrpSpPr>
          <p:grpSpPr>
            <a:xfrm flipH="1">
              <a:off x="396069" y="4629620"/>
              <a:ext cx="68389" cy="182880"/>
              <a:chOff x="-1458913" y="360363"/>
              <a:chExt cx="993775" cy="2657474"/>
            </a:xfrm>
          </p:grpSpPr>
          <p:sp>
            <p:nvSpPr>
              <p:cNvPr id="65" name="Freeform 31"/>
              <p:cNvSpPr>
                <a:spLocks/>
              </p:cNvSpPr>
              <p:nvPr/>
            </p:nvSpPr>
            <p:spPr bwMode="auto">
              <a:xfrm>
                <a:off x="-1382713" y="360363"/>
                <a:ext cx="914400" cy="1131887"/>
              </a:xfrm>
              <a:custGeom>
                <a:avLst/>
                <a:gdLst>
                  <a:gd name="T0" fmla="*/ 635 w 635"/>
                  <a:gd name="T1" fmla="*/ 467 h 790"/>
                  <a:gd name="T2" fmla="*/ 635 w 635"/>
                  <a:gd name="T3" fmla="*/ 477 h 790"/>
                  <a:gd name="T4" fmla="*/ 547 w 635"/>
                  <a:gd name="T5" fmla="*/ 565 h 790"/>
                  <a:gd name="T6" fmla="*/ 363 w 635"/>
                  <a:gd name="T7" fmla="*/ 565 h 790"/>
                  <a:gd name="T8" fmla="*/ 307 w 635"/>
                  <a:gd name="T9" fmla="*/ 621 h 790"/>
                  <a:gd name="T10" fmla="*/ 307 w 635"/>
                  <a:gd name="T11" fmla="*/ 790 h 790"/>
                  <a:gd name="T12" fmla="*/ 275 w 635"/>
                  <a:gd name="T13" fmla="*/ 790 h 790"/>
                  <a:gd name="T14" fmla="*/ 275 w 635"/>
                  <a:gd name="T15" fmla="*/ 619 h 790"/>
                  <a:gd name="T16" fmla="*/ 362 w 635"/>
                  <a:gd name="T17" fmla="*/ 533 h 790"/>
                  <a:gd name="T18" fmla="*/ 549 w 635"/>
                  <a:gd name="T19" fmla="*/ 533 h 790"/>
                  <a:gd name="T20" fmla="*/ 605 w 635"/>
                  <a:gd name="T21" fmla="*/ 477 h 790"/>
                  <a:gd name="T22" fmla="*/ 605 w 635"/>
                  <a:gd name="T23" fmla="*/ 467 h 790"/>
                  <a:gd name="T24" fmla="*/ 549 w 635"/>
                  <a:gd name="T25" fmla="*/ 411 h 790"/>
                  <a:gd name="T26" fmla="*/ 88 w 635"/>
                  <a:gd name="T27" fmla="*/ 411 h 790"/>
                  <a:gd name="T28" fmla="*/ 0 w 635"/>
                  <a:gd name="T29" fmla="*/ 323 h 790"/>
                  <a:gd name="T30" fmla="*/ 88 w 635"/>
                  <a:gd name="T31" fmla="*/ 235 h 790"/>
                  <a:gd name="T32" fmla="*/ 275 w 635"/>
                  <a:gd name="T33" fmla="*/ 235 h 790"/>
                  <a:gd name="T34" fmla="*/ 346 w 635"/>
                  <a:gd name="T35" fmla="*/ 165 h 790"/>
                  <a:gd name="T36" fmla="*/ 346 w 635"/>
                  <a:gd name="T37" fmla="*/ 0 h 790"/>
                  <a:gd name="T38" fmla="*/ 378 w 635"/>
                  <a:gd name="T39" fmla="*/ 2 h 790"/>
                  <a:gd name="T40" fmla="*/ 378 w 635"/>
                  <a:gd name="T41" fmla="*/ 166 h 790"/>
                  <a:gd name="T42" fmla="*/ 275 w 635"/>
                  <a:gd name="T43" fmla="*/ 269 h 790"/>
                  <a:gd name="T44" fmla="*/ 88 w 635"/>
                  <a:gd name="T45" fmla="*/ 269 h 790"/>
                  <a:gd name="T46" fmla="*/ 32 w 635"/>
                  <a:gd name="T47" fmla="*/ 325 h 790"/>
                  <a:gd name="T48" fmla="*/ 88 w 635"/>
                  <a:gd name="T49" fmla="*/ 381 h 790"/>
                  <a:gd name="T50" fmla="*/ 549 w 635"/>
                  <a:gd name="T51" fmla="*/ 381 h 790"/>
                  <a:gd name="T52" fmla="*/ 635 w 635"/>
                  <a:gd name="T53" fmla="*/ 467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5" h="790">
                    <a:moveTo>
                      <a:pt x="635" y="467"/>
                    </a:moveTo>
                    <a:cubicBezTo>
                      <a:pt x="635" y="477"/>
                      <a:pt x="635" y="477"/>
                      <a:pt x="635" y="477"/>
                    </a:cubicBezTo>
                    <a:cubicBezTo>
                      <a:pt x="635" y="525"/>
                      <a:pt x="595" y="565"/>
                      <a:pt x="547" y="565"/>
                    </a:cubicBezTo>
                    <a:cubicBezTo>
                      <a:pt x="363" y="565"/>
                      <a:pt x="363" y="565"/>
                      <a:pt x="363" y="565"/>
                    </a:cubicBezTo>
                    <a:cubicBezTo>
                      <a:pt x="333" y="565"/>
                      <a:pt x="307" y="590"/>
                      <a:pt x="307" y="621"/>
                    </a:cubicBezTo>
                    <a:cubicBezTo>
                      <a:pt x="307" y="790"/>
                      <a:pt x="307" y="790"/>
                      <a:pt x="307" y="790"/>
                    </a:cubicBezTo>
                    <a:cubicBezTo>
                      <a:pt x="275" y="790"/>
                      <a:pt x="275" y="790"/>
                      <a:pt x="275" y="790"/>
                    </a:cubicBezTo>
                    <a:cubicBezTo>
                      <a:pt x="275" y="619"/>
                      <a:pt x="275" y="619"/>
                      <a:pt x="275" y="619"/>
                    </a:cubicBezTo>
                    <a:cubicBezTo>
                      <a:pt x="275" y="571"/>
                      <a:pt x="314" y="533"/>
                      <a:pt x="362" y="533"/>
                    </a:cubicBezTo>
                    <a:cubicBezTo>
                      <a:pt x="549" y="533"/>
                      <a:pt x="549" y="533"/>
                      <a:pt x="549" y="533"/>
                    </a:cubicBezTo>
                    <a:cubicBezTo>
                      <a:pt x="579" y="533"/>
                      <a:pt x="605" y="507"/>
                      <a:pt x="605" y="477"/>
                    </a:cubicBezTo>
                    <a:cubicBezTo>
                      <a:pt x="605" y="467"/>
                      <a:pt x="605" y="467"/>
                      <a:pt x="605" y="467"/>
                    </a:cubicBezTo>
                    <a:cubicBezTo>
                      <a:pt x="605" y="437"/>
                      <a:pt x="579" y="411"/>
                      <a:pt x="549" y="411"/>
                    </a:cubicBezTo>
                    <a:cubicBezTo>
                      <a:pt x="88" y="411"/>
                      <a:pt x="88" y="411"/>
                      <a:pt x="88" y="411"/>
                    </a:cubicBezTo>
                    <a:cubicBezTo>
                      <a:pt x="40" y="411"/>
                      <a:pt x="0" y="371"/>
                      <a:pt x="0" y="323"/>
                    </a:cubicBezTo>
                    <a:cubicBezTo>
                      <a:pt x="0" y="275"/>
                      <a:pt x="39" y="235"/>
                      <a:pt x="88" y="235"/>
                    </a:cubicBezTo>
                    <a:cubicBezTo>
                      <a:pt x="275" y="235"/>
                      <a:pt x="275" y="235"/>
                      <a:pt x="275" y="235"/>
                    </a:cubicBezTo>
                    <a:cubicBezTo>
                      <a:pt x="314" y="235"/>
                      <a:pt x="346" y="203"/>
                      <a:pt x="346" y="165"/>
                    </a:cubicBezTo>
                    <a:cubicBezTo>
                      <a:pt x="346" y="0"/>
                      <a:pt x="346" y="0"/>
                      <a:pt x="346" y="0"/>
                    </a:cubicBezTo>
                    <a:cubicBezTo>
                      <a:pt x="357" y="0"/>
                      <a:pt x="367" y="2"/>
                      <a:pt x="378" y="2"/>
                    </a:cubicBezTo>
                    <a:cubicBezTo>
                      <a:pt x="378" y="166"/>
                      <a:pt x="378" y="166"/>
                      <a:pt x="378" y="166"/>
                    </a:cubicBezTo>
                    <a:cubicBezTo>
                      <a:pt x="378" y="222"/>
                      <a:pt x="331" y="269"/>
                      <a:pt x="275" y="269"/>
                    </a:cubicBezTo>
                    <a:cubicBezTo>
                      <a:pt x="88" y="269"/>
                      <a:pt x="88" y="269"/>
                      <a:pt x="88" y="269"/>
                    </a:cubicBezTo>
                    <a:cubicBezTo>
                      <a:pt x="58" y="269"/>
                      <a:pt x="32" y="294"/>
                      <a:pt x="32" y="325"/>
                    </a:cubicBezTo>
                    <a:cubicBezTo>
                      <a:pt x="32" y="355"/>
                      <a:pt x="58" y="381"/>
                      <a:pt x="88" y="381"/>
                    </a:cubicBezTo>
                    <a:cubicBezTo>
                      <a:pt x="549" y="381"/>
                      <a:pt x="549" y="381"/>
                      <a:pt x="549" y="381"/>
                    </a:cubicBezTo>
                    <a:cubicBezTo>
                      <a:pt x="597" y="379"/>
                      <a:pt x="635" y="419"/>
                      <a:pt x="635" y="4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32"/>
              <p:cNvSpPr>
                <a:spLocks/>
              </p:cNvSpPr>
              <p:nvPr/>
            </p:nvSpPr>
            <p:spPr bwMode="auto">
              <a:xfrm>
                <a:off x="-1458913" y="1406525"/>
                <a:ext cx="498475" cy="1611312"/>
              </a:xfrm>
              <a:custGeom>
                <a:avLst/>
                <a:gdLst>
                  <a:gd name="T0" fmla="*/ 343 w 346"/>
                  <a:gd name="T1" fmla="*/ 0 h 1125"/>
                  <a:gd name="T2" fmla="*/ 0 w 346"/>
                  <a:gd name="T3" fmla="*/ 343 h 1125"/>
                  <a:gd name="T4" fmla="*/ 0 w 346"/>
                  <a:gd name="T5" fmla="*/ 783 h 1125"/>
                  <a:gd name="T6" fmla="*/ 343 w 346"/>
                  <a:gd name="T7" fmla="*/ 1125 h 1125"/>
                  <a:gd name="T8" fmla="*/ 346 w 346"/>
                  <a:gd name="T9" fmla="*/ 1125 h 1125"/>
                  <a:gd name="T10" fmla="*/ 346 w 346"/>
                  <a:gd name="T11" fmla="*/ 0 h 1125"/>
                  <a:gd name="T12" fmla="*/ 343 w 346"/>
                  <a:gd name="T13" fmla="*/ 0 h 1125"/>
                </a:gdLst>
                <a:ahLst/>
                <a:cxnLst>
                  <a:cxn ang="0">
                    <a:pos x="T0" y="T1"/>
                  </a:cxn>
                  <a:cxn ang="0">
                    <a:pos x="T2" y="T3"/>
                  </a:cxn>
                  <a:cxn ang="0">
                    <a:pos x="T4" y="T5"/>
                  </a:cxn>
                  <a:cxn ang="0">
                    <a:pos x="T6" y="T7"/>
                  </a:cxn>
                  <a:cxn ang="0">
                    <a:pos x="T8" y="T9"/>
                  </a:cxn>
                  <a:cxn ang="0">
                    <a:pos x="T10" y="T11"/>
                  </a:cxn>
                  <a:cxn ang="0">
                    <a:pos x="T12" y="T13"/>
                  </a:cxn>
                </a:cxnLst>
                <a:rect l="0" t="0" r="r" b="b"/>
                <a:pathLst>
                  <a:path w="346" h="1125">
                    <a:moveTo>
                      <a:pt x="343" y="0"/>
                    </a:moveTo>
                    <a:cubicBezTo>
                      <a:pt x="154" y="0"/>
                      <a:pt x="0" y="154"/>
                      <a:pt x="0" y="343"/>
                    </a:cubicBezTo>
                    <a:cubicBezTo>
                      <a:pt x="0" y="783"/>
                      <a:pt x="0" y="783"/>
                      <a:pt x="0" y="783"/>
                    </a:cubicBezTo>
                    <a:cubicBezTo>
                      <a:pt x="0" y="971"/>
                      <a:pt x="154" y="1125"/>
                      <a:pt x="343" y="1125"/>
                    </a:cubicBezTo>
                    <a:cubicBezTo>
                      <a:pt x="346" y="1125"/>
                      <a:pt x="346" y="1125"/>
                      <a:pt x="346" y="1125"/>
                    </a:cubicBezTo>
                    <a:cubicBezTo>
                      <a:pt x="346" y="0"/>
                      <a:pt x="346" y="0"/>
                      <a:pt x="346" y="0"/>
                    </a:cubicBezTo>
                    <a:lnTo>
                      <a:pt x="343" y="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33"/>
              <p:cNvSpPr>
                <a:spLocks/>
              </p:cNvSpPr>
              <p:nvPr/>
            </p:nvSpPr>
            <p:spPr bwMode="auto">
              <a:xfrm>
                <a:off x="-960438" y="1406525"/>
                <a:ext cx="495300" cy="1611312"/>
              </a:xfrm>
              <a:custGeom>
                <a:avLst/>
                <a:gdLst>
                  <a:gd name="T0" fmla="*/ 344 w 344"/>
                  <a:gd name="T1" fmla="*/ 783 h 1125"/>
                  <a:gd name="T2" fmla="*/ 344 w 344"/>
                  <a:gd name="T3" fmla="*/ 343 h 1125"/>
                  <a:gd name="T4" fmla="*/ 2 w 344"/>
                  <a:gd name="T5" fmla="*/ 0 h 1125"/>
                  <a:gd name="T6" fmla="*/ 0 w 344"/>
                  <a:gd name="T7" fmla="*/ 0 h 1125"/>
                  <a:gd name="T8" fmla="*/ 0 w 344"/>
                  <a:gd name="T9" fmla="*/ 1125 h 1125"/>
                  <a:gd name="T10" fmla="*/ 2 w 344"/>
                  <a:gd name="T11" fmla="*/ 1125 h 1125"/>
                  <a:gd name="T12" fmla="*/ 344 w 344"/>
                  <a:gd name="T13" fmla="*/ 783 h 1125"/>
                </a:gdLst>
                <a:ahLst/>
                <a:cxnLst>
                  <a:cxn ang="0">
                    <a:pos x="T0" y="T1"/>
                  </a:cxn>
                  <a:cxn ang="0">
                    <a:pos x="T2" y="T3"/>
                  </a:cxn>
                  <a:cxn ang="0">
                    <a:pos x="T4" y="T5"/>
                  </a:cxn>
                  <a:cxn ang="0">
                    <a:pos x="T6" y="T7"/>
                  </a:cxn>
                  <a:cxn ang="0">
                    <a:pos x="T8" y="T9"/>
                  </a:cxn>
                  <a:cxn ang="0">
                    <a:pos x="T10" y="T11"/>
                  </a:cxn>
                  <a:cxn ang="0">
                    <a:pos x="T12" y="T13"/>
                  </a:cxn>
                </a:cxnLst>
                <a:rect l="0" t="0" r="r" b="b"/>
                <a:pathLst>
                  <a:path w="344" h="1125">
                    <a:moveTo>
                      <a:pt x="344" y="783"/>
                    </a:moveTo>
                    <a:cubicBezTo>
                      <a:pt x="344" y="343"/>
                      <a:pt x="344" y="343"/>
                      <a:pt x="344" y="343"/>
                    </a:cubicBezTo>
                    <a:cubicBezTo>
                      <a:pt x="344" y="154"/>
                      <a:pt x="190" y="0"/>
                      <a:pt x="2" y="0"/>
                    </a:cubicBezTo>
                    <a:cubicBezTo>
                      <a:pt x="0" y="0"/>
                      <a:pt x="0" y="0"/>
                      <a:pt x="0" y="0"/>
                    </a:cubicBezTo>
                    <a:cubicBezTo>
                      <a:pt x="0" y="1125"/>
                      <a:pt x="0" y="1125"/>
                      <a:pt x="0" y="1125"/>
                    </a:cubicBezTo>
                    <a:cubicBezTo>
                      <a:pt x="2" y="1125"/>
                      <a:pt x="2" y="1125"/>
                      <a:pt x="2" y="1125"/>
                    </a:cubicBezTo>
                    <a:cubicBezTo>
                      <a:pt x="190" y="1125"/>
                      <a:pt x="344" y="971"/>
                      <a:pt x="344" y="78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34"/>
              <p:cNvSpPr>
                <a:spLocks/>
              </p:cNvSpPr>
              <p:nvPr/>
            </p:nvSpPr>
            <p:spPr bwMode="auto">
              <a:xfrm>
                <a:off x="-1455738" y="1409700"/>
                <a:ext cx="495300" cy="635000"/>
              </a:xfrm>
              <a:custGeom>
                <a:avLst/>
                <a:gdLst>
                  <a:gd name="T0" fmla="*/ 328 w 344"/>
                  <a:gd name="T1" fmla="*/ 206 h 443"/>
                  <a:gd name="T2" fmla="*/ 328 w 344"/>
                  <a:gd name="T3" fmla="*/ 0 h 443"/>
                  <a:gd name="T4" fmla="*/ 0 w 344"/>
                  <a:gd name="T5" fmla="*/ 341 h 443"/>
                  <a:gd name="T6" fmla="*/ 0 w 344"/>
                  <a:gd name="T7" fmla="*/ 443 h 443"/>
                  <a:gd name="T8" fmla="*/ 344 w 344"/>
                  <a:gd name="T9" fmla="*/ 443 h 443"/>
                  <a:gd name="T10" fmla="*/ 344 w 344"/>
                  <a:gd name="T11" fmla="*/ 206 h 443"/>
                  <a:gd name="T12" fmla="*/ 328 w 344"/>
                  <a:gd name="T13" fmla="*/ 206 h 443"/>
                </a:gdLst>
                <a:ahLst/>
                <a:cxnLst>
                  <a:cxn ang="0">
                    <a:pos x="T0" y="T1"/>
                  </a:cxn>
                  <a:cxn ang="0">
                    <a:pos x="T2" y="T3"/>
                  </a:cxn>
                  <a:cxn ang="0">
                    <a:pos x="T4" y="T5"/>
                  </a:cxn>
                  <a:cxn ang="0">
                    <a:pos x="T6" y="T7"/>
                  </a:cxn>
                  <a:cxn ang="0">
                    <a:pos x="T8" y="T9"/>
                  </a:cxn>
                  <a:cxn ang="0">
                    <a:pos x="T10" y="T11"/>
                  </a:cxn>
                  <a:cxn ang="0">
                    <a:pos x="T12" y="T13"/>
                  </a:cxn>
                </a:cxnLst>
                <a:rect l="0" t="0" r="r" b="b"/>
                <a:pathLst>
                  <a:path w="344" h="443">
                    <a:moveTo>
                      <a:pt x="328" y="206"/>
                    </a:moveTo>
                    <a:cubicBezTo>
                      <a:pt x="328" y="0"/>
                      <a:pt x="328" y="0"/>
                      <a:pt x="328" y="0"/>
                    </a:cubicBezTo>
                    <a:cubicBezTo>
                      <a:pt x="146" y="6"/>
                      <a:pt x="0" y="157"/>
                      <a:pt x="0" y="341"/>
                    </a:cubicBezTo>
                    <a:cubicBezTo>
                      <a:pt x="0" y="443"/>
                      <a:pt x="0" y="443"/>
                      <a:pt x="0" y="443"/>
                    </a:cubicBezTo>
                    <a:cubicBezTo>
                      <a:pt x="344" y="443"/>
                      <a:pt x="344" y="443"/>
                      <a:pt x="344" y="443"/>
                    </a:cubicBezTo>
                    <a:cubicBezTo>
                      <a:pt x="344" y="206"/>
                      <a:pt x="344" y="206"/>
                      <a:pt x="344" y="206"/>
                    </a:cubicBezTo>
                    <a:lnTo>
                      <a:pt x="328" y="206"/>
                    </a:lnTo>
                    <a:close/>
                  </a:path>
                </a:pathLst>
              </a:cu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35"/>
              <p:cNvSpPr>
                <a:spLocks/>
              </p:cNvSpPr>
              <p:nvPr/>
            </p:nvSpPr>
            <p:spPr bwMode="auto">
              <a:xfrm>
                <a:off x="-960438" y="1406525"/>
                <a:ext cx="495300" cy="638175"/>
              </a:xfrm>
              <a:custGeom>
                <a:avLst/>
                <a:gdLst>
                  <a:gd name="T0" fmla="*/ 344 w 344"/>
                  <a:gd name="T1" fmla="*/ 343 h 445"/>
                  <a:gd name="T2" fmla="*/ 16 w 344"/>
                  <a:gd name="T3" fmla="*/ 0 h 445"/>
                  <a:gd name="T4" fmla="*/ 16 w 344"/>
                  <a:gd name="T5" fmla="*/ 208 h 445"/>
                  <a:gd name="T6" fmla="*/ 0 w 344"/>
                  <a:gd name="T7" fmla="*/ 208 h 445"/>
                  <a:gd name="T8" fmla="*/ 0 w 344"/>
                  <a:gd name="T9" fmla="*/ 445 h 445"/>
                  <a:gd name="T10" fmla="*/ 344 w 344"/>
                  <a:gd name="T11" fmla="*/ 445 h 445"/>
                  <a:gd name="T12" fmla="*/ 344 w 344"/>
                  <a:gd name="T13" fmla="*/ 343 h 445"/>
                </a:gdLst>
                <a:ahLst/>
                <a:cxnLst>
                  <a:cxn ang="0">
                    <a:pos x="T0" y="T1"/>
                  </a:cxn>
                  <a:cxn ang="0">
                    <a:pos x="T2" y="T3"/>
                  </a:cxn>
                  <a:cxn ang="0">
                    <a:pos x="T4" y="T5"/>
                  </a:cxn>
                  <a:cxn ang="0">
                    <a:pos x="T6" y="T7"/>
                  </a:cxn>
                  <a:cxn ang="0">
                    <a:pos x="T8" y="T9"/>
                  </a:cxn>
                  <a:cxn ang="0">
                    <a:pos x="T10" y="T11"/>
                  </a:cxn>
                  <a:cxn ang="0">
                    <a:pos x="T12" y="T13"/>
                  </a:cxn>
                </a:cxnLst>
                <a:rect l="0" t="0" r="r" b="b"/>
                <a:pathLst>
                  <a:path w="344" h="445">
                    <a:moveTo>
                      <a:pt x="344" y="343"/>
                    </a:moveTo>
                    <a:cubicBezTo>
                      <a:pt x="344" y="159"/>
                      <a:pt x="198" y="8"/>
                      <a:pt x="16" y="0"/>
                    </a:cubicBezTo>
                    <a:cubicBezTo>
                      <a:pt x="16" y="208"/>
                      <a:pt x="16" y="208"/>
                      <a:pt x="16" y="208"/>
                    </a:cubicBezTo>
                    <a:cubicBezTo>
                      <a:pt x="0" y="208"/>
                      <a:pt x="0" y="208"/>
                      <a:pt x="0" y="208"/>
                    </a:cubicBezTo>
                    <a:cubicBezTo>
                      <a:pt x="0" y="445"/>
                      <a:pt x="0" y="445"/>
                      <a:pt x="0" y="445"/>
                    </a:cubicBezTo>
                    <a:cubicBezTo>
                      <a:pt x="344" y="445"/>
                      <a:pt x="344" y="445"/>
                      <a:pt x="344" y="445"/>
                    </a:cubicBezTo>
                    <a:lnTo>
                      <a:pt x="344" y="343"/>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0" name="Freeform 36"/>
              <p:cNvSpPr>
                <a:spLocks/>
              </p:cNvSpPr>
              <p:nvPr/>
            </p:nvSpPr>
            <p:spPr bwMode="auto">
              <a:xfrm>
                <a:off x="-1031876" y="1625600"/>
                <a:ext cx="71438" cy="330200"/>
              </a:xfrm>
              <a:custGeom>
                <a:avLst/>
                <a:gdLst>
                  <a:gd name="T0" fmla="*/ 0 w 50"/>
                  <a:gd name="T1" fmla="*/ 50 h 231"/>
                  <a:gd name="T2" fmla="*/ 0 w 50"/>
                  <a:gd name="T3" fmla="*/ 181 h 231"/>
                  <a:gd name="T4" fmla="*/ 50 w 50"/>
                  <a:gd name="T5" fmla="*/ 231 h 231"/>
                  <a:gd name="T6" fmla="*/ 50 w 50"/>
                  <a:gd name="T7" fmla="*/ 0 h 231"/>
                  <a:gd name="T8" fmla="*/ 0 w 50"/>
                  <a:gd name="T9" fmla="*/ 50 h 231"/>
                </a:gdLst>
                <a:ahLst/>
                <a:cxnLst>
                  <a:cxn ang="0">
                    <a:pos x="T0" y="T1"/>
                  </a:cxn>
                  <a:cxn ang="0">
                    <a:pos x="T2" y="T3"/>
                  </a:cxn>
                  <a:cxn ang="0">
                    <a:pos x="T4" y="T5"/>
                  </a:cxn>
                  <a:cxn ang="0">
                    <a:pos x="T6" y="T7"/>
                  </a:cxn>
                  <a:cxn ang="0">
                    <a:pos x="T8" y="T9"/>
                  </a:cxn>
                </a:cxnLst>
                <a:rect l="0" t="0" r="r" b="b"/>
                <a:pathLst>
                  <a:path w="50" h="231">
                    <a:moveTo>
                      <a:pt x="0" y="50"/>
                    </a:moveTo>
                    <a:cubicBezTo>
                      <a:pt x="0" y="181"/>
                      <a:pt x="0" y="181"/>
                      <a:pt x="0" y="181"/>
                    </a:cubicBezTo>
                    <a:cubicBezTo>
                      <a:pt x="0" y="208"/>
                      <a:pt x="23" y="231"/>
                      <a:pt x="50" y="231"/>
                    </a:cubicBezTo>
                    <a:cubicBezTo>
                      <a:pt x="50" y="0"/>
                      <a:pt x="50" y="0"/>
                      <a:pt x="50" y="0"/>
                    </a:cubicBezTo>
                    <a:cubicBezTo>
                      <a:pt x="23" y="0"/>
                      <a:pt x="0" y="23"/>
                      <a:pt x="0" y="5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Freeform 37"/>
              <p:cNvSpPr>
                <a:spLocks/>
              </p:cNvSpPr>
              <p:nvPr/>
            </p:nvSpPr>
            <p:spPr bwMode="auto">
              <a:xfrm>
                <a:off x="-960438" y="1625600"/>
                <a:ext cx="71438" cy="330200"/>
              </a:xfrm>
              <a:custGeom>
                <a:avLst/>
                <a:gdLst>
                  <a:gd name="T0" fmla="*/ 50 w 50"/>
                  <a:gd name="T1" fmla="*/ 181 h 231"/>
                  <a:gd name="T2" fmla="*/ 50 w 50"/>
                  <a:gd name="T3" fmla="*/ 50 h 231"/>
                  <a:gd name="T4" fmla="*/ 0 w 50"/>
                  <a:gd name="T5" fmla="*/ 0 h 231"/>
                  <a:gd name="T6" fmla="*/ 0 w 50"/>
                  <a:gd name="T7" fmla="*/ 231 h 231"/>
                  <a:gd name="T8" fmla="*/ 50 w 50"/>
                  <a:gd name="T9" fmla="*/ 181 h 231"/>
                </a:gdLst>
                <a:ahLst/>
                <a:cxnLst>
                  <a:cxn ang="0">
                    <a:pos x="T0" y="T1"/>
                  </a:cxn>
                  <a:cxn ang="0">
                    <a:pos x="T2" y="T3"/>
                  </a:cxn>
                  <a:cxn ang="0">
                    <a:pos x="T4" y="T5"/>
                  </a:cxn>
                  <a:cxn ang="0">
                    <a:pos x="T6" y="T7"/>
                  </a:cxn>
                  <a:cxn ang="0">
                    <a:pos x="T8" y="T9"/>
                  </a:cxn>
                </a:cxnLst>
                <a:rect l="0" t="0" r="r" b="b"/>
                <a:pathLst>
                  <a:path w="50" h="231">
                    <a:moveTo>
                      <a:pt x="50" y="181"/>
                    </a:moveTo>
                    <a:cubicBezTo>
                      <a:pt x="50" y="50"/>
                      <a:pt x="50" y="50"/>
                      <a:pt x="50" y="50"/>
                    </a:cubicBezTo>
                    <a:cubicBezTo>
                      <a:pt x="50" y="23"/>
                      <a:pt x="27" y="0"/>
                      <a:pt x="0" y="0"/>
                    </a:cubicBezTo>
                    <a:cubicBezTo>
                      <a:pt x="0" y="231"/>
                      <a:pt x="0" y="231"/>
                      <a:pt x="0" y="231"/>
                    </a:cubicBezTo>
                    <a:cubicBezTo>
                      <a:pt x="27" y="231"/>
                      <a:pt x="50" y="208"/>
                      <a:pt x="50" y="181"/>
                    </a:cubicBezTo>
                    <a:close/>
                  </a:path>
                </a:pathLst>
              </a:custGeom>
              <a:solidFill>
                <a:srgbClr val="324A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72" name="TextBox 71"/>
          <p:cNvSpPr txBox="1"/>
          <p:nvPr/>
        </p:nvSpPr>
        <p:spPr>
          <a:xfrm>
            <a:off x="208378" y="7517015"/>
            <a:ext cx="3000779" cy="1438855"/>
          </a:xfrm>
          <a:prstGeom prst="rect">
            <a:avLst/>
          </a:prstGeom>
          <a:noFill/>
        </p:spPr>
        <p:txBody>
          <a:bodyPr wrap="square" rtlCol="0">
            <a:spAutoFit/>
          </a:bodyPr>
          <a:lstStyle/>
          <a:p>
            <a:pPr>
              <a:spcBef>
                <a:spcPts val="0"/>
              </a:spcBef>
              <a:spcAft>
                <a:spcPts val="300"/>
              </a:spcAft>
            </a:pPr>
            <a:r>
              <a:rPr lang="fr-FR" sz="1000" b="1" dirty="0">
                <a:solidFill>
                  <a:schemeClr val="bg1"/>
                </a:solidFill>
              </a:rPr>
              <a:t>Public cible</a:t>
            </a:r>
            <a:r>
              <a:rPr lang="fr-FR" sz="1000" dirty="0">
                <a:solidFill>
                  <a:schemeClr val="bg1"/>
                </a:solidFill>
              </a:rPr>
              <a:t> : élèves de l'enseignement secondaire et public de généralistes n'ayant aucune connaissance de l'IT</a:t>
            </a:r>
          </a:p>
          <a:p>
            <a:pPr>
              <a:spcBef>
                <a:spcPts val="0"/>
              </a:spcBef>
              <a:spcAft>
                <a:spcPts val="300"/>
              </a:spcAft>
            </a:pPr>
            <a:r>
              <a:rPr lang="fr-FR" sz="1000" b="1" dirty="0">
                <a:solidFill>
                  <a:schemeClr val="bg1"/>
                </a:solidFill>
              </a:rPr>
              <a:t>Connaissances préalables requises : </a:t>
            </a:r>
            <a:r>
              <a:rPr lang="fr-FR" sz="1000" dirty="0">
                <a:solidFill>
                  <a:schemeClr val="bg1"/>
                </a:solidFill>
              </a:rPr>
              <a:t>aucune</a:t>
            </a:r>
          </a:p>
          <a:p>
            <a:pPr>
              <a:spcBef>
                <a:spcPts val="0"/>
              </a:spcBef>
              <a:spcAft>
                <a:spcPts val="300"/>
              </a:spcAft>
            </a:pPr>
            <a:r>
              <a:rPr lang="fr-FR" sz="1000" b="1" dirty="0">
                <a:solidFill>
                  <a:schemeClr val="bg1"/>
                </a:solidFill>
              </a:rPr>
              <a:t>Formation requise pour les instructeurs :</a:t>
            </a:r>
            <a:r>
              <a:rPr lang="fr-FR" sz="1000" dirty="0">
                <a:solidFill>
                  <a:schemeClr val="bg1"/>
                </a:solidFill>
              </a:rPr>
              <a:t> non</a:t>
            </a:r>
          </a:p>
          <a:p>
            <a:pPr>
              <a:spcBef>
                <a:spcPts val="0"/>
              </a:spcBef>
              <a:spcAft>
                <a:spcPts val="300"/>
              </a:spcAft>
            </a:pPr>
            <a:r>
              <a:rPr lang="fr-FR" sz="1000" b="1" dirty="0">
                <a:solidFill>
                  <a:schemeClr val="bg1"/>
                </a:solidFill>
              </a:rPr>
              <a:t>Langues</a:t>
            </a:r>
            <a:r>
              <a:rPr lang="fr-FR" sz="1000" dirty="0">
                <a:solidFill>
                  <a:schemeClr val="bg1"/>
                </a:solidFill>
              </a:rPr>
              <a:t> : allemand, anglais, chinois (simplifié), chinois (traditionnel), espagnol, français, hindi, italien, portugais (brésilien) </a:t>
            </a:r>
          </a:p>
        </p:txBody>
      </p:sp>
      <p:sp>
        <p:nvSpPr>
          <p:cNvPr id="73" name="TextBox 72"/>
          <p:cNvSpPr txBox="1"/>
          <p:nvPr/>
        </p:nvSpPr>
        <p:spPr>
          <a:xfrm>
            <a:off x="3857222" y="7517015"/>
            <a:ext cx="2826020" cy="938719"/>
          </a:xfrm>
          <a:prstGeom prst="rect">
            <a:avLst/>
          </a:prstGeom>
          <a:noFill/>
        </p:spPr>
        <p:txBody>
          <a:bodyPr wrap="square" rtlCol="0">
            <a:spAutoFit/>
          </a:bodyPr>
          <a:lstStyle/>
          <a:p>
            <a:pPr>
              <a:spcBef>
                <a:spcPts val="0"/>
              </a:spcBef>
              <a:spcAft>
                <a:spcPts val="300"/>
              </a:spcAft>
            </a:pPr>
            <a:r>
              <a:rPr lang="fr-FR" sz="1000" b="1" dirty="0">
                <a:solidFill>
                  <a:schemeClr val="bg1"/>
                </a:solidFill>
              </a:rPr>
              <a:t>Mode de formation </a:t>
            </a:r>
            <a:r>
              <a:rPr lang="fr-FR" sz="1000" dirty="0">
                <a:solidFill>
                  <a:schemeClr val="bg1"/>
                </a:solidFill>
              </a:rPr>
              <a:t>: dispensée par un instructeur ou autonome</a:t>
            </a:r>
          </a:p>
          <a:p>
            <a:pPr>
              <a:spcBef>
                <a:spcPts val="0"/>
              </a:spcBef>
              <a:spcAft>
                <a:spcPts val="300"/>
              </a:spcAft>
            </a:pPr>
            <a:r>
              <a:rPr lang="fr-FR" sz="1000" b="1" dirty="0">
                <a:solidFill>
                  <a:schemeClr val="bg1"/>
                </a:solidFill>
              </a:rPr>
              <a:t>Durée totale estimée : </a:t>
            </a:r>
            <a:r>
              <a:rPr lang="fr-FR" sz="1000" dirty="0">
                <a:solidFill>
                  <a:schemeClr val="bg1"/>
                </a:solidFill>
              </a:rPr>
              <a:t>30 heures</a:t>
            </a:r>
          </a:p>
          <a:p>
            <a:pPr>
              <a:spcBef>
                <a:spcPts val="0"/>
              </a:spcBef>
              <a:spcAft>
                <a:spcPts val="300"/>
              </a:spcAft>
            </a:pPr>
            <a:r>
              <a:rPr lang="fr-FR" sz="1000" b="1" dirty="0">
                <a:solidFill>
                  <a:schemeClr val="bg1"/>
                </a:solidFill>
              </a:rPr>
              <a:t>Formation complémentaire recommandée : </a:t>
            </a:r>
            <a:r>
              <a:rPr lang="fr-FR" sz="1000" dirty="0">
                <a:solidFill>
                  <a:schemeClr val="bg1"/>
                </a:solidFill>
              </a:rPr>
              <a:t>IT Essentials</a:t>
            </a:r>
          </a:p>
        </p:txBody>
      </p:sp>
      <p:pic>
        <p:nvPicPr>
          <p:cNvPr id="53" name="Picture 5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2117461288"/>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cstate="print">
            <a:extLst>
              <a:ext uri="{28A0092B-C50C-407E-A947-70E740481C1C}">
                <a14:useLocalDpi xmlns:a14="http://schemas.microsoft.com/office/drawing/2010/main"/>
              </a:ext>
            </a:extLst>
          </a:blip>
          <a:stretch>
            <a:fillRect/>
          </a:stretch>
        </p:blipFill>
        <p:spPr>
          <a:xfrm>
            <a:off x="1" y="-8164"/>
            <a:ext cx="6858000" cy="526442"/>
          </a:xfrm>
          <a:prstGeom prst="rect">
            <a:avLst/>
          </a:prstGeom>
        </p:spPr>
      </p:pic>
      <p:sp>
        <p:nvSpPr>
          <p:cNvPr id="3" name="Rectangle 2"/>
          <p:cNvSpPr/>
          <p:nvPr/>
        </p:nvSpPr>
        <p:spPr>
          <a:xfrm>
            <a:off x="0" y="1579244"/>
            <a:ext cx="6858000" cy="2162104"/>
          </a:xfrm>
          <a:prstGeom prst="rect">
            <a:avLst/>
          </a:prstGeom>
          <a:solidFill>
            <a:srgbClr val="0050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Rectangle 4"/>
          <p:cNvSpPr/>
          <p:nvPr/>
        </p:nvSpPr>
        <p:spPr>
          <a:xfrm>
            <a:off x="342900" y="1678398"/>
            <a:ext cx="6172200" cy="1944891"/>
          </a:xfrm>
          <a:prstGeom prst="rect">
            <a:avLst/>
          </a:prstGeom>
        </p:spPr>
        <p:txBody>
          <a:bodyPr wrap="square">
            <a:spAutoFit/>
          </a:bodyPr>
          <a:lstStyle/>
          <a:p>
            <a:pPr>
              <a:lnSpc>
                <a:spcPct val="110000"/>
              </a:lnSpc>
            </a:pPr>
            <a:r>
              <a:rPr lang="fr-FR" sz="1000" dirty="0">
                <a:solidFill>
                  <a:srgbClr val="FFFFFF"/>
                </a:solidFill>
              </a:rPr>
              <a:t>Pour renforcer le caractère professionnel de ses formations, la Cisco Networking Academy s'appuie sur un écosystème unique pour soutenir les établissements d'enseignement et leurs élèves. Dans le cadre de sa politique de responsabilité sociale, Cisco offre gratuitement l'accès aux programmes, aux services et à la plate-forme de formation.</a:t>
            </a:r>
          </a:p>
          <a:p>
            <a:pPr>
              <a:lnSpc>
                <a:spcPct val="110000"/>
              </a:lnSpc>
            </a:pPr>
            <a:endParaRPr lang="fr-FR" sz="500" dirty="0">
              <a:solidFill>
                <a:srgbClr val="FFFFFF"/>
              </a:solidFill>
              <a:ea typeface="Arial" charset="0"/>
              <a:cs typeface="Calibri" charset="0"/>
            </a:endParaRPr>
          </a:p>
          <a:p>
            <a:pPr>
              <a:lnSpc>
                <a:spcPct val="110000"/>
              </a:lnSpc>
            </a:pPr>
            <a:r>
              <a:rPr lang="fr-FR" sz="1000" dirty="0">
                <a:solidFill>
                  <a:srgbClr val="FFFFFF"/>
                </a:solidFill>
              </a:rPr>
              <a:t>Plus de 650 partenaires à travers le monde assurent l'assistance et la formation, et proposent des services aux établissements d'enseignement membres de la Cisco Networking </a:t>
            </a:r>
            <a:r>
              <a:rPr lang="fr-FR" sz="1000" dirty="0" err="1">
                <a:solidFill>
                  <a:srgbClr val="FFFFFF"/>
                </a:solidFill>
              </a:rPr>
              <a:t>Academy</a:t>
            </a:r>
            <a:r>
              <a:rPr lang="fr-FR" sz="1000" dirty="0">
                <a:solidFill>
                  <a:srgbClr val="FFFFFF"/>
                </a:solidFill>
              </a:rPr>
              <a:t>. Celle-ci offre également des réductions sur les examens de certification et sur l'équipement nécessaire pour suivre les formations dispensées.</a:t>
            </a:r>
          </a:p>
          <a:p>
            <a:pPr>
              <a:lnSpc>
                <a:spcPct val="110000"/>
              </a:lnSpc>
            </a:pPr>
            <a:endParaRPr lang="fr-FR" sz="500" dirty="0">
              <a:solidFill>
                <a:srgbClr val="FFFFFF"/>
              </a:solidFill>
              <a:ea typeface="Arial" charset="0"/>
              <a:cs typeface="Calibri" charset="0"/>
            </a:endParaRPr>
          </a:p>
          <a:p>
            <a:pPr>
              <a:lnSpc>
                <a:spcPct val="110000"/>
              </a:lnSpc>
            </a:pPr>
            <a:r>
              <a:rPr lang="fr-FR" sz="1000" dirty="0">
                <a:solidFill>
                  <a:srgbClr val="FFFFFF"/>
                </a:solidFill>
              </a:rPr>
              <a:t>Enfin, grâce à la communauté internationale de la Cisco Networking Academy, les instructeurs et les élèves bénéficient d'un carnet d'adresses exceptionnel pour réussir dans leur domaine. </a:t>
            </a:r>
            <a:endParaRPr lang="fr-FR" sz="1000" dirty="0">
              <a:effectLst/>
              <a:latin typeface="Calibri" charset="0"/>
              <a:ea typeface="Calibri" charset="0"/>
              <a:cs typeface="Calibri" charset="0"/>
            </a:endParaRPr>
          </a:p>
        </p:txBody>
      </p:sp>
      <p:sp>
        <p:nvSpPr>
          <p:cNvPr id="6" name="Rectangle 5"/>
          <p:cNvSpPr/>
          <p:nvPr/>
        </p:nvSpPr>
        <p:spPr>
          <a:xfrm>
            <a:off x="614822" y="645600"/>
            <a:ext cx="6243177" cy="830997"/>
          </a:xfrm>
          <a:prstGeom prst="rect">
            <a:avLst/>
          </a:prstGeom>
        </p:spPr>
        <p:txBody>
          <a:bodyPr wrap="square">
            <a:spAutoFit/>
          </a:bodyPr>
          <a:lstStyle/>
          <a:p>
            <a:r>
              <a:rPr lang="fr-FR" sz="2400" dirty="0">
                <a:solidFill>
                  <a:srgbClr val="005073"/>
                </a:solidFill>
                <a:effectLst/>
              </a:rPr>
              <a:t>Un écosystème sur lequel vous pouvez compter</a:t>
            </a:r>
            <a:endParaRPr lang="fr-FR" sz="2400" dirty="0"/>
          </a:p>
        </p:txBody>
      </p:sp>
      <p:pic>
        <p:nvPicPr>
          <p:cNvPr id="41" name="Picture 40"/>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9181" y="4487275"/>
            <a:ext cx="6897181" cy="2389910"/>
          </a:xfrm>
          <a:prstGeom prst="rect">
            <a:avLst/>
          </a:prstGeom>
        </p:spPr>
      </p:pic>
      <p:sp>
        <p:nvSpPr>
          <p:cNvPr id="45" name="Rectangle 44"/>
          <p:cNvSpPr/>
          <p:nvPr/>
        </p:nvSpPr>
        <p:spPr>
          <a:xfrm>
            <a:off x="66328" y="7313655"/>
            <a:ext cx="1164593" cy="923330"/>
          </a:xfrm>
          <a:prstGeom prst="rect">
            <a:avLst/>
          </a:prstGeom>
        </p:spPr>
        <p:txBody>
          <a:bodyPr wrap="square" lIns="45720" tIns="91440" rIns="45720" bIns="91440">
            <a:spAutoFit/>
          </a:bodyPr>
          <a:lstStyle/>
          <a:p>
            <a:pPr algn="ctr" defTabSz="685891" fontAlgn="auto">
              <a:spcBef>
                <a:spcPts val="0"/>
              </a:spcBef>
              <a:spcAft>
                <a:spcPts val="300"/>
              </a:spcAft>
              <a:buSzPct val="80000"/>
            </a:pPr>
            <a:r>
              <a:rPr lang="fr-FR" sz="1200" dirty="0">
                <a:solidFill>
                  <a:schemeClr val="accent1"/>
                </a:solidFill>
                <a:latin typeface="Arial"/>
              </a:rPr>
              <a:t>Programmes, plate-forme </a:t>
            </a:r>
            <a:r>
              <a:rPr lang="fr-FR" dirty="0"/>
              <a:t/>
            </a:r>
            <a:br>
              <a:rPr lang="fr-FR" dirty="0"/>
            </a:br>
            <a:r>
              <a:rPr lang="fr-FR" sz="1200" dirty="0">
                <a:solidFill>
                  <a:schemeClr val="accent1"/>
                </a:solidFill>
                <a:latin typeface="Arial"/>
              </a:rPr>
              <a:t>et services gratuits </a:t>
            </a:r>
          </a:p>
        </p:txBody>
      </p:sp>
      <p:sp>
        <p:nvSpPr>
          <p:cNvPr id="46" name="Rectangle 45"/>
          <p:cNvSpPr/>
          <p:nvPr/>
        </p:nvSpPr>
        <p:spPr>
          <a:xfrm>
            <a:off x="1424356" y="7313655"/>
            <a:ext cx="1182622" cy="1107996"/>
          </a:xfrm>
          <a:prstGeom prst="rect">
            <a:avLst/>
          </a:prstGeom>
        </p:spPr>
        <p:txBody>
          <a:bodyPr wrap="square" lIns="45720" tIns="91440" rIns="45720" bIns="91440">
            <a:spAutoFit/>
          </a:bodyPr>
          <a:lstStyle/>
          <a:p>
            <a:pPr algn="ctr" defTabSz="685891" fontAlgn="auto">
              <a:spcBef>
                <a:spcPts val="0"/>
              </a:spcBef>
              <a:spcAft>
                <a:spcPts val="300"/>
              </a:spcAft>
              <a:buSzPct val="80000"/>
            </a:pPr>
            <a:r>
              <a:rPr lang="fr-FR" sz="1200" dirty="0">
                <a:solidFill>
                  <a:schemeClr val="accent1"/>
                </a:solidFill>
                <a:latin typeface="Arial"/>
              </a:rPr>
              <a:t>Plus de 650 partenaires assurant l'assistance et la formation</a:t>
            </a:r>
          </a:p>
        </p:txBody>
      </p:sp>
      <p:sp>
        <p:nvSpPr>
          <p:cNvPr id="47" name="Rectangle 46"/>
          <p:cNvSpPr/>
          <p:nvPr/>
        </p:nvSpPr>
        <p:spPr>
          <a:xfrm>
            <a:off x="2961638" y="7313655"/>
            <a:ext cx="994900" cy="923330"/>
          </a:xfrm>
          <a:prstGeom prst="rect">
            <a:avLst/>
          </a:prstGeom>
        </p:spPr>
        <p:txBody>
          <a:bodyPr wrap="square" lIns="45720" tIns="91440" rIns="45720" bIns="91440">
            <a:spAutoFit/>
          </a:bodyPr>
          <a:lstStyle/>
          <a:p>
            <a:pPr algn="ctr" defTabSz="685891" fontAlgn="auto">
              <a:spcBef>
                <a:spcPts val="0"/>
              </a:spcBef>
              <a:spcAft>
                <a:spcPts val="300"/>
              </a:spcAft>
              <a:buSzPct val="80000"/>
            </a:pPr>
            <a:r>
              <a:rPr lang="fr-FR" sz="1200" dirty="0">
                <a:solidFill>
                  <a:schemeClr val="accent1"/>
                </a:solidFill>
                <a:latin typeface="Arial"/>
              </a:rPr>
              <a:t>Remises sur les certifications et le matériel</a:t>
            </a:r>
          </a:p>
        </p:txBody>
      </p:sp>
      <p:sp>
        <p:nvSpPr>
          <p:cNvPr id="48" name="Rectangle 47"/>
          <p:cNvSpPr/>
          <p:nvPr/>
        </p:nvSpPr>
        <p:spPr>
          <a:xfrm>
            <a:off x="4251027" y="7313655"/>
            <a:ext cx="1147452" cy="923330"/>
          </a:xfrm>
          <a:prstGeom prst="rect">
            <a:avLst/>
          </a:prstGeom>
        </p:spPr>
        <p:txBody>
          <a:bodyPr wrap="square" lIns="45720" tIns="91440" rIns="45720" bIns="91440">
            <a:spAutoFit/>
          </a:bodyPr>
          <a:lstStyle/>
          <a:p>
            <a:pPr algn="ctr" defTabSz="685891" fontAlgn="auto">
              <a:spcBef>
                <a:spcPts val="0"/>
              </a:spcBef>
              <a:spcAft>
                <a:spcPts val="300"/>
              </a:spcAft>
              <a:buSzPct val="80000"/>
            </a:pPr>
            <a:r>
              <a:rPr lang="fr-FR" sz="1200" dirty="0">
                <a:solidFill>
                  <a:schemeClr val="accent1"/>
                </a:solidFill>
                <a:latin typeface="Arial"/>
              </a:rPr>
              <a:t>Liens vers des programmes d'accès à l'emploi</a:t>
            </a:r>
          </a:p>
        </p:txBody>
      </p:sp>
      <p:sp>
        <p:nvSpPr>
          <p:cNvPr id="49" name="Rectangle 48"/>
          <p:cNvSpPr/>
          <p:nvPr/>
        </p:nvSpPr>
        <p:spPr>
          <a:xfrm>
            <a:off x="5665217" y="7313655"/>
            <a:ext cx="1175198" cy="553998"/>
          </a:xfrm>
          <a:prstGeom prst="rect">
            <a:avLst/>
          </a:prstGeom>
        </p:spPr>
        <p:txBody>
          <a:bodyPr wrap="square" lIns="45720" tIns="91440" rIns="45720" bIns="91440">
            <a:spAutoFit/>
          </a:bodyPr>
          <a:lstStyle/>
          <a:p>
            <a:pPr algn="ctr" defTabSz="685891" fontAlgn="auto">
              <a:spcBef>
                <a:spcPts val="0"/>
              </a:spcBef>
              <a:spcAft>
                <a:spcPts val="300"/>
              </a:spcAft>
              <a:buSzPct val="80000"/>
            </a:pPr>
            <a:r>
              <a:rPr lang="fr-FR" sz="1200" dirty="0">
                <a:solidFill>
                  <a:schemeClr val="accent1"/>
                </a:solidFill>
                <a:latin typeface="Arial"/>
              </a:rPr>
              <a:t>Communautés mondiales</a:t>
            </a:r>
            <a:endParaRPr lang="fr-FR" sz="1200" dirty="0">
              <a:solidFill>
                <a:schemeClr val="accent1"/>
              </a:solidFill>
              <a:latin typeface="Arial"/>
              <a:ea typeface="+mn-ea"/>
            </a:endParaRPr>
          </a:p>
        </p:txBody>
      </p:sp>
      <p:grpSp>
        <p:nvGrpSpPr>
          <p:cNvPr id="21" name="Group 20"/>
          <p:cNvGrpSpPr/>
          <p:nvPr/>
        </p:nvGrpSpPr>
        <p:grpSpPr>
          <a:xfrm>
            <a:off x="3043828" y="6483936"/>
            <a:ext cx="787928" cy="778414"/>
            <a:chOff x="2947113" y="6483936"/>
            <a:chExt cx="787928" cy="778414"/>
          </a:xfrm>
        </p:grpSpPr>
        <p:grpSp>
          <p:nvGrpSpPr>
            <p:cNvPr id="53" name="Group 52"/>
            <p:cNvGrpSpPr>
              <a:grpSpLocks noChangeAspect="1"/>
            </p:cNvGrpSpPr>
            <p:nvPr/>
          </p:nvGrpSpPr>
          <p:grpSpPr>
            <a:xfrm>
              <a:off x="2947113" y="6483936"/>
              <a:ext cx="787928" cy="778414"/>
              <a:chOff x="2632787" y="1629410"/>
              <a:chExt cx="1817884" cy="1795938"/>
            </a:xfrm>
          </p:grpSpPr>
          <p:sp>
            <p:nvSpPr>
              <p:cNvPr id="54" name="Chord 53"/>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Chord 54"/>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2" name="Group 61"/>
            <p:cNvGrpSpPr/>
            <p:nvPr/>
          </p:nvGrpSpPr>
          <p:grpSpPr>
            <a:xfrm>
              <a:off x="3104177" y="6742826"/>
              <a:ext cx="473801" cy="260634"/>
              <a:chOff x="4335100" y="3095483"/>
              <a:chExt cx="473801" cy="260634"/>
            </a:xfrm>
          </p:grpSpPr>
          <p:sp>
            <p:nvSpPr>
              <p:cNvPr id="63" name="Rectangle 5"/>
              <p:cNvSpPr>
                <a:spLocks noChangeArrowheads="1"/>
              </p:cNvSpPr>
              <p:nvPr/>
            </p:nvSpPr>
            <p:spPr bwMode="auto">
              <a:xfrm>
                <a:off x="4753667" y="3190416"/>
                <a:ext cx="13808" cy="107879"/>
              </a:xfrm>
              <a:prstGeom prst="rect">
                <a:avLst/>
              </a:prstGeom>
              <a:solidFill>
                <a:srgbClr val="00BCE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4" name="Rectangle 6"/>
              <p:cNvSpPr>
                <a:spLocks noChangeArrowheads="1"/>
              </p:cNvSpPr>
              <p:nvPr/>
            </p:nvSpPr>
            <p:spPr bwMode="auto">
              <a:xfrm>
                <a:off x="4753667" y="3190416"/>
                <a:ext cx="13808" cy="107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7"/>
              <p:cNvSpPr>
                <a:spLocks/>
              </p:cNvSpPr>
              <p:nvPr/>
            </p:nvSpPr>
            <p:spPr bwMode="auto">
              <a:xfrm>
                <a:off x="4437800" y="3205950"/>
                <a:ext cx="134632" cy="150167"/>
              </a:xfrm>
              <a:custGeom>
                <a:avLst/>
                <a:gdLst>
                  <a:gd name="T0" fmla="*/ 0 w 248"/>
                  <a:gd name="T1" fmla="*/ 2 h 278"/>
                  <a:gd name="T2" fmla="*/ 0 w 248"/>
                  <a:gd name="T3" fmla="*/ 200 h 278"/>
                  <a:gd name="T4" fmla="*/ 248 w 248"/>
                  <a:gd name="T5" fmla="*/ 278 h 278"/>
                  <a:gd name="T6" fmla="*/ 248 w 248"/>
                  <a:gd name="T7" fmla="*/ 0 h 278"/>
                  <a:gd name="T8" fmla="*/ 0 w 248"/>
                  <a:gd name="T9" fmla="*/ 2 h 278"/>
                </a:gdLst>
                <a:ahLst/>
                <a:cxnLst>
                  <a:cxn ang="0">
                    <a:pos x="T0" y="T1"/>
                  </a:cxn>
                  <a:cxn ang="0">
                    <a:pos x="T2" y="T3"/>
                  </a:cxn>
                  <a:cxn ang="0">
                    <a:pos x="T4" y="T5"/>
                  </a:cxn>
                  <a:cxn ang="0">
                    <a:pos x="T6" y="T7"/>
                  </a:cxn>
                  <a:cxn ang="0">
                    <a:pos x="T8" y="T9"/>
                  </a:cxn>
                </a:cxnLst>
                <a:rect l="0" t="0" r="r" b="b"/>
                <a:pathLst>
                  <a:path w="248" h="278">
                    <a:moveTo>
                      <a:pt x="0" y="2"/>
                    </a:moveTo>
                    <a:cubicBezTo>
                      <a:pt x="0" y="200"/>
                      <a:pt x="0" y="200"/>
                      <a:pt x="0" y="200"/>
                    </a:cubicBezTo>
                    <a:cubicBezTo>
                      <a:pt x="0" y="200"/>
                      <a:pt x="68" y="277"/>
                      <a:pt x="248" y="278"/>
                    </a:cubicBezTo>
                    <a:cubicBezTo>
                      <a:pt x="248" y="0"/>
                      <a:pt x="248" y="0"/>
                      <a:pt x="248" y="0"/>
                    </a:cubicBezTo>
                    <a:lnTo>
                      <a:pt x="0" y="2"/>
                    </a:lnTo>
                    <a:close/>
                  </a:path>
                </a:pathLst>
              </a:custGeom>
              <a:solidFill>
                <a:srgbClr val="00507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Freeform 8"/>
              <p:cNvSpPr>
                <a:spLocks/>
              </p:cNvSpPr>
              <p:nvPr/>
            </p:nvSpPr>
            <p:spPr bwMode="auto">
              <a:xfrm>
                <a:off x="4572432" y="3205087"/>
                <a:ext cx="138084" cy="151030"/>
              </a:xfrm>
              <a:custGeom>
                <a:avLst/>
                <a:gdLst>
                  <a:gd name="T0" fmla="*/ 0 w 256"/>
                  <a:gd name="T1" fmla="*/ 2 h 280"/>
                  <a:gd name="T2" fmla="*/ 0 w 256"/>
                  <a:gd name="T3" fmla="*/ 280 h 280"/>
                  <a:gd name="T4" fmla="*/ 4 w 256"/>
                  <a:gd name="T5" fmla="*/ 280 h 280"/>
                  <a:gd name="T6" fmla="*/ 256 w 256"/>
                  <a:gd name="T7" fmla="*/ 202 h 280"/>
                  <a:gd name="T8" fmla="*/ 256 w 256"/>
                  <a:gd name="T9" fmla="*/ 0 h 280"/>
                  <a:gd name="T10" fmla="*/ 0 w 256"/>
                  <a:gd name="T11" fmla="*/ 2 h 280"/>
                </a:gdLst>
                <a:ahLst/>
                <a:cxnLst>
                  <a:cxn ang="0">
                    <a:pos x="T0" y="T1"/>
                  </a:cxn>
                  <a:cxn ang="0">
                    <a:pos x="T2" y="T3"/>
                  </a:cxn>
                  <a:cxn ang="0">
                    <a:pos x="T4" y="T5"/>
                  </a:cxn>
                  <a:cxn ang="0">
                    <a:pos x="T6" y="T7"/>
                  </a:cxn>
                  <a:cxn ang="0">
                    <a:pos x="T8" y="T9"/>
                  </a:cxn>
                  <a:cxn ang="0">
                    <a:pos x="T10" y="T11"/>
                  </a:cxn>
                </a:cxnLst>
                <a:rect l="0" t="0" r="r" b="b"/>
                <a:pathLst>
                  <a:path w="256" h="280">
                    <a:moveTo>
                      <a:pt x="0" y="2"/>
                    </a:moveTo>
                    <a:cubicBezTo>
                      <a:pt x="0" y="280"/>
                      <a:pt x="0" y="280"/>
                      <a:pt x="0" y="280"/>
                    </a:cubicBezTo>
                    <a:cubicBezTo>
                      <a:pt x="0" y="280"/>
                      <a:pt x="3" y="280"/>
                      <a:pt x="4" y="280"/>
                    </a:cubicBezTo>
                    <a:cubicBezTo>
                      <a:pt x="188" y="280"/>
                      <a:pt x="256" y="202"/>
                      <a:pt x="256" y="202"/>
                    </a:cubicBezTo>
                    <a:cubicBezTo>
                      <a:pt x="256" y="0"/>
                      <a:pt x="256" y="0"/>
                      <a:pt x="256" y="0"/>
                    </a:cubicBezTo>
                    <a:lnTo>
                      <a:pt x="0" y="2"/>
                    </a:lnTo>
                    <a:close/>
                  </a:path>
                </a:pathLst>
              </a:custGeom>
              <a:solidFill>
                <a:srgbClr val="004463"/>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7" name="Freeform 9"/>
              <p:cNvSpPr>
                <a:spLocks/>
              </p:cNvSpPr>
              <p:nvPr/>
            </p:nvSpPr>
            <p:spPr bwMode="auto">
              <a:xfrm>
                <a:off x="4335100" y="3095483"/>
                <a:ext cx="237332" cy="177783"/>
              </a:xfrm>
              <a:custGeom>
                <a:avLst/>
                <a:gdLst>
                  <a:gd name="T0" fmla="*/ 275 w 275"/>
                  <a:gd name="T1" fmla="*/ 0 h 206"/>
                  <a:gd name="T2" fmla="*/ 0 w 275"/>
                  <a:gd name="T3" fmla="*/ 103 h 206"/>
                  <a:gd name="T4" fmla="*/ 275 w 275"/>
                  <a:gd name="T5" fmla="*/ 206 h 206"/>
                  <a:gd name="T6" fmla="*/ 275 w 275"/>
                  <a:gd name="T7" fmla="*/ 206 h 206"/>
                  <a:gd name="T8" fmla="*/ 275 w 275"/>
                  <a:gd name="T9" fmla="*/ 0 h 206"/>
                  <a:gd name="T10" fmla="*/ 275 w 275"/>
                  <a:gd name="T11" fmla="*/ 0 h 206"/>
                </a:gdLst>
                <a:ahLst/>
                <a:cxnLst>
                  <a:cxn ang="0">
                    <a:pos x="T0" y="T1"/>
                  </a:cxn>
                  <a:cxn ang="0">
                    <a:pos x="T2" y="T3"/>
                  </a:cxn>
                  <a:cxn ang="0">
                    <a:pos x="T4" y="T5"/>
                  </a:cxn>
                  <a:cxn ang="0">
                    <a:pos x="T6" y="T7"/>
                  </a:cxn>
                  <a:cxn ang="0">
                    <a:pos x="T8" y="T9"/>
                  </a:cxn>
                  <a:cxn ang="0">
                    <a:pos x="T10" y="T11"/>
                  </a:cxn>
                </a:cxnLst>
                <a:rect l="0" t="0" r="r" b="b"/>
                <a:pathLst>
                  <a:path w="275" h="206">
                    <a:moveTo>
                      <a:pt x="275" y="0"/>
                    </a:moveTo>
                    <a:lnTo>
                      <a:pt x="0" y="103"/>
                    </a:lnTo>
                    <a:lnTo>
                      <a:pt x="275" y="206"/>
                    </a:lnTo>
                    <a:lnTo>
                      <a:pt x="275" y="206"/>
                    </a:lnTo>
                    <a:lnTo>
                      <a:pt x="275" y="0"/>
                    </a:lnTo>
                    <a:lnTo>
                      <a:pt x="275" y="0"/>
                    </a:lnTo>
                    <a:close/>
                  </a:path>
                </a:pathLst>
              </a:custGeom>
              <a:solidFill>
                <a:srgbClr val="00BCE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Freeform 10"/>
              <p:cNvSpPr>
                <a:spLocks/>
              </p:cNvSpPr>
              <p:nvPr/>
            </p:nvSpPr>
            <p:spPr bwMode="auto">
              <a:xfrm>
                <a:off x="4572432" y="3095483"/>
                <a:ext cx="236469" cy="177783"/>
              </a:xfrm>
              <a:custGeom>
                <a:avLst/>
                <a:gdLst>
                  <a:gd name="T0" fmla="*/ 0 w 274"/>
                  <a:gd name="T1" fmla="*/ 0 h 206"/>
                  <a:gd name="T2" fmla="*/ 0 w 274"/>
                  <a:gd name="T3" fmla="*/ 206 h 206"/>
                  <a:gd name="T4" fmla="*/ 274 w 274"/>
                  <a:gd name="T5" fmla="*/ 103 h 206"/>
                  <a:gd name="T6" fmla="*/ 0 w 274"/>
                  <a:gd name="T7" fmla="*/ 0 h 206"/>
                </a:gdLst>
                <a:ahLst/>
                <a:cxnLst>
                  <a:cxn ang="0">
                    <a:pos x="T0" y="T1"/>
                  </a:cxn>
                  <a:cxn ang="0">
                    <a:pos x="T2" y="T3"/>
                  </a:cxn>
                  <a:cxn ang="0">
                    <a:pos x="T4" y="T5"/>
                  </a:cxn>
                  <a:cxn ang="0">
                    <a:pos x="T6" y="T7"/>
                  </a:cxn>
                </a:cxnLst>
                <a:rect l="0" t="0" r="r" b="b"/>
                <a:pathLst>
                  <a:path w="274" h="206">
                    <a:moveTo>
                      <a:pt x="0" y="0"/>
                    </a:moveTo>
                    <a:lnTo>
                      <a:pt x="0" y="206"/>
                    </a:lnTo>
                    <a:lnTo>
                      <a:pt x="274" y="103"/>
                    </a:lnTo>
                    <a:lnTo>
                      <a:pt x="0" y="0"/>
                    </a:lnTo>
                    <a:close/>
                  </a:path>
                </a:pathLst>
              </a:custGeom>
              <a:solidFill>
                <a:srgbClr val="0085A8"/>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9" name="Freeform 11"/>
              <p:cNvSpPr>
                <a:spLocks/>
              </p:cNvSpPr>
              <p:nvPr/>
            </p:nvSpPr>
            <p:spPr bwMode="auto">
              <a:xfrm>
                <a:off x="4572432" y="3095483"/>
                <a:ext cx="236469" cy="177783"/>
              </a:xfrm>
              <a:custGeom>
                <a:avLst/>
                <a:gdLst>
                  <a:gd name="T0" fmla="*/ 0 w 274"/>
                  <a:gd name="T1" fmla="*/ 0 h 206"/>
                  <a:gd name="T2" fmla="*/ 0 w 274"/>
                  <a:gd name="T3" fmla="*/ 206 h 206"/>
                  <a:gd name="T4" fmla="*/ 274 w 274"/>
                  <a:gd name="T5" fmla="*/ 103 h 206"/>
                  <a:gd name="T6" fmla="*/ 0 w 274"/>
                  <a:gd name="T7" fmla="*/ 0 h 206"/>
                </a:gdLst>
                <a:ahLst/>
                <a:cxnLst>
                  <a:cxn ang="0">
                    <a:pos x="T0" y="T1"/>
                  </a:cxn>
                  <a:cxn ang="0">
                    <a:pos x="T2" y="T3"/>
                  </a:cxn>
                  <a:cxn ang="0">
                    <a:pos x="T4" y="T5"/>
                  </a:cxn>
                  <a:cxn ang="0">
                    <a:pos x="T6" y="T7"/>
                  </a:cxn>
                </a:cxnLst>
                <a:rect l="0" t="0" r="r" b="b"/>
                <a:pathLst>
                  <a:path w="274" h="206">
                    <a:moveTo>
                      <a:pt x="0" y="0"/>
                    </a:moveTo>
                    <a:lnTo>
                      <a:pt x="0" y="206"/>
                    </a:lnTo>
                    <a:lnTo>
                      <a:pt x="274" y="1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Oval 12"/>
              <p:cNvSpPr>
                <a:spLocks noChangeArrowheads="1"/>
              </p:cNvSpPr>
              <p:nvPr/>
            </p:nvSpPr>
            <p:spPr bwMode="auto">
              <a:xfrm>
                <a:off x="4749352" y="3173155"/>
                <a:ext cx="21575" cy="21576"/>
              </a:xfrm>
              <a:prstGeom prst="ellipse">
                <a:avLst/>
              </a:prstGeom>
              <a:solidFill>
                <a:srgbClr val="00BCE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1" name="Oval 13"/>
              <p:cNvSpPr>
                <a:spLocks noChangeArrowheads="1"/>
              </p:cNvSpPr>
              <p:nvPr/>
            </p:nvSpPr>
            <p:spPr bwMode="auto">
              <a:xfrm>
                <a:off x="4738133" y="3281033"/>
                <a:ext cx="45740" cy="45741"/>
              </a:xfrm>
              <a:prstGeom prst="ellipse">
                <a:avLst/>
              </a:prstGeom>
              <a:solidFill>
                <a:srgbClr val="EA8E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3" name="Group 22"/>
          <p:cNvGrpSpPr/>
          <p:nvPr/>
        </p:nvGrpSpPr>
        <p:grpSpPr>
          <a:xfrm>
            <a:off x="4453623" y="6483936"/>
            <a:ext cx="787928" cy="778414"/>
            <a:chOff x="4625074" y="6483936"/>
            <a:chExt cx="787928" cy="778414"/>
          </a:xfrm>
        </p:grpSpPr>
        <p:grpSp>
          <p:nvGrpSpPr>
            <p:cNvPr id="56" name="Group 55"/>
            <p:cNvGrpSpPr>
              <a:grpSpLocks noChangeAspect="1"/>
            </p:cNvGrpSpPr>
            <p:nvPr/>
          </p:nvGrpSpPr>
          <p:grpSpPr>
            <a:xfrm>
              <a:off x="4625074" y="6483936"/>
              <a:ext cx="787928" cy="778414"/>
              <a:chOff x="2632787" y="1629410"/>
              <a:chExt cx="1817884" cy="1795938"/>
            </a:xfrm>
          </p:grpSpPr>
          <p:sp>
            <p:nvSpPr>
              <p:cNvPr id="57" name="Chord 56"/>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hord 57"/>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2" name="Group 71"/>
            <p:cNvGrpSpPr/>
            <p:nvPr/>
          </p:nvGrpSpPr>
          <p:grpSpPr>
            <a:xfrm>
              <a:off x="4855500" y="6728058"/>
              <a:ext cx="327076" cy="290170"/>
              <a:chOff x="5100638" y="4171950"/>
              <a:chExt cx="407987" cy="361951"/>
            </a:xfrm>
          </p:grpSpPr>
          <p:sp>
            <p:nvSpPr>
              <p:cNvPr id="73" name="Freeform 17"/>
              <p:cNvSpPr>
                <a:spLocks/>
              </p:cNvSpPr>
              <p:nvPr/>
            </p:nvSpPr>
            <p:spPr bwMode="auto">
              <a:xfrm>
                <a:off x="5222875" y="4171950"/>
                <a:ext cx="82550" cy="80963"/>
              </a:xfrm>
              <a:custGeom>
                <a:avLst/>
                <a:gdLst>
                  <a:gd name="T0" fmla="*/ 129 w 129"/>
                  <a:gd name="T1" fmla="*/ 0 h 128"/>
                  <a:gd name="T2" fmla="*/ 0 w 129"/>
                  <a:gd name="T3" fmla="*/ 128 h 128"/>
                  <a:gd name="T4" fmla="*/ 32 w 129"/>
                  <a:gd name="T5" fmla="*/ 128 h 128"/>
                  <a:gd name="T6" fmla="*/ 129 w 129"/>
                  <a:gd name="T7" fmla="*/ 32 h 128"/>
                  <a:gd name="T8" fmla="*/ 129 w 129"/>
                  <a:gd name="T9" fmla="*/ 32 h 128"/>
                  <a:gd name="T10" fmla="*/ 129 w 129"/>
                  <a:gd name="T11" fmla="*/ 0 h 128"/>
                  <a:gd name="T12" fmla="*/ 129 w 129"/>
                  <a:gd name="T13" fmla="*/ 0 h 128"/>
                </a:gdLst>
                <a:ahLst/>
                <a:cxnLst>
                  <a:cxn ang="0">
                    <a:pos x="T0" y="T1"/>
                  </a:cxn>
                  <a:cxn ang="0">
                    <a:pos x="T2" y="T3"/>
                  </a:cxn>
                  <a:cxn ang="0">
                    <a:pos x="T4" y="T5"/>
                  </a:cxn>
                  <a:cxn ang="0">
                    <a:pos x="T6" y="T7"/>
                  </a:cxn>
                  <a:cxn ang="0">
                    <a:pos x="T8" y="T9"/>
                  </a:cxn>
                  <a:cxn ang="0">
                    <a:pos x="T10" y="T11"/>
                  </a:cxn>
                  <a:cxn ang="0">
                    <a:pos x="T12" y="T13"/>
                  </a:cxn>
                </a:cxnLst>
                <a:rect l="0" t="0" r="r" b="b"/>
                <a:pathLst>
                  <a:path w="129" h="128">
                    <a:moveTo>
                      <a:pt x="129" y="0"/>
                    </a:moveTo>
                    <a:cubicBezTo>
                      <a:pt x="58" y="0"/>
                      <a:pt x="0" y="57"/>
                      <a:pt x="0" y="128"/>
                    </a:cubicBezTo>
                    <a:cubicBezTo>
                      <a:pt x="32" y="128"/>
                      <a:pt x="32" y="128"/>
                      <a:pt x="32" y="128"/>
                    </a:cubicBezTo>
                    <a:cubicBezTo>
                      <a:pt x="32" y="75"/>
                      <a:pt x="76" y="32"/>
                      <a:pt x="129" y="32"/>
                    </a:cubicBezTo>
                    <a:cubicBezTo>
                      <a:pt x="129" y="32"/>
                      <a:pt x="129" y="32"/>
                      <a:pt x="129" y="32"/>
                    </a:cubicBezTo>
                    <a:cubicBezTo>
                      <a:pt x="129" y="0"/>
                      <a:pt x="129" y="0"/>
                      <a:pt x="129" y="0"/>
                    </a:cubicBezTo>
                    <a:cubicBezTo>
                      <a:pt x="129" y="0"/>
                      <a:pt x="129" y="0"/>
                      <a:pt x="129" y="0"/>
                    </a:cubicBez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8"/>
              <p:cNvSpPr>
                <a:spLocks/>
              </p:cNvSpPr>
              <p:nvPr/>
            </p:nvSpPr>
            <p:spPr bwMode="auto">
              <a:xfrm>
                <a:off x="5305425" y="4171950"/>
                <a:ext cx="80962" cy="80963"/>
              </a:xfrm>
              <a:custGeom>
                <a:avLst/>
                <a:gdLst>
                  <a:gd name="T0" fmla="*/ 0 w 129"/>
                  <a:gd name="T1" fmla="*/ 0 h 128"/>
                  <a:gd name="T2" fmla="*/ 0 w 129"/>
                  <a:gd name="T3" fmla="*/ 32 h 128"/>
                  <a:gd name="T4" fmla="*/ 97 w 129"/>
                  <a:gd name="T5" fmla="*/ 128 h 128"/>
                  <a:gd name="T6" fmla="*/ 129 w 129"/>
                  <a:gd name="T7" fmla="*/ 128 h 128"/>
                  <a:gd name="T8" fmla="*/ 0 w 129"/>
                  <a:gd name="T9" fmla="*/ 0 h 128"/>
                </a:gdLst>
                <a:ahLst/>
                <a:cxnLst>
                  <a:cxn ang="0">
                    <a:pos x="T0" y="T1"/>
                  </a:cxn>
                  <a:cxn ang="0">
                    <a:pos x="T2" y="T3"/>
                  </a:cxn>
                  <a:cxn ang="0">
                    <a:pos x="T4" y="T5"/>
                  </a:cxn>
                  <a:cxn ang="0">
                    <a:pos x="T6" y="T7"/>
                  </a:cxn>
                  <a:cxn ang="0">
                    <a:pos x="T8" y="T9"/>
                  </a:cxn>
                </a:cxnLst>
                <a:rect l="0" t="0" r="r" b="b"/>
                <a:pathLst>
                  <a:path w="129" h="128">
                    <a:moveTo>
                      <a:pt x="0" y="0"/>
                    </a:moveTo>
                    <a:cubicBezTo>
                      <a:pt x="0" y="32"/>
                      <a:pt x="0" y="32"/>
                      <a:pt x="0" y="32"/>
                    </a:cubicBezTo>
                    <a:cubicBezTo>
                      <a:pt x="53" y="32"/>
                      <a:pt x="97" y="75"/>
                      <a:pt x="97" y="128"/>
                    </a:cubicBezTo>
                    <a:cubicBezTo>
                      <a:pt x="129" y="128"/>
                      <a:pt x="129" y="128"/>
                      <a:pt x="129" y="128"/>
                    </a:cubicBezTo>
                    <a:cubicBezTo>
                      <a:pt x="129" y="57"/>
                      <a:pt x="71" y="0"/>
                      <a:pt x="0" y="0"/>
                    </a:cubicBezTo>
                    <a:close/>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5" name="Freeform 19"/>
              <p:cNvSpPr>
                <a:spLocks/>
              </p:cNvSpPr>
              <p:nvPr/>
            </p:nvSpPr>
            <p:spPr bwMode="auto">
              <a:xfrm>
                <a:off x="5100638" y="4392613"/>
                <a:ext cx="204787" cy="141288"/>
              </a:xfrm>
              <a:custGeom>
                <a:avLst/>
                <a:gdLst>
                  <a:gd name="T0" fmla="*/ 0 w 321"/>
                  <a:gd name="T1" fmla="*/ 0 h 224"/>
                  <a:gd name="T2" fmla="*/ 0 w 321"/>
                  <a:gd name="T3" fmla="*/ 205 h 224"/>
                  <a:gd name="T4" fmla="*/ 18 w 321"/>
                  <a:gd name="T5" fmla="*/ 224 h 224"/>
                  <a:gd name="T6" fmla="*/ 321 w 321"/>
                  <a:gd name="T7" fmla="*/ 224 h 224"/>
                  <a:gd name="T8" fmla="*/ 321 w 321"/>
                  <a:gd name="T9" fmla="*/ 0 h 224"/>
                  <a:gd name="T10" fmla="*/ 0 w 321"/>
                  <a:gd name="T11" fmla="*/ 0 h 224"/>
                </a:gdLst>
                <a:ahLst/>
                <a:cxnLst>
                  <a:cxn ang="0">
                    <a:pos x="T0" y="T1"/>
                  </a:cxn>
                  <a:cxn ang="0">
                    <a:pos x="T2" y="T3"/>
                  </a:cxn>
                  <a:cxn ang="0">
                    <a:pos x="T4" y="T5"/>
                  </a:cxn>
                  <a:cxn ang="0">
                    <a:pos x="T6" y="T7"/>
                  </a:cxn>
                  <a:cxn ang="0">
                    <a:pos x="T8" y="T9"/>
                  </a:cxn>
                  <a:cxn ang="0">
                    <a:pos x="T10" y="T11"/>
                  </a:cxn>
                </a:cxnLst>
                <a:rect l="0" t="0" r="r" b="b"/>
                <a:pathLst>
                  <a:path w="321" h="224">
                    <a:moveTo>
                      <a:pt x="0" y="0"/>
                    </a:moveTo>
                    <a:cubicBezTo>
                      <a:pt x="0" y="205"/>
                      <a:pt x="0" y="205"/>
                      <a:pt x="0" y="205"/>
                    </a:cubicBezTo>
                    <a:cubicBezTo>
                      <a:pt x="0" y="215"/>
                      <a:pt x="8" y="224"/>
                      <a:pt x="18" y="224"/>
                    </a:cubicBezTo>
                    <a:cubicBezTo>
                      <a:pt x="321" y="224"/>
                      <a:pt x="321" y="224"/>
                      <a:pt x="321" y="224"/>
                    </a:cubicBezTo>
                    <a:cubicBezTo>
                      <a:pt x="321" y="0"/>
                      <a:pt x="321" y="0"/>
                      <a:pt x="321" y="0"/>
                    </a:cubicBezTo>
                    <a:lnTo>
                      <a:pt x="0" y="0"/>
                    </a:ln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20"/>
              <p:cNvSpPr>
                <a:spLocks/>
              </p:cNvSpPr>
              <p:nvPr/>
            </p:nvSpPr>
            <p:spPr bwMode="auto">
              <a:xfrm>
                <a:off x="5305425" y="4392613"/>
                <a:ext cx="203200" cy="141288"/>
              </a:xfrm>
              <a:custGeom>
                <a:avLst/>
                <a:gdLst>
                  <a:gd name="T0" fmla="*/ 0 w 321"/>
                  <a:gd name="T1" fmla="*/ 0 h 224"/>
                  <a:gd name="T2" fmla="*/ 0 w 321"/>
                  <a:gd name="T3" fmla="*/ 224 h 224"/>
                  <a:gd name="T4" fmla="*/ 303 w 321"/>
                  <a:gd name="T5" fmla="*/ 224 h 224"/>
                  <a:gd name="T6" fmla="*/ 321 w 321"/>
                  <a:gd name="T7" fmla="*/ 205 h 224"/>
                  <a:gd name="T8" fmla="*/ 321 w 321"/>
                  <a:gd name="T9" fmla="*/ 0 h 224"/>
                  <a:gd name="T10" fmla="*/ 0 w 321"/>
                  <a:gd name="T11" fmla="*/ 0 h 224"/>
                </a:gdLst>
                <a:ahLst/>
                <a:cxnLst>
                  <a:cxn ang="0">
                    <a:pos x="T0" y="T1"/>
                  </a:cxn>
                  <a:cxn ang="0">
                    <a:pos x="T2" y="T3"/>
                  </a:cxn>
                  <a:cxn ang="0">
                    <a:pos x="T4" y="T5"/>
                  </a:cxn>
                  <a:cxn ang="0">
                    <a:pos x="T6" y="T7"/>
                  </a:cxn>
                  <a:cxn ang="0">
                    <a:pos x="T8" y="T9"/>
                  </a:cxn>
                  <a:cxn ang="0">
                    <a:pos x="T10" y="T11"/>
                  </a:cxn>
                </a:cxnLst>
                <a:rect l="0" t="0" r="r" b="b"/>
                <a:pathLst>
                  <a:path w="321" h="224">
                    <a:moveTo>
                      <a:pt x="0" y="0"/>
                    </a:moveTo>
                    <a:cubicBezTo>
                      <a:pt x="0" y="224"/>
                      <a:pt x="0" y="224"/>
                      <a:pt x="0" y="224"/>
                    </a:cubicBezTo>
                    <a:cubicBezTo>
                      <a:pt x="303" y="224"/>
                      <a:pt x="303" y="224"/>
                      <a:pt x="303" y="224"/>
                    </a:cubicBezTo>
                    <a:cubicBezTo>
                      <a:pt x="313" y="224"/>
                      <a:pt x="321" y="215"/>
                      <a:pt x="321" y="205"/>
                    </a:cubicBezTo>
                    <a:cubicBezTo>
                      <a:pt x="321" y="0"/>
                      <a:pt x="321" y="0"/>
                      <a:pt x="321" y="0"/>
                    </a:cubicBezTo>
                    <a:lnTo>
                      <a:pt x="0" y="0"/>
                    </a:ln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21"/>
              <p:cNvSpPr>
                <a:spLocks/>
              </p:cNvSpPr>
              <p:nvPr/>
            </p:nvSpPr>
            <p:spPr bwMode="auto">
              <a:xfrm>
                <a:off x="5100638" y="4252913"/>
                <a:ext cx="204787" cy="195263"/>
              </a:xfrm>
              <a:custGeom>
                <a:avLst/>
                <a:gdLst>
                  <a:gd name="T0" fmla="*/ 18 w 321"/>
                  <a:gd name="T1" fmla="*/ 0 h 309"/>
                  <a:gd name="T2" fmla="*/ 0 w 321"/>
                  <a:gd name="T3" fmla="*/ 18 h 309"/>
                  <a:gd name="T4" fmla="*/ 0 w 321"/>
                  <a:gd name="T5" fmla="*/ 225 h 309"/>
                  <a:gd name="T6" fmla="*/ 321 w 321"/>
                  <a:gd name="T7" fmla="*/ 309 h 309"/>
                  <a:gd name="T8" fmla="*/ 321 w 321"/>
                  <a:gd name="T9" fmla="*/ 309 h 309"/>
                  <a:gd name="T10" fmla="*/ 321 w 321"/>
                  <a:gd name="T11" fmla="*/ 0 h 309"/>
                  <a:gd name="T12" fmla="*/ 18 w 321"/>
                  <a:gd name="T13" fmla="*/ 0 h 309"/>
                </a:gdLst>
                <a:ahLst/>
                <a:cxnLst>
                  <a:cxn ang="0">
                    <a:pos x="T0" y="T1"/>
                  </a:cxn>
                  <a:cxn ang="0">
                    <a:pos x="T2" y="T3"/>
                  </a:cxn>
                  <a:cxn ang="0">
                    <a:pos x="T4" y="T5"/>
                  </a:cxn>
                  <a:cxn ang="0">
                    <a:pos x="T6" y="T7"/>
                  </a:cxn>
                  <a:cxn ang="0">
                    <a:pos x="T8" y="T9"/>
                  </a:cxn>
                  <a:cxn ang="0">
                    <a:pos x="T10" y="T11"/>
                  </a:cxn>
                  <a:cxn ang="0">
                    <a:pos x="T12" y="T13"/>
                  </a:cxn>
                </a:cxnLst>
                <a:rect l="0" t="0" r="r" b="b"/>
                <a:pathLst>
                  <a:path w="321" h="309">
                    <a:moveTo>
                      <a:pt x="18" y="0"/>
                    </a:moveTo>
                    <a:cubicBezTo>
                      <a:pt x="8" y="0"/>
                      <a:pt x="0" y="8"/>
                      <a:pt x="0" y="18"/>
                    </a:cubicBezTo>
                    <a:cubicBezTo>
                      <a:pt x="0" y="225"/>
                      <a:pt x="0" y="225"/>
                      <a:pt x="0" y="225"/>
                    </a:cubicBezTo>
                    <a:cubicBezTo>
                      <a:pt x="321" y="309"/>
                      <a:pt x="321" y="309"/>
                      <a:pt x="321" y="309"/>
                    </a:cubicBezTo>
                    <a:cubicBezTo>
                      <a:pt x="321" y="309"/>
                      <a:pt x="321" y="309"/>
                      <a:pt x="321" y="309"/>
                    </a:cubicBezTo>
                    <a:cubicBezTo>
                      <a:pt x="321" y="0"/>
                      <a:pt x="321" y="0"/>
                      <a:pt x="321" y="0"/>
                    </a:cubicBezTo>
                    <a:lnTo>
                      <a:pt x="18"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22"/>
              <p:cNvSpPr>
                <a:spLocks/>
              </p:cNvSpPr>
              <p:nvPr/>
            </p:nvSpPr>
            <p:spPr bwMode="auto">
              <a:xfrm>
                <a:off x="5305425" y="4252913"/>
                <a:ext cx="203200" cy="195263"/>
              </a:xfrm>
              <a:custGeom>
                <a:avLst/>
                <a:gdLst>
                  <a:gd name="T0" fmla="*/ 321 w 321"/>
                  <a:gd name="T1" fmla="*/ 18 h 309"/>
                  <a:gd name="T2" fmla="*/ 303 w 321"/>
                  <a:gd name="T3" fmla="*/ 0 h 309"/>
                  <a:gd name="T4" fmla="*/ 0 w 321"/>
                  <a:gd name="T5" fmla="*/ 0 h 309"/>
                  <a:gd name="T6" fmla="*/ 0 w 321"/>
                  <a:gd name="T7" fmla="*/ 309 h 309"/>
                  <a:gd name="T8" fmla="*/ 321 w 321"/>
                  <a:gd name="T9" fmla="*/ 225 h 309"/>
                  <a:gd name="T10" fmla="*/ 321 w 321"/>
                  <a:gd name="T11" fmla="*/ 18 h 309"/>
                </a:gdLst>
                <a:ahLst/>
                <a:cxnLst>
                  <a:cxn ang="0">
                    <a:pos x="T0" y="T1"/>
                  </a:cxn>
                  <a:cxn ang="0">
                    <a:pos x="T2" y="T3"/>
                  </a:cxn>
                  <a:cxn ang="0">
                    <a:pos x="T4" y="T5"/>
                  </a:cxn>
                  <a:cxn ang="0">
                    <a:pos x="T6" y="T7"/>
                  </a:cxn>
                  <a:cxn ang="0">
                    <a:pos x="T8" y="T9"/>
                  </a:cxn>
                  <a:cxn ang="0">
                    <a:pos x="T10" y="T11"/>
                  </a:cxn>
                </a:cxnLst>
                <a:rect l="0" t="0" r="r" b="b"/>
                <a:pathLst>
                  <a:path w="321" h="309">
                    <a:moveTo>
                      <a:pt x="321" y="18"/>
                    </a:moveTo>
                    <a:cubicBezTo>
                      <a:pt x="321" y="8"/>
                      <a:pt x="313" y="0"/>
                      <a:pt x="303" y="0"/>
                    </a:cubicBezTo>
                    <a:cubicBezTo>
                      <a:pt x="0" y="0"/>
                      <a:pt x="0" y="0"/>
                      <a:pt x="0" y="0"/>
                    </a:cubicBezTo>
                    <a:cubicBezTo>
                      <a:pt x="0" y="309"/>
                      <a:pt x="0" y="309"/>
                      <a:pt x="0" y="309"/>
                    </a:cubicBezTo>
                    <a:cubicBezTo>
                      <a:pt x="321" y="225"/>
                      <a:pt x="321" y="225"/>
                      <a:pt x="321" y="225"/>
                    </a:cubicBezTo>
                    <a:lnTo>
                      <a:pt x="321" y="18"/>
                    </a:lnTo>
                    <a:close/>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23"/>
              <p:cNvSpPr>
                <a:spLocks/>
              </p:cNvSpPr>
              <p:nvPr/>
            </p:nvSpPr>
            <p:spPr bwMode="auto">
              <a:xfrm>
                <a:off x="5287963" y="4386263"/>
                <a:ext cx="17462" cy="33338"/>
              </a:xfrm>
              <a:custGeom>
                <a:avLst/>
                <a:gdLst>
                  <a:gd name="T0" fmla="*/ 27 w 27"/>
                  <a:gd name="T1" fmla="*/ 0 h 53"/>
                  <a:gd name="T2" fmla="*/ 0 w 27"/>
                  <a:gd name="T3" fmla="*/ 26 h 53"/>
                  <a:gd name="T4" fmla="*/ 27 w 27"/>
                  <a:gd name="T5" fmla="*/ 53 h 53"/>
                  <a:gd name="T6" fmla="*/ 27 w 27"/>
                  <a:gd name="T7" fmla="*/ 53 h 53"/>
                  <a:gd name="T8" fmla="*/ 27 w 27"/>
                  <a:gd name="T9" fmla="*/ 0 h 53"/>
                  <a:gd name="T10" fmla="*/ 27 w 27"/>
                  <a:gd name="T11" fmla="*/ 0 h 53"/>
                </a:gdLst>
                <a:ahLst/>
                <a:cxnLst>
                  <a:cxn ang="0">
                    <a:pos x="T0" y="T1"/>
                  </a:cxn>
                  <a:cxn ang="0">
                    <a:pos x="T2" y="T3"/>
                  </a:cxn>
                  <a:cxn ang="0">
                    <a:pos x="T4" y="T5"/>
                  </a:cxn>
                  <a:cxn ang="0">
                    <a:pos x="T6" y="T7"/>
                  </a:cxn>
                  <a:cxn ang="0">
                    <a:pos x="T8" y="T9"/>
                  </a:cxn>
                  <a:cxn ang="0">
                    <a:pos x="T10" y="T11"/>
                  </a:cxn>
                </a:cxnLst>
                <a:rect l="0" t="0" r="r" b="b"/>
                <a:pathLst>
                  <a:path w="27" h="53">
                    <a:moveTo>
                      <a:pt x="27" y="0"/>
                    </a:moveTo>
                    <a:cubicBezTo>
                      <a:pt x="12" y="0"/>
                      <a:pt x="0" y="12"/>
                      <a:pt x="0" y="26"/>
                    </a:cubicBezTo>
                    <a:cubicBezTo>
                      <a:pt x="0" y="41"/>
                      <a:pt x="12" y="53"/>
                      <a:pt x="27" y="53"/>
                    </a:cubicBezTo>
                    <a:cubicBezTo>
                      <a:pt x="27" y="53"/>
                      <a:pt x="27" y="53"/>
                      <a:pt x="27" y="53"/>
                    </a:cubicBezTo>
                    <a:cubicBezTo>
                      <a:pt x="27" y="0"/>
                      <a:pt x="27" y="0"/>
                      <a:pt x="27" y="0"/>
                    </a:cubicBezTo>
                    <a:cubicBezTo>
                      <a:pt x="27" y="0"/>
                      <a:pt x="27" y="0"/>
                      <a:pt x="2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24"/>
              <p:cNvSpPr>
                <a:spLocks/>
              </p:cNvSpPr>
              <p:nvPr/>
            </p:nvSpPr>
            <p:spPr bwMode="auto">
              <a:xfrm>
                <a:off x="5305425" y="4386263"/>
                <a:ext cx="15875" cy="33338"/>
              </a:xfrm>
              <a:custGeom>
                <a:avLst/>
                <a:gdLst>
                  <a:gd name="T0" fmla="*/ 27 w 27"/>
                  <a:gd name="T1" fmla="*/ 26 h 53"/>
                  <a:gd name="T2" fmla="*/ 0 w 27"/>
                  <a:gd name="T3" fmla="*/ 0 h 53"/>
                  <a:gd name="T4" fmla="*/ 0 w 27"/>
                  <a:gd name="T5" fmla="*/ 53 h 53"/>
                  <a:gd name="T6" fmla="*/ 27 w 27"/>
                  <a:gd name="T7" fmla="*/ 26 h 53"/>
                </a:gdLst>
                <a:ahLst/>
                <a:cxnLst>
                  <a:cxn ang="0">
                    <a:pos x="T0" y="T1"/>
                  </a:cxn>
                  <a:cxn ang="0">
                    <a:pos x="T2" y="T3"/>
                  </a:cxn>
                  <a:cxn ang="0">
                    <a:pos x="T4" y="T5"/>
                  </a:cxn>
                  <a:cxn ang="0">
                    <a:pos x="T6" y="T7"/>
                  </a:cxn>
                </a:cxnLst>
                <a:rect l="0" t="0" r="r" b="b"/>
                <a:pathLst>
                  <a:path w="27" h="53">
                    <a:moveTo>
                      <a:pt x="27" y="26"/>
                    </a:moveTo>
                    <a:cubicBezTo>
                      <a:pt x="27" y="12"/>
                      <a:pt x="15" y="0"/>
                      <a:pt x="0" y="0"/>
                    </a:cubicBezTo>
                    <a:cubicBezTo>
                      <a:pt x="0" y="53"/>
                      <a:pt x="0" y="53"/>
                      <a:pt x="0" y="53"/>
                    </a:cubicBezTo>
                    <a:cubicBezTo>
                      <a:pt x="15" y="53"/>
                      <a:pt x="27" y="41"/>
                      <a:pt x="27" y="26"/>
                    </a:cubicBezTo>
                    <a:close/>
                  </a:path>
                </a:pathLst>
              </a:custGeom>
              <a:solidFill>
                <a:srgbClr val="95D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26" name="Group 25"/>
          <p:cNvGrpSpPr/>
          <p:nvPr/>
        </p:nvGrpSpPr>
        <p:grpSpPr>
          <a:xfrm>
            <a:off x="5863418" y="6483936"/>
            <a:ext cx="787928" cy="778414"/>
            <a:chOff x="6303035" y="6483936"/>
            <a:chExt cx="787928" cy="778414"/>
          </a:xfrm>
        </p:grpSpPr>
        <p:grpSp>
          <p:nvGrpSpPr>
            <p:cNvPr id="59" name="Group 58"/>
            <p:cNvGrpSpPr>
              <a:grpSpLocks noChangeAspect="1"/>
            </p:cNvGrpSpPr>
            <p:nvPr/>
          </p:nvGrpSpPr>
          <p:grpSpPr>
            <a:xfrm>
              <a:off x="6303035" y="6483936"/>
              <a:ext cx="787928" cy="778414"/>
              <a:chOff x="2632787" y="1629410"/>
              <a:chExt cx="1817884" cy="1795938"/>
            </a:xfrm>
          </p:grpSpPr>
          <p:sp>
            <p:nvSpPr>
              <p:cNvPr id="60" name="Chord 59"/>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Chord 60"/>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1" name="Group 80"/>
            <p:cNvGrpSpPr/>
            <p:nvPr/>
          </p:nvGrpSpPr>
          <p:grpSpPr>
            <a:xfrm>
              <a:off x="6527930" y="6707250"/>
              <a:ext cx="338139" cy="331787"/>
              <a:chOff x="7119937" y="4378325"/>
              <a:chExt cx="338139" cy="331787"/>
            </a:xfrm>
          </p:grpSpPr>
          <p:sp>
            <p:nvSpPr>
              <p:cNvPr id="82" name="Freeform 28"/>
              <p:cNvSpPr>
                <a:spLocks noEditPoints="1"/>
              </p:cNvSpPr>
              <p:nvPr/>
            </p:nvSpPr>
            <p:spPr bwMode="auto">
              <a:xfrm>
                <a:off x="7119937" y="4378325"/>
                <a:ext cx="168275" cy="331787"/>
              </a:xfrm>
              <a:custGeom>
                <a:avLst/>
                <a:gdLst>
                  <a:gd name="T0" fmla="*/ 37 w 37"/>
                  <a:gd name="T1" fmla="*/ 0 h 73"/>
                  <a:gd name="T2" fmla="*/ 37 w 37"/>
                  <a:gd name="T3" fmla="*/ 0 h 73"/>
                  <a:gd name="T4" fmla="*/ 0 w 37"/>
                  <a:gd name="T5" fmla="*/ 37 h 73"/>
                  <a:gd name="T6" fmla="*/ 37 w 37"/>
                  <a:gd name="T7" fmla="*/ 73 h 73"/>
                  <a:gd name="T8" fmla="*/ 37 w 37"/>
                  <a:gd name="T9" fmla="*/ 73 h 73"/>
                  <a:gd name="T10" fmla="*/ 37 w 37"/>
                  <a:gd name="T11" fmla="*/ 0 h 73"/>
                  <a:gd name="T12" fmla="*/ 26 w 37"/>
                  <a:gd name="T13" fmla="*/ 8 h 73"/>
                  <a:gd name="T14" fmla="*/ 20 w 37"/>
                  <a:gd name="T15" fmla="*/ 16 h 73"/>
                  <a:gd name="T16" fmla="*/ 17 w 37"/>
                  <a:gd name="T17" fmla="*/ 14 h 73"/>
                  <a:gd name="T18" fmla="*/ 26 w 37"/>
                  <a:gd name="T19" fmla="*/ 8 h 73"/>
                  <a:gd name="T20" fmla="*/ 13 w 37"/>
                  <a:gd name="T21" fmla="*/ 18 h 73"/>
                  <a:gd name="T22" fmla="*/ 18 w 37"/>
                  <a:gd name="T23" fmla="*/ 22 h 73"/>
                  <a:gd name="T24" fmla="*/ 15 w 37"/>
                  <a:gd name="T25" fmla="*/ 34 h 73"/>
                  <a:gd name="T26" fmla="*/ 6 w 37"/>
                  <a:gd name="T27" fmla="*/ 34 h 73"/>
                  <a:gd name="T28" fmla="*/ 13 w 37"/>
                  <a:gd name="T29" fmla="*/ 18 h 73"/>
                  <a:gd name="T30" fmla="*/ 6 w 37"/>
                  <a:gd name="T31" fmla="*/ 40 h 73"/>
                  <a:gd name="T32" fmla="*/ 15 w 37"/>
                  <a:gd name="T33" fmla="*/ 40 h 73"/>
                  <a:gd name="T34" fmla="*/ 18 w 37"/>
                  <a:gd name="T35" fmla="*/ 52 h 73"/>
                  <a:gd name="T36" fmla="*/ 13 w 37"/>
                  <a:gd name="T37" fmla="*/ 55 h 73"/>
                  <a:gd name="T38" fmla="*/ 6 w 37"/>
                  <a:gd name="T39" fmla="*/ 40 h 73"/>
                  <a:gd name="T40" fmla="*/ 17 w 37"/>
                  <a:gd name="T41" fmla="*/ 60 h 73"/>
                  <a:gd name="T42" fmla="*/ 20 w 37"/>
                  <a:gd name="T43" fmla="*/ 57 h 73"/>
                  <a:gd name="T44" fmla="*/ 26 w 37"/>
                  <a:gd name="T45" fmla="*/ 65 h 73"/>
                  <a:gd name="T46" fmla="*/ 17 w 37"/>
                  <a:gd name="T47" fmla="*/ 60 h 73"/>
                  <a:gd name="T48" fmla="*/ 34 w 37"/>
                  <a:gd name="T49" fmla="*/ 64 h 73"/>
                  <a:gd name="T50" fmla="*/ 26 w 37"/>
                  <a:gd name="T51" fmla="*/ 55 h 73"/>
                  <a:gd name="T52" fmla="*/ 34 w 37"/>
                  <a:gd name="T53" fmla="*/ 54 h 73"/>
                  <a:gd name="T54" fmla="*/ 34 w 37"/>
                  <a:gd name="T55" fmla="*/ 64 h 73"/>
                  <a:gd name="T56" fmla="*/ 34 w 37"/>
                  <a:gd name="T57" fmla="*/ 47 h 73"/>
                  <a:gd name="T58" fmla="*/ 24 w 37"/>
                  <a:gd name="T59" fmla="*/ 49 h 73"/>
                  <a:gd name="T60" fmla="*/ 22 w 37"/>
                  <a:gd name="T61" fmla="*/ 40 h 73"/>
                  <a:gd name="T62" fmla="*/ 34 w 37"/>
                  <a:gd name="T63" fmla="*/ 40 h 73"/>
                  <a:gd name="T64" fmla="*/ 34 w 37"/>
                  <a:gd name="T65" fmla="*/ 47 h 73"/>
                  <a:gd name="T66" fmla="*/ 34 w 37"/>
                  <a:gd name="T67" fmla="*/ 34 h 73"/>
                  <a:gd name="T68" fmla="*/ 22 w 37"/>
                  <a:gd name="T69" fmla="*/ 34 h 73"/>
                  <a:gd name="T70" fmla="*/ 24 w 37"/>
                  <a:gd name="T71" fmla="*/ 24 h 73"/>
                  <a:gd name="T72" fmla="*/ 34 w 37"/>
                  <a:gd name="T73" fmla="*/ 26 h 73"/>
                  <a:gd name="T74" fmla="*/ 34 w 37"/>
                  <a:gd name="T75" fmla="*/ 34 h 73"/>
                  <a:gd name="T76" fmla="*/ 34 w 37"/>
                  <a:gd name="T77" fmla="*/ 20 h 73"/>
                  <a:gd name="T78" fmla="*/ 26 w 37"/>
                  <a:gd name="T79" fmla="*/ 18 h 73"/>
                  <a:gd name="T80" fmla="*/ 34 w 37"/>
                  <a:gd name="T81" fmla="*/ 9 h 73"/>
                  <a:gd name="T82" fmla="*/ 34 w 37"/>
                  <a:gd name="T83" fmla="*/ 2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 h="73">
                    <a:moveTo>
                      <a:pt x="37" y="0"/>
                    </a:moveTo>
                    <a:cubicBezTo>
                      <a:pt x="37" y="0"/>
                      <a:pt x="37" y="0"/>
                      <a:pt x="37" y="0"/>
                    </a:cubicBezTo>
                    <a:cubicBezTo>
                      <a:pt x="16" y="0"/>
                      <a:pt x="0" y="17"/>
                      <a:pt x="0" y="37"/>
                    </a:cubicBezTo>
                    <a:cubicBezTo>
                      <a:pt x="0" y="57"/>
                      <a:pt x="16" y="73"/>
                      <a:pt x="37" y="73"/>
                    </a:cubicBezTo>
                    <a:cubicBezTo>
                      <a:pt x="37" y="73"/>
                      <a:pt x="37" y="73"/>
                      <a:pt x="37" y="73"/>
                    </a:cubicBezTo>
                    <a:lnTo>
                      <a:pt x="37" y="0"/>
                    </a:lnTo>
                    <a:close/>
                    <a:moveTo>
                      <a:pt x="26" y="8"/>
                    </a:moveTo>
                    <a:cubicBezTo>
                      <a:pt x="24" y="11"/>
                      <a:pt x="22" y="13"/>
                      <a:pt x="20" y="16"/>
                    </a:cubicBezTo>
                    <a:cubicBezTo>
                      <a:pt x="19" y="15"/>
                      <a:pt x="18" y="15"/>
                      <a:pt x="17" y="14"/>
                    </a:cubicBezTo>
                    <a:cubicBezTo>
                      <a:pt x="19" y="12"/>
                      <a:pt x="22" y="10"/>
                      <a:pt x="26" y="8"/>
                    </a:cubicBezTo>
                    <a:close/>
                    <a:moveTo>
                      <a:pt x="13" y="18"/>
                    </a:moveTo>
                    <a:cubicBezTo>
                      <a:pt x="14" y="19"/>
                      <a:pt x="16" y="21"/>
                      <a:pt x="18" y="22"/>
                    </a:cubicBezTo>
                    <a:cubicBezTo>
                      <a:pt x="17" y="25"/>
                      <a:pt x="16" y="29"/>
                      <a:pt x="15" y="34"/>
                    </a:cubicBezTo>
                    <a:cubicBezTo>
                      <a:pt x="6" y="34"/>
                      <a:pt x="6" y="34"/>
                      <a:pt x="6" y="34"/>
                    </a:cubicBezTo>
                    <a:cubicBezTo>
                      <a:pt x="7" y="28"/>
                      <a:pt x="9" y="23"/>
                      <a:pt x="13" y="18"/>
                    </a:cubicBezTo>
                    <a:close/>
                    <a:moveTo>
                      <a:pt x="6" y="40"/>
                    </a:moveTo>
                    <a:cubicBezTo>
                      <a:pt x="15" y="40"/>
                      <a:pt x="15" y="40"/>
                      <a:pt x="15" y="40"/>
                    </a:cubicBezTo>
                    <a:cubicBezTo>
                      <a:pt x="16" y="44"/>
                      <a:pt x="17" y="48"/>
                      <a:pt x="18" y="52"/>
                    </a:cubicBezTo>
                    <a:cubicBezTo>
                      <a:pt x="16" y="53"/>
                      <a:pt x="14" y="54"/>
                      <a:pt x="13" y="55"/>
                    </a:cubicBezTo>
                    <a:cubicBezTo>
                      <a:pt x="9" y="51"/>
                      <a:pt x="7" y="46"/>
                      <a:pt x="6" y="40"/>
                    </a:cubicBezTo>
                    <a:close/>
                    <a:moveTo>
                      <a:pt x="17" y="60"/>
                    </a:moveTo>
                    <a:cubicBezTo>
                      <a:pt x="18" y="59"/>
                      <a:pt x="19" y="58"/>
                      <a:pt x="20" y="57"/>
                    </a:cubicBezTo>
                    <a:cubicBezTo>
                      <a:pt x="22" y="60"/>
                      <a:pt x="24" y="63"/>
                      <a:pt x="26" y="65"/>
                    </a:cubicBezTo>
                    <a:cubicBezTo>
                      <a:pt x="22" y="64"/>
                      <a:pt x="19" y="62"/>
                      <a:pt x="17" y="60"/>
                    </a:cubicBezTo>
                    <a:close/>
                    <a:moveTo>
                      <a:pt x="34" y="64"/>
                    </a:moveTo>
                    <a:cubicBezTo>
                      <a:pt x="31" y="62"/>
                      <a:pt x="28" y="59"/>
                      <a:pt x="26" y="55"/>
                    </a:cubicBezTo>
                    <a:cubicBezTo>
                      <a:pt x="28" y="54"/>
                      <a:pt x="31" y="54"/>
                      <a:pt x="34" y="54"/>
                    </a:cubicBezTo>
                    <a:lnTo>
                      <a:pt x="34" y="64"/>
                    </a:lnTo>
                    <a:close/>
                    <a:moveTo>
                      <a:pt x="34" y="47"/>
                    </a:moveTo>
                    <a:cubicBezTo>
                      <a:pt x="30" y="48"/>
                      <a:pt x="27" y="48"/>
                      <a:pt x="24" y="49"/>
                    </a:cubicBezTo>
                    <a:cubicBezTo>
                      <a:pt x="23" y="46"/>
                      <a:pt x="22" y="43"/>
                      <a:pt x="22" y="40"/>
                    </a:cubicBezTo>
                    <a:cubicBezTo>
                      <a:pt x="34" y="40"/>
                      <a:pt x="34" y="40"/>
                      <a:pt x="34" y="40"/>
                    </a:cubicBezTo>
                    <a:lnTo>
                      <a:pt x="34" y="47"/>
                    </a:lnTo>
                    <a:close/>
                    <a:moveTo>
                      <a:pt x="34" y="34"/>
                    </a:moveTo>
                    <a:cubicBezTo>
                      <a:pt x="22" y="34"/>
                      <a:pt x="22" y="34"/>
                      <a:pt x="22" y="34"/>
                    </a:cubicBezTo>
                    <a:cubicBezTo>
                      <a:pt x="22" y="30"/>
                      <a:pt x="23" y="27"/>
                      <a:pt x="24" y="24"/>
                    </a:cubicBezTo>
                    <a:cubicBezTo>
                      <a:pt x="27" y="25"/>
                      <a:pt x="30" y="26"/>
                      <a:pt x="34" y="26"/>
                    </a:cubicBezTo>
                    <a:lnTo>
                      <a:pt x="34" y="34"/>
                    </a:lnTo>
                    <a:close/>
                    <a:moveTo>
                      <a:pt x="34" y="20"/>
                    </a:moveTo>
                    <a:cubicBezTo>
                      <a:pt x="31" y="20"/>
                      <a:pt x="28" y="19"/>
                      <a:pt x="26" y="18"/>
                    </a:cubicBezTo>
                    <a:cubicBezTo>
                      <a:pt x="28" y="15"/>
                      <a:pt x="31" y="12"/>
                      <a:pt x="34" y="9"/>
                    </a:cubicBezTo>
                    <a:lnTo>
                      <a:pt x="34" y="20"/>
                    </a:lnTo>
                    <a:close/>
                  </a:path>
                </a:pathLst>
              </a:custGeom>
              <a:solidFill>
                <a:srgbClr val="00BCE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3" name="Freeform 29"/>
              <p:cNvSpPr>
                <a:spLocks noEditPoints="1"/>
              </p:cNvSpPr>
              <p:nvPr/>
            </p:nvSpPr>
            <p:spPr bwMode="auto">
              <a:xfrm>
                <a:off x="7288213" y="4378325"/>
                <a:ext cx="169863" cy="331787"/>
              </a:xfrm>
              <a:custGeom>
                <a:avLst/>
                <a:gdLst>
                  <a:gd name="T0" fmla="*/ 0 w 37"/>
                  <a:gd name="T1" fmla="*/ 73 h 73"/>
                  <a:gd name="T2" fmla="*/ 1 w 37"/>
                  <a:gd name="T3" fmla="*/ 73 h 73"/>
                  <a:gd name="T4" fmla="*/ 37 w 37"/>
                  <a:gd name="T5" fmla="*/ 37 h 73"/>
                  <a:gd name="T6" fmla="*/ 1 w 37"/>
                  <a:gd name="T7" fmla="*/ 0 h 73"/>
                  <a:gd name="T8" fmla="*/ 0 w 37"/>
                  <a:gd name="T9" fmla="*/ 0 h 73"/>
                  <a:gd name="T10" fmla="*/ 0 w 37"/>
                  <a:gd name="T11" fmla="*/ 73 h 73"/>
                  <a:gd name="T12" fmla="*/ 20 w 37"/>
                  <a:gd name="T13" fmla="*/ 14 h 73"/>
                  <a:gd name="T14" fmla="*/ 17 w 37"/>
                  <a:gd name="T15" fmla="*/ 16 h 73"/>
                  <a:gd name="T16" fmla="*/ 12 w 37"/>
                  <a:gd name="T17" fmla="*/ 8 h 73"/>
                  <a:gd name="T18" fmla="*/ 20 w 37"/>
                  <a:gd name="T19" fmla="*/ 14 h 73"/>
                  <a:gd name="T20" fmla="*/ 31 w 37"/>
                  <a:gd name="T21" fmla="*/ 34 h 73"/>
                  <a:gd name="T22" fmla="*/ 22 w 37"/>
                  <a:gd name="T23" fmla="*/ 34 h 73"/>
                  <a:gd name="T24" fmla="*/ 19 w 37"/>
                  <a:gd name="T25" fmla="*/ 22 h 73"/>
                  <a:gd name="T26" fmla="*/ 25 w 37"/>
                  <a:gd name="T27" fmla="*/ 18 h 73"/>
                  <a:gd name="T28" fmla="*/ 31 w 37"/>
                  <a:gd name="T29" fmla="*/ 34 h 73"/>
                  <a:gd name="T30" fmla="*/ 25 w 37"/>
                  <a:gd name="T31" fmla="*/ 55 h 73"/>
                  <a:gd name="T32" fmla="*/ 19 w 37"/>
                  <a:gd name="T33" fmla="*/ 52 h 73"/>
                  <a:gd name="T34" fmla="*/ 22 w 37"/>
                  <a:gd name="T35" fmla="*/ 40 h 73"/>
                  <a:gd name="T36" fmla="*/ 31 w 37"/>
                  <a:gd name="T37" fmla="*/ 40 h 73"/>
                  <a:gd name="T38" fmla="*/ 25 w 37"/>
                  <a:gd name="T39" fmla="*/ 55 h 73"/>
                  <a:gd name="T40" fmla="*/ 12 w 37"/>
                  <a:gd name="T41" fmla="*/ 65 h 73"/>
                  <a:gd name="T42" fmla="*/ 17 w 37"/>
                  <a:gd name="T43" fmla="*/ 57 h 73"/>
                  <a:gd name="T44" fmla="*/ 20 w 37"/>
                  <a:gd name="T45" fmla="*/ 60 h 73"/>
                  <a:gd name="T46" fmla="*/ 12 w 37"/>
                  <a:gd name="T47" fmla="*/ 65 h 73"/>
                  <a:gd name="T48" fmla="*/ 4 w 37"/>
                  <a:gd name="T49" fmla="*/ 54 h 73"/>
                  <a:gd name="T50" fmla="*/ 11 w 37"/>
                  <a:gd name="T51" fmla="*/ 55 h 73"/>
                  <a:gd name="T52" fmla="*/ 4 w 37"/>
                  <a:gd name="T53" fmla="*/ 64 h 73"/>
                  <a:gd name="T54" fmla="*/ 4 w 37"/>
                  <a:gd name="T55" fmla="*/ 54 h 73"/>
                  <a:gd name="T56" fmla="*/ 4 w 37"/>
                  <a:gd name="T57" fmla="*/ 40 h 73"/>
                  <a:gd name="T58" fmla="*/ 16 w 37"/>
                  <a:gd name="T59" fmla="*/ 40 h 73"/>
                  <a:gd name="T60" fmla="*/ 14 w 37"/>
                  <a:gd name="T61" fmla="*/ 49 h 73"/>
                  <a:gd name="T62" fmla="*/ 4 w 37"/>
                  <a:gd name="T63" fmla="*/ 47 h 73"/>
                  <a:gd name="T64" fmla="*/ 4 w 37"/>
                  <a:gd name="T65" fmla="*/ 40 h 73"/>
                  <a:gd name="T66" fmla="*/ 4 w 37"/>
                  <a:gd name="T67" fmla="*/ 26 h 73"/>
                  <a:gd name="T68" fmla="*/ 14 w 37"/>
                  <a:gd name="T69" fmla="*/ 24 h 73"/>
                  <a:gd name="T70" fmla="*/ 16 w 37"/>
                  <a:gd name="T71" fmla="*/ 34 h 73"/>
                  <a:gd name="T72" fmla="*/ 4 w 37"/>
                  <a:gd name="T73" fmla="*/ 34 h 73"/>
                  <a:gd name="T74" fmla="*/ 4 w 37"/>
                  <a:gd name="T75" fmla="*/ 26 h 73"/>
                  <a:gd name="T76" fmla="*/ 4 w 37"/>
                  <a:gd name="T77" fmla="*/ 9 h 73"/>
                  <a:gd name="T78" fmla="*/ 11 w 37"/>
                  <a:gd name="T79" fmla="*/ 18 h 73"/>
                  <a:gd name="T80" fmla="*/ 4 w 37"/>
                  <a:gd name="T81" fmla="*/ 20 h 73"/>
                  <a:gd name="T82" fmla="*/ 4 w 37"/>
                  <a:gd name="T83" fmla="*/ 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 h="73">
                    <a:moveTo>
                      <a:pt x="0" y="73"/>
                    </a:moveTo>
                    <a:cubicBezTo>
                      <a:pt x="0" y="73"/>
                      <a:pt x="0" y="73"/>
                      <a:pt x="1" y="73"/>
                    </a:cubicBezTo>
                    <a:cubicBezTo>
                      <a:pt x="21" y="73"/>
                      <a:pt x="37" y="57"/>
                      <a:pt x="37" y="37"/>
                    </a:cubicBezTo>
                    <a:cubicBezTo>
                      <a:pt x="37" y="17"/>
                      <a:pt x="21" y="0"/>
                      <a:pt x="1" y="0"/>
                    </a:cubicBezTo>
                    <a:cubicBezTo>
                      <a:pt x="0" y="0"/>
                      <a:pt x="0" y="0"/>
                      <a:pt x="0" y="0"/>
                    </a:cubicBezTo>
                    <a:lnTo>
                      <a:pt x="0" y="73"/>
                    </a:lnTo>
                    <a:close/>
                    <a:moveTo>
                      <a:pt x="20" y="14"/>
                    </a:moveTo>
                    <a:cubicBezTo>
                      <a:pt x="19" y="15"/>
                      <a:pt x="18" y="15"/>
                      <a:pt x="17" y="16"/>
                    </a:cubicBezTo>
                    <a:cubicBezTo>
                      <a:pt x="15" y="13"/>
                      <a:pt x="14" y="11"/>
                      <a:pt x="12" y="8"/>
                    </a:cubicBezTo>
                    <a:cubicBezTo>
                      <a:pt x="15" y="10"/>
                      <a:pt x="18" y="12"/>
                      <a:pt x="20" y="14"/>
                    </a:cubicBezTo>
                    <a:close/>
                    <a:moveTo>
                      <a:pt x="31" y="34"/>
                    </a:moveTo>
                    <a:cubicBezTo>
                      <a:pt x="22" y="34"/>
                      <a:pt x="22" y="34"/>
                      <a:pt x="22" y="34"/>
                    </a:cubicBezTo>
                    <a:cubicBezTo>
                      <a:pt x="22" y="29"/>
                      <a:pt x="21" y="25"/>
                      <a:pt x="19" y="22"/>
                    </a:cubicBezTo>
                    <a:cubicBezTo>
                      <a:pt x="21" y="21"/>
                      <a:pt x="23" y="19"/>
                      <a:pt x="25" y="18"/>
                    </a:cubicBezTo>
                    <a:cubicBezTo>
                      <a:pt x="28" y="23"/>
                      <a:pt x="30" y="28"/>
                      <a:pt x="31" y="34"/>
                    </a:cubicBezTo>
                    <a:close/>
                    <a:moveTo>
                      <a:pt x="25" y="55"/>
                    </a:moveTo>
                    <a:cubicBezTo>
                      <a:pt x="23" y="54"/>
                      <a:pt x="21" y="53"/>
                      <a:pt x="19" y="52"/>
                    </a:cubicBezTo>
                    <a:cubicBezTo>
                      <a:pt x="21" y="48"/>
                      <a:pt x="22" y="44"/>
                      <a:pt x="22" y="40"/>
                    </a:cubicBezTo>
                    <a:cubicBezTo>
                      <a:pt x="31" y="40"/>
                      <a:pt x="31" y="40"/>
                      <a:pt x="31" y="40"/>
                    </a:cubicBezTo>
                    <a:cubicBezTo>
                      <a:pt x="30" y="46"/>
                      <a:pt x="28" y="51"/>
                      <a:pt x="25" y="55"/>
                    </a:cubicBezTo>
                    <a:close/>
                    <a:moveTo>
                      <a:pt x="12" y="65"/>
                    </a:moveTo>
                    <a:cubicBezTo>
                      <a:pt x="14" y="63"/>
                      <a:pt x="15" y="60"/>
                      <a:pt x="17" y="57"/>
                    </a:cubicBezTo>
                    <a:cubicBezTo>
                      <a:pt x="18" y="58"/>
                      <a:pt x="19" y="59"/>
                      <a:pt x="20" y="60"/>
                    </a:cubicBezTo>
                    <a:cubicBezTo>
                      <a:pt x="18" y="62"/>
                      <a:pt x="15" y="64"/>
                      <a:pt x="12" y="65"/>
                    </a:cubicBezTo>
                    <a:close/>
                    <a:moveTo>
                      <a:pt x="4" y="54"/>
                    </a:moveTo>
                    <a:cubicBezTo>
                      <a:pt x="6" y="54"/>
                      <a:pt x="9" y="54"/>
                      <a:pt x="11" y="55"/>
                    </a:cubicBezTo>
                    <a:cubicBezTo>
                      <a:pt x="9" y="59"/>
                      <a:pt x="7" y="62"/>
                      <a:pt x="4" y="64"/>
                    </a:cubicBezTo>
                    <a:lnTo>
                      <a:pt x="4" y="54"/>
                    </a:lnTo>
                    <a:close/>
                    <a:moveTo>
                      <a:pt x="4" y="40"/>
                    </a:moveTo>
                    <a:cubicBezTo>
                      <a:pt x="16" y="40"/>
                      <a:pt x="16" y="40"/>
                      <a:pt x="16" y="40"/>
                    </a:cubicBezTo>
                    <a:cubicBezTo>
                      <a:pt x="15" y="43"/>
                      <a:pt x="15" y="46"/>
                      <a:pt x="14" y="49"/>
                    </a:cubicBezTo>
                    <a:cubicBezTo>
                      <a:pt x="11" y="48"/>
                      <a:pt x="7" y="48"/>
                      <a:pt x="4" y="47"/>
                    </a:cubicBezTo>
                    <a:lnTo>
                      <a:pt x="4" y="40"/>
                    </a:lnTo>
                    <a:close/>
                    <a:moveTo>
                      <a:pt x="4" y="26"/>
                    </a:moveTo>
                    <a:cubicBezTo>
                      <a:pt x="7" y="26"/>
                      <a:pt x="11" y="25"/>
                      <a:pt x="14" y="24"/>
                    </a:cubicBezTo>
                    <a:cubicBezTo>
                      <a:pt x="15" y="27"/>
                      <a:pt x="15" y="30"/>
                      <a:pt x="16" y="34"/>
                    </a:cubicBezTo>
                    <a:cubicBezTo>
                      <a:pt x="4" y="34"/>
                      <a:pt x="4" y="34"/>
                      <a:pt x="4" y="34"/>
                    </a:cubicBezTo>
                    <a:lnTo>
                      <a:pt x="4" y="26"/>
                    </a:lnTo>
                    <a:close/>
                    <a:moveTo>
                      <a:pt x="4" y="9"/>
                    </a:moveTo>
                    <a:cubicBezTo>
                      <a:pt x="7" y="12"/>
                      <a:pt x="9" y="15"/>
                      <a:pt x="11" y="18"/>
                    </a:cubicBezTo>
                    <a:cubicBezTo>
                      <a:pt x="9" y="19"/>
                      <a:pt x="6" y="20"/>
                      <a:pt x="4" y="20"/>
                    </a:cubicBezTo>
                    <a:lnTo>
                      <a:pt x="4" y="9"/>
                    </a:lnTo>
                    <a:close/>
                  </a:path>
                </a:pathLst>
              </a:custGeom>
              <a:solidFill>
                <a:srgbClr val="0085A8"/>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4" name="Group 3"/>
          <p:cNvGrpSpPr/>
          <p:nvPr/>
        </p:nvGrpSpPr>
        <p:grpSpPr>
          <a:xfrm>
            <a:off x="224238" y="6483936"/>
            <a:ext cx="787928" cy="778414"/>
            <a:chOff x="-391226" y="6483936"/>
            <a:chExt cx="787928" cy="778414"/>
          </a:xfrm>
        </p:grpSpPr>
        <p:grpSp>
          <p:nvGrpSpPr>
            <p:cNvPr id="42" name="Group 41"/>
            <p:cNvGrpSpPr>
              <a:grpSpLocks noChangeAspect="1"/>
            </p:cNvGrpSpPr>
            <p:nvPr/>
          </p:nvGrpSpPr>
          <p:grpSpPr>
            <a:xfrm>
              <a:off x="-391226" y="6483936"/>
              <a:ext cx="787928" cy="778414"/>
              <a:chOff x="2632787" y="1629410"/>
              <a:chExt cx="1817884" cy="1795938"/>
            </a:xfrm>
          </p:grpSpPr>
          <p:sp>
            <p:nvSpPr>
              <p:cNvPr id="43" name="Chord 42"/>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Chord 43"/>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4" name="Group 83"/>
            <p:cNvGrpSpPr/>
            <p:nvPr/>
          </p:nvGrpSpPr>
          <p:grpSpPr>
            <a:xfrm>
              <a:off x="-187696" y="6728058"/>
              <a:ext cx="339350" cy="290170"/>
              <a:chOff x="1043227" y="3080715"/>
              <a:chExt cx="339350" cy="290170"/>
            </a:xfrm>
          </p:grpSpPr>
          <p:grpSp>
            <p:nvGrpSpPr>
              <p:cNvPr id="85" name="Group 84"/>
              <p:cNvGrpSpPr/>
              <p:nvPr/>
            </p:nvGrpSpPr>
            <p:grpSpPr>
              <a:xfrm>
                <a:off x="1043227" y="3080715"/>
                <a:ext cx="339350" cy="290170"/>
                <a:chOff x="1026572" y="3066474"/>
                <a:chExt cx="372660" cy="318652"/>
              </a:xfrm>
            </p:grpSpPr>
            <p:sp>
              <p:nvSpPr>
                <p:cNvPr id="102" name="Freeform 33"/>
                <p:cNvSpPr>
                  <a:spLocks/>
                </p:cNvSpPr>
                <p:nvPr/>
              </p:nvSpPr>
              <p:spPr bwMode="auto">
                <a:xfrm>
                  <a:off x="1212362" y="3333278"/>
                  <a:ext cx="78853" cy="44288"/>
                </a:xfrm>
                <a:custGeom>
                  <a:avLst/>
                  <a:gdLst>
                    <a:gd name="T0" fmla="*/ 51 w 73"/>
                    <a:gd name="T1" fmla="*/ 0 h 41"/>
                    <a:gd name="T2" fmla="*/ 0 w 73"/>
                    <a:gd name="T3" fmla="*/ 0 h 41"/>
                    <a:gd name="T4" fmla="*/ 0 w 73"/>
                    <a:gd name="T5" fmla="*/ 41 h 41"/>
                    <a:gd name="T6" fmla="*/ 73 w 73"/>
                    <a:gd name="T7" fmla="*/ 41 h 41"/>
                    <a:gd name="T8" fmla="*/ 51 w 73"/>
                    <a:gd name="T9" fmla="*/ 0 h 41"/>
                  </a:gdLst>
                  <a:ahLst/>
                  <a:cxnLst>
                    <a:cxn ang="0">
                      <a:pos x="T0" y="T1"/>
                    </a:cxn>
                    <a:cxn ang="0">
                      <a:pos x="T2" y="T3"/>
                    </a:cxn>
                    <a:cxn ang="0">
                      <a:pos x="T4" y="T5"/>
                    </a:cxn>
                    <a:cxn ang="0">
                      <a:pos x="T6" y="T7"/>
                    </a:cxn>
                    <a:cxn ang="0">
                      <a:pos x="T8" y="T9"/>
                    </a:cxn>
                  </a:cxnLst>
                  <a:rect l="0" t="0" r="r" b="b"/>
                  <a:pathLst>
                    <a:path w="73" h="41">
                      <a:moveTo>
                        <a:pt x="51" y="0"/>
                      </a:moveTo>
                      <a:lnTo>
                        <a:pt x="0" y="0"/>
                      </a:lnTo>
                      <a:lnTo>
                        <a:pt x="0" y="41"/>
                      </a:lnTo>
                      <a:lnTo>
                        <a:pt x="73" y="41"/>
                      </a:lnTo>
                      <a:lnTo>
                        <a:pt x="51" y="0"/>
                      </a:lnTo>
                      <a:close/>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Freeform 34"/>
                <p:cNvSpPr>
                  <a:spLocks/>
                </p:cNvSpPr>
                <p:nvPr/>
              </p:nvSpPr>
              <p:spPr bwMode="auto">
                <a:xfrm>
                  <a:off x="1135669" y="3333278"/>
                  <a:ext cx="76693" cy="44288"/>
                </a:xfrm>
                <a:custGeom>
                  <a:avLst/>
                  <a:gdLst>
                    <a:gd name="T0" fmla="*/ 21 w 71"/>
                    <a:gd name="T1" fmla="*/ 0 h 41"/>
                    <a:gd name="T2" fmla="*/ 0 w 71"/>
                    <a:gd name="T3" fmla="*/ 41 h 41"/>
                    <a:gd name="T4" fmla="*/ 71 w 71"/>
                    <a:gd name="T5" fmla="*/ 41 h 41"/>
                    <a:gd name="T6" fmla="*/ 71 w 71"/>
                    <a:gd name="T7" fmla="*/ 0 h 41"/>
                    <a:gd name="T8" fmla="*/ 21 w 71"/>
                    <a:gd name="T9" fmla="*/ 0 h 41"/>
                  </a:gdLst>
                  <a:ahLst/>
                  <a:cxnLst>
                    <a:cxn ang="0">
                      <a:pos x="T0" y="T1"/>
                    </a:cxn>
                    <a:cxn ang="0">
                      <a:pos x="T2" y="T3"/>
                    </a:cxn>
                    <a:cxn ang="0">
                      <a:pos x="T4" y="T5"/>
                    </a:cxn>
                    <a:cxn ang="0">
                      <a:pos x="T6" y="T7"/>
                    </a:cxn>
                    <a:cxn ang="0">
                      <a:pos x="T8" y="T9"/>
                    </a:cxn>
                  </a:cxnLst>
                  <a:rect l="0" t="0" r="r" b="b"/>
                  <a:pathLst>
                    <a:path w="71" h="41">
                      <a:moveTo>
                        <a:pt x="21" y="0"/>
                      </a:moveTo>
                      <a:lnTo>
                        <a:pt x="0" y="41"/>
                      </a:lnTo>
                      <a:lnTo>
                        <a:pt x="71" y="41"/>
                      </a:lnTo>
                      <a:lnTo>
                        <a:pt x="71" y="0"/>
                      </a:lnTo>
                      <a:lnTo>
                        <a:pt x="21"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4" name="Freeform 35"/>
                <p:cNvSpPr>
                  <a:spLocks/>
                </p:cNvSpPr>
                <p:nvPr/>
              </p:nvSpPr>
              <p:spPr bwMode="auto">
                <a:xfrm>
                  <a:off x="1026572" y="3284669"/>
                  <a:ext cx="185790" cy="48608"/>
                </a:xfrm>
                <a:custGeom>
                  <a:avLst/>
                  <a:gdLst>
                    <a:gd name="T0" fmla="*/ 0 w 337"/>
                    <a:gd name="T1" fmla="*/ 0 h 89"/>
                    <a:gd name="T2" fmla="*/ 0 w 337"/>
                    <a:gd name="T3" fmla="*/ 71 h 89"/>
                    <a:gd name="T4" fmla="*/ 18 w 337"/>
                    <a:gd name="T5" fmla="*/ 89 h 89"/>
                    <a:gd name="T6" fmla="*/ 337 w 337"/>
                    <a:gd name="T7" fmla="*/ 89 h 89"/>
                    <a:gd name="T8" fmla="*/ 337 w 337"/>
                    <a:gd name="T9" fmla="*/ 0 h 89"/>
                    <a:gd name="T10" fmla="*/ 0 w 337"/>
                    <a:gd name="T11" fmla="*/ 0 h 89"/>
                  </a:gdLst>
                  <a:ahLst/>
                  <a:cxnLst>
                    <a:cxn ang="0">
                      <a:pos x="T0" y="T1"/>
                    </a:cxn>
                    <a:cxn ang="0">
                      <a:pos x="T2" y="T3"/>
                    </a:cxn>
                    <a:cxn ang="0">
                      <a:pos x="T4" y="T5"/>
                    </a:cxn>
                    <a:cxn ang="0">
                      <a:pos x="T6" y="T7"/>
                    </a:cxn>
                    <a:cxn ang="0">
                      <a:pos x="T8" y="T9"/>
                    </a:cxn>
                    <a:cxn ang="0">
                      <a:pos x="T10" y="T11"/>
                    </a:cxn>
                  </a:cxnLst>
                  <a:rect l="0" t="0" r="r" b="b"/>
                  <a:pathLst>
                    <a:path w="337" h="89">
                      <a:moveTo>
                        <a:pt x="0" y="0"/>
                      </a:moveTo>
                      <a:cubicBezTo>
                        <a:pt x="0" y="71"/>
                        <a:pt x="0" y="71"/>
                        <a:pt x="0" y="71"/>
                      </a:cubicBezTo>
                      <a:cubicBezTo>
                        <a:pt x="0" y="81"/>
                        <a:pt x="8" y="89"/>
                        <a:pt x="18" y="89"/>
                      </a:cubicBezTo>
                      <a:cubicBezTo>
                        <a:pt x="337" y="89"/>
                        <a:pt x="337" y="89"/>
                        <a:pt x="337" y="89"/>
                      </a:cubicBezTo>
                      <a:cubicBezTo>
                        <a:pt x="337" y="0"/>
                        <a:pt x="337" y="0"/>
                        <a:pt x="337" y="0"/>
                      </a:cubicBezTo>
                      <a:cubicBezTo>
                        <a:pt x="0" y="0"/>
                        <a:pt x="0" y="0"/>
                        <a:pt x="0"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Freeform 36"/>
                <p:cNvSpPr>
                  <a:spLocks/>
                </p:cNvSpPr>
                <p:nvPr/>
              </p:nvSpPr>
              <p:spPr bwMode="auto">
                <a:xfrm>
                  <a:off x="1212362" y="3284669"/>
                  <a:ext cx="186870" cy="48608"/>
                </a:xfrm>
                <a:custGeom>
                  <a:avLst/>
                  <a:gdLst>
                    <a:gd name="T0" fmla="*/ 0 w 339"/>
                    <a:gd name="T1" fmla="*/ 0 h 89"/>
                    <a:gd name="T2" fmla="*/ 0 w 339"/>
                    <a:gd name="T3" fmla="*/ 89 h 89"/>
                    <a:gd name="T4" fmla="*/ 321 w 339"/>
                    <a:gd name="T5" fmla="*/ 89 h 89"/>
                    <a:gd name="T6" fmla="*/ 339 w 339"/>
                    <a:gd name="T7" fmla="*/ 71 h 89"/>
                    <a:gd name="T8" fmla="*/ 339 w 339"/>
                    <a:gd name="T9" fmla="*/ 0 h 89"/>
                    <a:gd name="T10" fmla="*/ 0 w 339"/>
                    <a:gd name="T11" fmla="*/ 0 h 89"/>
                  </a:gdLst>
                  <a:ahLst/>
                  <a:cxnLst>
                    <a:cxn ang="0">
                      <a:pos x="T0" y="T1"/>
                    </a:cxn>
                    <a:cxn ang="0">
                      <a:pos x="T2" y="T3"/>
                    </a:cxn>
                    <a:cxn ang="0">
                      <a:pos x="T4" y="T5"/>
                    </a:cxn>
                    <a:cxn ang="0">
                      <a:pos x="T6" y="T7"/>
                    </a:cxn>
                    <a:cxn ang="0">
                      <a:pos x="T8" y="T9"/>
                    </a:cxn>
                    <a:cxn ang="0">
                      <a:pos x="T10" y="T11"/>
                    </a:cxn>
                  </a:cxnLst>
                  <a:rect l="0" t="0" r="r" b="b"/>
                  <a:pathLst>
                    <a:path w="339" h="89">
                      <a:moveTo>
                        <a:pt x="0" y="0"/>
                      </a:moveTo>
                      <a:cubicBezTo>
                        <a:pt x="0" y="89"/>
                        <a:pt x="0" y="89"/>
                        <a:pt x="0" y="89"/>
                      </a:cubicBezTo>
                      <a:cubicBezTo>
                        <a:pt x="321" y="89"/>
                        <a:pt x="321" y="89"/>
                        <a:pt x="321" y="89"/>
                      </a:cubicBezTo>
                      <a:cubicBezTo>
                        <a:pt x="331" y="89"/>
                        <a:pt x="339" y="81"/>
                        <a:pt x="339" y="71"/>
                      </a:cubicBezTo>
                      <a:cubicBezTo>
                        <a:pt x="339" y="0"/>
                        <a:pt x="339" y="0"/>
                        <a:pt x="339" y="0"/>
                      </a:cubicBezTo>
                      <a:cubicBezTo>
                        <a:pt x="0" y="0"/>
                        <a:pt x="0" y="0"/>
                        <a:pt x="0" y="0"/>
                      </a:cubicBezTo>
                    </a:path>
                  </a:pathLst>
                </a:custGeom>
                <a:solidFill>
                  <a:srgbClr val="0071A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6" name="Freeform 37"/>
                <p:cNvSpPr>
                  <a:spLocks/>
                </p:cNvSpPr>
                <p:nvPr/>
              </p:nvSpPr>
              <p:spPr bwMode="auto">
                <a:xfrm>
                  <a:off x="1212362" y="3377564"/>
                  <a:ext cx="90735" cy="7562"/>
                </a:xfrm>
                <a:custGeom>
                  <a:avLst/>
                  <a:gdLst>
                    <a:gd name="T0" fmla="*/ 157 w 165"/>
                    <a:gd name="T1" fmla="*/ 0 h 14"/>
                    <a:gd name="T2" fmla="*/ 0 w 165"/>
                    <a:gd name="T3" fmla="*/ 0 h 14"/>
                    <a:gd name="T4" fmla="*/ 0 w 165"/>
                    <a:gd name="T5" fmla="*/ 14 h 14"/>
                    <a:gd name="T6" fmla="*/ 157 w 165"/>
                    <a:gd name="T7" fmla="*/ 14 h 14"/>
                    <a:gd name="T8" fmla="*/ 165 w 165"/>
                    <a:gd name="T9" fmla="*/ 7 h 14"/>
                    <a:gd name="T10" fmla="*/ 157 w 165"/>
                    <a:gd name="T11" fmla="*/ 0 h 14"/>
                  </a:gdLst>
                  <a:ahLst/>
                  <a:cxnLst>
                    <a:cxn ang="0">
                      <a:pos x="T0" y="T1"/>
                    </a:cxn>
                    <a:cxn ang="0">
                      <a:pos x="T2" y="T3"/>
                    </a:cxn>
                    <a:cxn ang="0">
                      <a:pos x="T4" y="T5"/>
                    </a:cxn>
                    <a:cxn ang="0">
                      <a:pos x="T6" y="T7"/>
                    </a:cxn>
                    <a:cxn ang="0">
                      <a:pos x="T8" y="T9"/>
                    </a:cxn>
                    <a:cxn ang="0">
                      <a:pos x="T10" y="T11"/>
                    </a:cxn>
                  </a:cxnLst>
                  <a:rect l="0" t="0" r="r" b="b"/>
                  <a:pathLst>
                    <a:path w="165" h="14">
                      <a:moveTo>
                        <a:pt x="157" y="0"/>
                      </a:moveTo>
                      <a:cubicBezTo>
                        <a:pt x="0" y="0"/>
                        <a:pt x="0" y="0"/>
                        <a:pt x="0" y="0"/>
                      </a:cubicBezTo>
                      <a:cubicBezTo>
                        <a:pt x="0" y="14"/>
                        <a:pt x="0" y="14"/>
                        <a:pt x="0" y="14"/>
                      </a:cubicBezTo>
                      <a:cubicBezTo>
                        <a:pt x="157" y="14"/>
                        <a:pt x="157" y="14"/>
                        <a:pt x="157" y="14"/>
                      </a:cubicBezTo>
                      <a:cubicBezTo>
                        <a:pt x="161" y="14"/>
                        <a:pt x="165" y="11"/>
                        <a:pt x="165" y="7"/>
                      </a:cubicBezTo>
                      <a:cubicBezTo>
                        <a:pt x="165" y="3"/>
                        <a:pt x="161" y="0"/>
                        <a:pt x="157" y="0"/>
                      </a:cubicBezTo>
                      <a:close/>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Freeform 40"/>
                <p:cNvSpPr>
                  <a:spLocks/>
                </p:cNvSpPr>
                <p:nvPr/>
              </p:nvSpPr>
              <p:spPr bwMode="auto">
                <a:xfrm>
                  <a:off x="1212362" y="3066474"/>
                  <a:ext cx="186870" cy="218195"/>
                </a:xfrm>
                <a:custGeom>
                  <a:avLst/>
                  <a:gdLst>
                    <a:gd name="T0" fmla="*/ 339 w 339"/>
                    <a:gd name="T1" fmla="*/ 18 h 397"/>
                    <a:gd name="T2" fmla="*/ 321 w 339"/>
                    <a:gd name="T3" fmla="*/ 0 h 397"/>
                    <a:gd name="T4" fmla="*/ 0 w 339"/>
                    <a:gd name="T5" fmla="*/ 0 h 397"/>
                    <a:gd name="T6" fmla="*/ 0 w 339"/>
                    <a:gd name="T7" fmla="*/ 397 h 397"/>
                    <a:gd name="T8" fmla="*/ 339 w 339"/>
                    <a:gd name="T9" fmla="*/ 397 h 397"/>
                    <a:gd name="T10" fmla="*/ 339 w 339"/>
                    <a:gd name="T11" fmla="*/ 18 h 397"/>
                  </a:gdLst>
                  <a:ahLst/>
                  <a:cxnLst>
                    <a:cxn ang="0">
                      <a:pos x="T0" y="T1"/>
                    </a:cxn>
                    <a:cxn ang="0">
                      <a:pos x="T2" y="T3"/>
                    </a:cxn>
                    <a:cxn ang="0">
                      <a:pos x="T4" y="T5"/>
                    </a:cxn>
                    <a:cxn ang="0">
                      <a:pos x="T6" y="T7"/>
                    </a:cxn>
                    <a:cxn ang="0">
                      <a:pos x="T8" y="T9"/>
                    </a:cxn>
                    <a:cxn ang="0">
                      <a:pos x="T10" y="T11"/>
                    </a:cxn>
                  </a:cxnLst>
                  <a:rect l="0" t="0" r="r" b="b"/>
                  <a:pathLst>
                    <a:path w="339" h="397">
                      <a:moveTo>
                        <a:pt x="339" y="18"/>
                      </a:moveTo>
                      <a:cubicBezTo>
                        <a:pt x="339" y="8"/>
                        <a:pt x="331" y="0"/>
                        <a:pt x="321" y="0"/>
                      </a:cubicBezTo>
                      <a:cubicBezTo>
                        <a:pt x="0" y="0"/>
                        <a:pt x="0" y="0"/>
                        <a:pt x="0" y="0"/>
                      </a:cubicBezTo>
                      <a:cubicBezTo>
                        <a:pt x="0" y="397"/>
                        <a:pt x="0" y="397"/>
                        <a:pt x="0" y="397"/>
                      </a:cubicBezTo>
                      <a:cubicBezTo>
                        <a:pt x="339" y="397"/>
                        <a:pt x="339" y="397"/>
                        <a:pt x="339" y="397"/>
                      </a:cubicBezTo>
                      <a:cubicBezTo>
                        <a:pt x="339" y="18"/>
                        <a:pt x="339" y="18"/>
                        <a:pt x="339" y="18"/>
                      </a:cubicBezTo>
                    </a:path>
                  </a:pathLst>
                </a:custGeom>
                <a:solidFill>
                  <a:srgbClr val="0085A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Freeform 41"/>
                <p:cNvSpPr>
                  <a:spLocks/>
                </p:cNvSpPr>
                <p:nvPr/>
              </p:nvSpPr>
              <p:spPr bwMode="auto">
                <a:xfrm>
                  <a:off x="1026572" y="3066474"/>
                  <a:ext cx="185790" cy="218195"/>
                </a:xfrm>
                <a:custGeom>
                  <a:avLst/>
                  <a:gdLst>
                    <a:gd name="T0" fmla="*/ 18 w 337"/>
                    <a:gd name="T1" fmla="*/ 0 h 397"/>
                    <a:gd name="T2" fmla="*/ 0 w 337"/>
                    <a:gd name="T3" fmla="*/ 18 h 397"/>
                    <a:gd name="T4" fmla="*/ 0 w 337"/>
                    <a:gd name="T5" fmla="*/ 397 h 397"/>
                    <a:gd name="T6" fmla="*/ 337 w 337"/>
                    <a:gd name="T7" fmla="*/ 397 h 397"/>
                    <a:gd name="T8" fmla="*/ 337 w 337"/>
                    <a:gd name="T9" fmla="*/ 0 h 397"/>
                    <a:gd name="T10" fmla="*/ 18 w 337"/>
                    <a:gd name="T11" fmla="*/ 0 h 397"/>
                  </a:gdLst>
                  <a:ahLst/>
                  <a:cxnLst>
                    <a:cxn ang="0">
                      <a:pos x="T0" y="T1"/>
                    </a:cxn>
                    <a:cxn ang="0">
                      <a:pos x="T2" y="T3"/>
                    </a:cxn>
                    <a:cxn ang="0">
                      <a:pos x="T4" y="T5"/>
                    </a:cxn>
                    <a:cxn ang="0">
                      <a:pos x="T6" y="T7"/>
                    </a:cxn>
                    <a:cxn ang="0">
                      <a:pos x="T8" y="T9"/>
                    </a:cxn>
                    <a:cxn ang="0">
                      <a:pos x="T10" y="T11"/>
                    </a:cxn>
                  </a:cxnLst>
                  <a:rect l="0" t="0" r="r" b="b"/>
                  <a:pathLst>
                    <a:path w="337" h="397">
                      <a:moveTo>
                        <a:pt x="18" y="0"/>
                      </a:moveTo>
                      <a:cubicBezTo>
                        <a:pt x="8" y="0"/>
                        <a:pt x="0" y="8"/>
                        <a:pt x="0" y="18"/>
                      </a:cubicBezTo>
                      <a:cubicBezTo>
                        <a:pt x="0" y="397"/>
                        <a:pt x="0" y="397"/>
                        <a:pt x="0" y="397"/>
                      </a:cubicBezTo>
                      <a:cubicBezTo>
                        <a:pt x="337" y="397"/>
                        <a:pt x="337" y="397"/>
                        <a:pt x="337" y="397"/>
                      </a:cubicBezTo>
                      <a:cubicBezTo>
                        <a:pt x="337" y="0"/>
                        <a:pt x="337" y="0"/>
                        <a:pt x="337" y="0"/>
                      </a:cubicBezTo>
                      <a:cubicBezTo>
                        <a:pt x="18" y="0"/>
                        <a:pt x="18" y="0"/>
                        <a:pt x="18" y="0"/>
                      </a:cubicBezTo>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Freeform 42"/>
                <p:cNvSpPr>
                  <a:spLocks/>
                </p:cNvSpPr>
                <p:nvPr/>
              </p:nvSpPr>
              <p:spPr bwMode="auto">
                <a:xfrm>
                  <a:off x="1121627" y="3377564"/>
                  <a:ext cx="90735" cy="7562"/>
                </a:xfrm>
                <a:custGeom>
                  <a:avLst/>
                  <a:gdLst>
                    <a:gd name="T0" fmla="*/ 7 w 165"/>
                    <a:gd name="T1" fmla="*/ 0 h 14"/>
                    <a:gd name="T2" fmla="*/ 0 w 165"/>
                    <a:gd name="T3" fmla="*/ 7 h 14"/>
                    <a:gd name="T4" fmla="*/ 7 w 165"/>
                    <a:gd name="T5" fmla="*/ 14 h 14"/>
                    <a:gd name="T6" fmla="*/ 165 w 165"/>
                    <a:gd name="T7" fmla="*/ 14 h 14"/>
                    <a:gd name="T8" fmla="*/ 165 w 165"/>
                    <a:gd name="T9" fmla="*/ 0 h 14"/>
                    <a:gd name="T10" fmla="*/ 7 w 165"/>
                    <a:gd name="T11" fmla="*/ 0 h 14"/>
                  </a:gdLst>
                  <a:ahLst/>
                  <a:cxnLst>
                    <a:cxn ang="0">
                      <a:pos x="T0" y="T1"/>
                    </a:cxn>
                    <a:cxn ang="0">
                      <a:pos x="T2" y="T3"/>
                    </a:cxn>
                    <a:cxn ang="0">
                      <a:pos x="T4" y="T5"/>
                    </a:cxn>
                    <a:cxn ang="0">
                      <a:pos x="T6" y="T7"/>
                    </a:cxn>
                    <a:cxn ang="0">
                      <a:pos x="T8" y="T9"/>
                    </a:cxn>
                    <a:cxn ang="0">
                      <a:pos x="T10" y="T11"/>
                    </a:cxn>
                  </a:cxnLst>
                  <a:rect l="0" t="0" r="r" b="b"/>
                  <a:pathLst>
                    <a:path w="165" h="14">
                      <a:moveTo>
                        <a:pt x="7" y="0"/>
                      </a:moveTo>
                      <a:cubicBezTo>
                        <a:pt x="3" y="0"/>
                        <a:pt x="0" y="3"/>
                        <a:pt x="0" y="7"/>
                      </a:cubicBezTo>
                      <a:cubicBezTo>
                        <a:pt x="0" y="11"/>
                        <a:pt x="3" y="14"/>
                        <a:pt x="7" y="14"/>
                      </a:cubicBezTo>
                      <a:cubicBezTo>
                        <a:pt x="165" y="14"/>
                        <a:pt x="165" y="14"/>
                        <a:pt x="165" y="14"/>
                      </a:cubicBezTo>
                      <a:cubicBezTo>
                        <a:pt x="165" y="0"/>
                        <a:pt x="165" y="0"/>
                        <a:pt x="165" y="0"/>
                      </a:cubicBezTo>
                      <a:lnTo>
                        <a:pt x="7"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0" name="Rectangle 43"/>
                <p:cNvSpPr>
                  <a:spLocks noChangeArrowheads="1"/>
                </p:cNvSpPr>
                <p:nvPr/>
              </p:nvSpPr>
              <p:spPr bwMode="auto">
                <a:xfrm>
                  <a:off x="1212362" y="3080517"/>
                  <a:ext cx="173908" cy="191191"/>
                </a:xfrm>
                <a:prstGeom prst="rect">
                  <a:avLst/>
                </a:prstGeom>
                <a:solidFill>
                  <a:srgbClr val="00C1E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Rectangle 44"/>
                <p:cNvSpPr>
                  <a:spLocks noChangeArrowheads="1"/>
                </p:cNvSpPr>
                <p:nvPr/>
              </p:nvSpPr>
              <p:spPr bwMode="auto">
                <a:xfrm>
                  <a:off x="1212362" y="3080517"/>
                  <a:ext cx="173908" cy="19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2" name="Rectangle 45"/>
                <p:cNvSpPr>
                  <a:spLocks noChangeArrowheads="1"/>
                </p:cNvSpPr>
                <p:nvPr/>
              </p:nvSpPr>
              <p:spPr bwMode="auto">
                <a:xfrm>
                  <a:off x="1038454" y="3080517"/>
                  <a:ext cx="173908" cy="191191"/>
                </a:xfrm>
                <a:prstGeom prst="rect">
                  <a:avLst/>
                </a:prstGeom>
                <a:solidFill>
                  <a:srgbClr val="6E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3" name="Rectangle 46"/>
                <p:cNvSpPr>
                  <a:spLocks noChangeArrowheads="1"/>
                </p:cNvSpPr>
                <p:nvPr/>
              </p:nvSpPr>
              <p:spPr bwMode="auto">
                <a:xfrm>
                  <a:off x="1038454" y="3080517"/>
                  <a:ext cx="173908" cy="191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14" name="Group 113"/>
                <p:cNvGrpSpPr/>
                <p:nvPr/>
              </p:nvGrpSpPr>
              <p:grpSpPr>
                <a:xfrm>
                  <a:off x="1199400" y="3295471"/>
                  <a:ext cx="27005" cy="27005"/>
                  <a:chOff x="1199400" y="3295471"/>
                  <a:chExt cx="27005" cy="27005"/>
                </a:xfrm>
              </p:grpSpPr>
              <p:sp>
                <p:nvSpPr>
                  <p:cNvPr id="115" name="Freeform 38"/>
                  <p:cNvSpPr>
                    <a:spLocks/>
                  </p:cNvSpPr>
                  <p:nvPr/>
                </p:nvSpPr>
                <p:spPr bwMode="auto">
                  <a:xfrm>
                    <a:off x="1199400" y="3295471"/>
                    <a:ext cx="12962" cy="27005"/>
                  </a:xfrm>
                  <a:custGeom>
                    <a:avLst/>
                    <a:gdLst>
                      <a:gd name="T0" fmla="*/ 25 w 25"/>
                      <a:gd name="T1" fmla="*/ 0 h 50"/>
                      <a:gd name="T2" fmla="*/ 0 w 25"/>
                      <a:gd name="T3" fmla="*/ 25 h 50"/>
                      <a:gd name="T4" fmla="*/ 25 w 25"/>
                      <a:gd name="T5" fmla="*/ 50 h 50"/>
                      <a:gd name="T6" fmla="*/ 25 w 25"/>
                      <a:gd name="T7" fmla="*/ 0 h 50"/>
                    </a:gdLst>
                    <a:ahLst/>
                    <a:cxnLst>
                      <a:cxn ang="0">
                        <a:pos x="T0" y="T1"/>
                      </a:cxn>
                      <a:cxn ang="0">
                        <a:pos x="T2" y="T3"/>
                      </a:cxn>
                      <a:cxn ang="0">
                        <a:pos x="T4" y="T5"/>
                      </a:cxn>
                      <a:cxn ang="0">
                        <a:pos x="T6" y="T7"/>
                      </a:cxn>
                    </a:cxnLst>
                    <a:rect l="0" t="0" r="r" b="b"/>
                    <a:pathLst>
                      <a:path w="25" h="50">
                        <a:moveTo>
                          <a:pt x="25" y="0"/>
                        </a:moveTo>
                        <a:cubicBezTo>
                          <a:pt x="11" y="0"/>
                          <a:pt x="0" y="11"/>
                          <a:pt x="0" y="25"/>
                        </a:cubicBezTo>
                        <a:cubicBezTo>
                          <a:pt x="0" y="38"/>
                          <a:pt x="11" y="50"/>
                          <a:pt x="25" y="50"/>
                        </a:cubicBezTo>
                        <a:cubicBezTo>
                          <a:pt x="25" y="0"/>
                          <a:pt x="25" y="0"/>
                          <a:pt x="25" y="0"/>
                        </a:cubicBezTo>
                      </a:path>
                    </a:pathLst>
                  </a:custGeom>
                  <a:solidFill>
                    <a:srgbClr val="6E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Freeform 39"/>
                  <p:cNvSpPr>
                    <a:spLocks/>
                  </p:cNvSpPr>
                  <p:nvPr/>
                </p:nvSpPr>
                <p:spPr bwMode="auto">
                  <a:xfrm>
                    <a:off x="1212362" y="3295471"/>
                    <a:ext cx="14043" cy="27005"/>
                  </a:xfrm>
                  <a:custGeom>
                    <a:avLst/>
                    <a:gdLst>
                      <a:gd name="T0" fmla="*/ 0 w 25"/>
                      <a:gd name="T1" fmla="*/ 0 h 50"/>
                      <a:gd name="T2" fmla="*/ 0 w 25"/>
                      <a:gd name="T3" fmla="*/ 0 h 50"/>
                      <a:gd name="T4" fmla="*/ 0 w 25"/>
                      <a:gd name="T5" fmla="*/ 50 h 50"/>
                      <a:gd name="T6" fmla="*/ 0 w 25"/>
                      <a:gd name="T7" fmla="*/ 50 h 50"/>
                      <a:gd name="T8" fmla="*/ 25 w 25"/>
                      <a:gd name="T9" fmla="*/ 25 h 50"/>
                      <a:gd name="T10" fmla="*/ 0 w 25"/>
                      <a:gd name="T11" fmla="*/ 0 h 50"/>
                    </a:gdLst>
                    <a:ahLst/>
                    <a:cxnLst>
                      <a:cxn ang="0">
                        <a:pos x="T0" y="T1"/>
                      </a:cxn>
                      <a:cxn ang="0">
                        <a:pos x="T2" y="T3"/>
                      </a:cxn>
                      <a:cxn ang="0">
                        <a:pos x="T4" y="T5"/>
                      </a:cxn>
                      <a:cxn ang="0">
                        <a:pos x="T6" y="T7"/>
                      </a:cxn>
                      <a:cxn ang="0">
                        <a:pos x="T8" y="T9"/>
                      </a:cxn>
                      <a:cxn ang="0">
                        <a:pos x="T10" y="T11"/>
                      </a:cxn>
                    </a:cxnLst>
                    <a:rect l="0" t="0" r="r" b="b"/>
                    <a:pathLst>
                      <a:path w="25" h="50">
                        <a:moveTo>
                          <a:pt x="0" y="0"/>
                        </a:moveTo>
                        <a:cubicBezTo>
                          <a:pt x="0" y="0"/>
                          <a:pt x="0" y="0"/>
                          <a:pt x="0" y="0"/>
                        </a:cubicBezTo>
                        <a:cubicBezTo>
                          <a:pt x="0" y="50"/>
                          <a:pt x="0" y="50"/>
                          <a:pt x="0" y="50"/>
                        </a:cubicBezTo>
                        <a:cubicBezTo>
                          <a:pt x="0" y="50"/>
                          <a:pt x="0" y="50"/>
                          <a:pt x="0" y="50"/>
                        </a:cubicBezTo>
                        <a:cubicBezTo>
                          <a:pt x="13" y="50"/>
                          <a:pt x="25" y="38"/>
                          <a:pt x="25" y="25"/>
                        </a:cubicBezTo>
                        <a:cubicBezTo>
                          <a:pt x="25" y="11"/>
                          <a:pt x="13" y="0"/>
                          <a:pt x="0" y="0"/>
                        </a:cubicBezTo>
                      </a:path>
                    </a:pathLst>
                  </a:custGeom>
                  <a:solidFill>
                    <a:srgbClr val="0274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Freeform 38"/>
                  <p:cNvSpPr>
                    <a:spLocks/>
                  </p:cNvSpPr>
                  <p:nvPr/>
                </p:nvSpPr>
                <p:spPr bwMode="auto">
                  <a:xfrm flipH="1">
                    <a:off x="1212104" y="3295471"/>
                    <a:ext cx="12962" cy="27005"/>
                  </a:xfrm>
                  <a:custGeom>
                    <a:avLst/>
                    <a:gdLst>
                      <a:gd name="T0" fmla="*/ 25 w 25"/>
                      <a:gd name="T1" fmla="*/ 0 h 50"/>
                      <a:gd name="T2" fmla="*/ 0 w 25"/>
                      <a:gd name="T3" fmla="*/ 25 h 50"/>
                      <a:gd name="T4" fmla="*/ 25 w 25"/>
                      <a:gd name="T5" fmla="*/ 50 h 50"/>
                      <a:gd name="T6" fmla="*/ 25 w 25"/>
                      <a:gd name="T7" fmla="*/ 0 h 50"/>
                    </a:gdLst>
                    <a:ahLst/>
                    <a:cxnLst>
                      <a:cxn ang="0">
                        <a:pos x="T0" y="T1"/>
                      </a:cxn>
                      <a:cxn ang="0">
                        <a:pos x="T2" y="T3"/>
                      </a:cxn>
                      <a:cxn ang="0">
                        <a:pos x="T4" y="T5"/>
                      </a:cxn>
                      <a:cxn ang="0">
                        <a:pos x="T6" y="T7"/>
                      </a:cxn>
                    </a:cxnLst>
                    <a:rect l="0" t="0" r="r" b="b"/>
                    <a:pathLst>
                      <a:path w="25" h="50">
                        <a:moveTo>
                          <a:pt x="25" y="0"/>
                        </a:moveTo>
                        <a:cubicBezTo>
                          <a:pt x="11" y="0"/>
                          <a:pt x="0" y="11"/>
                          <a:pt x="0" y="25"/>
                        </a:cubicBezTo>
                        <a:cubicBezTo>
                          <a:pt x="0" y="38"/>
                          <a:pt x="11" y="50"/>
                          <a:pt x="25" y="50"/>
                        </a:cubicBezTo>
                        <a:cubicBezTo>
                          <a:pt x="25" y="0"/>
                          <a:pt x="25" y="0"/>
                          <a:pt x="25" y="0"/>
                        </a:cubicBezTo>
                      </a:path>
                    </a:pathLst>
                  </a:custGeom>
                  <a:solidFill>
                    <a:srgbClr val="00C1EE"/>
                  </a:solidFill>
                  <a:ln>
                    <a:noFill/>
                  </a:ln>
                </p:spPr>
                <p:txBody>
                  <a:bodyPr vert="horz" wrap="square" lIns="91440" tIns="45720" rIns="91440" bIns="45720" numCol="1" anchor="t" anchorCtr="0" compatLnSpc="1">
                    <a:prstTxWarp prst="textNoShape">
                      <a:avLst/>
                    </a:prstTxWarp>
                  </a:bodyPr>
                  <a:lstStyle/>
                  <a:p>
                    <a:endParaRPr lang="en-US" dirty="0"/>
                  </a:p>
                </p:txBody>
              </p:sp>
            </p:grpSp>
          </p:grpSp>
          <p:grpSp>
            <p:nvGrpSpPr>
              <p:cNvPr id="86" name="Group 85"/>
              <p:cNvGrpSpPr/>
              <p:nvPr/>
            </p:nvGrpSpPr>
            <p:grpSpPr>
              <a:xfrm>
                <a:off x="1057128" y="3095537"/>
                <a:ext cx="311025" cy="172068"/>
                <a:chOff x="1909763" y="4478338"/>
                <a:chExt cx="909638" cy="503238"/>
              </a:xfrm>
            </p:grpSpPr>
            <p:sp>
              <p:nvSpPr>
                <p:cNvPr id="87" name="AutoShape 48"/>
                <p:cNvSpPr>
                  <a:spLocks noChangeAspect="1" noChangeArrowheads="1" noTextEdit="1"/>
                </p:cNvSpPr>
                <p:nvPr/>
              </p:nvSpPr>
              <p:spPr bwMode="auto">
                <a:xfrm>
                  <a:off x="1909763" y="4478338"/>
                  <a:ext cx="90805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Rectangle 50"/>
                <p:cNvSpPr>
                  <a:spLocks noChangeArrowheads="1"/>
                </p:cNvSpPr>
                <p:nvPr/>
              </p:nvSpPr>
              <p:spPr bwMode="auto">
                <a:xfrm>
                  <a:off x="2363788" y="4479926"/>
                  <a:ext cx="455613" cy="501650"/>
                </a:xfrm>
                <a:prstGeom prst="rect">
                  <a:avLst/>
                </a:prstGeom>
                <a:solidFill>
                  <a:srgbClr val="D9E7F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Rectangle 51"/>
                <p:cNvSpPr>
                  <a:spLocks noChangeArrowheads="1"/>
                </p:cNvSpPr>
                <p:nvPr/>
              </p:nvSpPr>
              <p:spPr bwMode="auto">
                <a:xfrm>
                  <a:off x="2363788" y="4479926"/>
                  <a:ext cx="455613"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Rectangle 52"/>
                <p:cNvSpPr>
                  <a:spLocks noChangeArrowheads="1"/>
                </p:cNvSpPr>
                <p:nvPr/>
              </p:nvSpPr>
              <p:spPr bwMode="auto">
                <a:xfrm>
                  <a:off x="1909763" y="4479926"/>
                  <a:ext cx="454025" cy="5016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Rectangle 53"/>
                <p:cNvSpPr>
                  <a:spLocks noChangeArrowheads="1"/>
                </p:cNvSpPr>
                <p:nvPr/>
              </p:nvSpPr>
              <p:spPr bwMode="auto">
                <a:xfrm>
                  <a:off x="1909763" y="4479926"/>
                  <a:ext cx="45402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2" name="Oval 54"/>
                <p:cNvSpPr>
                  <a:spLocks noChangeArrowheads="1"/>
                </p:cNvSpPr>
                <p:nvPr/>
              </p:nvSpPr>
              <p:spPr bwMode="auto">
                <a:xfrm>
                  <a:off x="1949451" y="4514851"/>
                  <a:ext cx="47625" cy="49213"/>
                </a:xfrm>
                <a:prstGeom prst="ellipse">
                  <a:avLst/>
                </a:prstGeom>
                <a:solidFill>
                  <a:srgbClr val="9E0B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Oval 55"/>
                <p:cNvSpPr>
                  <a:spLocks noChangeArrowheads="1"/>
                </p:cNvSpPr>
                <p:nvPr/>
              </p:nvSpPr>
              <p:spPr bwMode="auto">
                <a:xfrm>
                  <a:off x="2027238" y="4514851"/>
                  <a:ext cx="47625" cy="49213"/>
                </a:xfrm>
                <a:prstGeom prst="ellipse">
                  <a:avLst/>
                </a:prstGeom>
                <a:solidFill>
                  <a:srgbClr val="FBAB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4" name="Oval 56"/>
                <p:cNvSpPr>
                  <a:spLocks noChangeArrowheads="1"/>
                </p:cNvSpPr>
                <p:nvPr/>
              </p:nvSpPr>
              <p:spPr bwMode="auto">
                <a:xfrm>
                  <a:off x="2105026" y="4514851"/>
                  <a:ext cx="47625" cy="49213"/>
                </a:xfrm>
                <a:prstGeom prst="ellipse">
                  <a:avLst/>
                </a:prstGeom>
                <a:solidFill>
                  <a:srgbClr val="70C3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Freeform 57"/>
                <p:cNvSpPr>
                  <a:spLocks/>
                </p:cNvSpPr>
                <p:nvPr/>
              </p:nvSpPr>
              <p:spPr bwMode="auto">
                <a:xfrm>
                  <a:off x="1963738" y="4705351"/>
                  <a:ext cx="354013" cy="173038"/>
                </a:xfrm>
                <a:custGeom>
                  <a:avLst/>
                  <a:gdLst>
                    <a:gd name="T0" fmla="*/ 153 w 246"/>
                    <a:gd name="T1" fmla="*/ 15 h 121"/>
                    <a:gd name="T2" fmla="*/ 123 w 246"/>
                    <a:gd name="T3" fmla="*/ 61 h 121"/>
                    <a:gd name="T4" fmla="*/ 77 w 246"/>
                    <a:gd name="T5" fmla="*/ 0 h 121"/>
                    <a:gd name="T6" fmla="*/ 2 w 246"/>
                    <a:gd name="T7" fmla="*/ 110 h 121"/>
                    <a:gd name="T8" fmla="*/ 10 w 246"/>
                    <a:gd name="T9" fmla="*/ 121 h 121"/>
                    <a:gd name="T10" fmla="*/ 238 w 246"/>
                    <a:gd name="T11" fmla="*/ 121 h 121"/>
                    <a:gd name="T12" fmla="*/ 242 w 246"/>
                    <a:gd name="T13" fmla="*/ 113 h 121"/>
                    <a:gd name="T14" fmla="*/ 153 w 246"/>
                    <a:gd name="T15" fmla="*/ 15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121">
                      <a:moveTo>
                        <a:pt x="153" y="15"/>
                      </a:moveTo>
                      <a:cubicBezTo>
                        <a:pt x="123" y="61"/>
                        <a:pt x="123" y="61"/>
                        <a:pt x="123" y="61"/>
                      </a:cubicBezTo>
                      <a:cubicBezTo>
                        <a:pt x="77" y="0"/>
                        <a:pt x="77" y="0"/>
                        <a:pt x="77" y="0"/>
                      </a:cubicBezTo>
                      <a:cubicBezTo>
                        <a:pt x="2" y="110"/>
                        <a:pt x="2" y="110"/>
                        <a:pt x="2" y="110"/>
                      </a:cubicBezTo>
                      <a:cubicBezTo>
                        <a:pt x="0" y="116"/>
                        <a:pt x="3" y="121"/>
                        <a:pt x="10" y="121"/>
                      </a:cubicBezTo>
                      <a:cubicBezTo>
                        <a:pt x="238" y="121"/>
                        <a:pt x="238" y="121"/>
                        <a:pt x="238" y="121"/>
                      </a:cubicBezTo>
                      <a:cubicBezTo>
                        <a:pt x="245" y="121"/>
                        <a:pt x="246" y="118"/>
                        <a:pt x="242" y="113"/>
                      </a:cubicBezTo>
                      <a:lnTo>
                        <a:pt x="153" y="15"/>
                      </a:ln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Oval 58"/>
                <p:cNvSpPr>
                  <a:spLocks noChangeArrowheads="1"/>
                </p:cNvSpPr>
                <p:nvPr/>
              </p:nvSpPr>
              <p:spPr bwMode="auto">
                <a:xfrm>
                  <a:off x="2216151" y="4652963"/>
                  <a:ext cx="87313" cy="85725"/>
                </a:xfrm>
                <a:prstGeom prst="ellipse">
                  <a:avLst/>
                </a:pr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7" name="Freeform 59"/>
                <p:cNvSpPr>
                  <a:spLocks/>
                </p:cNvSpPr>
                <p:nvPr/>
              </p:nvSpPr>
              <p:spPr bwMode="auto">
                <a:xfrm>
                  <a:off x="2427288" y="4613276"/>
                  <a:ext cx="328613" cy="23813"/>
                </a:xfrm>
                <a:custGeom>
                  <a:avLst/>
                  <a:gdLst>
                    <a:gd name="T0" fmla="*/ 220 w 228"/>
                    <a:gd name="T1" fmla="*/ 16 h 16"/>
                    <a:gd name="T2" fmla="*/ 8 w 228"/>
                    <a:gd name="T3" fmla="*/ 16 h 16"/>
                    <a:gd name="T4" fmla="*/ 0 w 228"/>
                    <a:gd name="T5" fmla="*/ 8 h 16"/>
                    <a:gd name="T6" fmla="*/ 8 w 228"/>
                    <a:gd name="T7" fmla="*/ 0 h 16"/>
                    <a:gd name="T8" fmla="*/ 220 w 228"/>
                    <a:gd name="T9" fmla="*/ 0 h 16"/>
                    <a:gd name="T10" fmla="*/ 228 w 228"/>
                    <a:gd name="T11" fmla="*/ 8 h 16"/>
                    <a:gd name="T12" fmla="*/ 220 w 22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28" h="16">
                      <a:moveTo>
                        <a:pt x="220" y="16"/>
                      </a:moveTo>
                      <a:cubicBezTo>
                        <a:pt x="8" y="16"/>
                        <a:pt x="8" y="16"/>
                        <a:pt x="8" y="16"/>
                      </a:cubicBezTo>
                      <a:cubicBezTo>
                        <a:pt x="4" y="16"/>
                        <a:pt x="0" y="12"/>
                        <a:pt x="0" y="8"/>
                      </a:cubicBezTo>
                      <a:cubicBezTo>
                        <a:pt x="0" y="4"/>
                        <a:pt x="4" y="0"/>
                        <a:pt x="8" y="0"/>
                      </a:cubicBezTo>
                      <a:cubicBezTo>
                        <a:pt x="220" y="0"/>
                        <a:pt x="220" y="0"/>
                        <a:pt x="220" y="0"/>
                      </a:cubicBezTo>
                      <a:cubicBezTo>
                        <a:pt x="224" y="0"/>
                        <a:pt x="228" y="4"/>
                        <a:pt x="228" y="8"/>
                      </a:cubicBezTo>
                      <a:cubicBezTo>
                        <a:pt x="228" y="12"/>
                        <a:pt x="224" y="16"/>
                        <a:pt x="220" y="16"/>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8" name="Freeform 60"/>
                <p:cNvSpPr>
                  <a:spLocks/>
                </p:cNvSpPr>
                <p:nvPr/>
              </p:nvSpPr>
              <p:spPr bwMode="auto">
                <a:xfrm>
                  <a:off x="2427288" y="4545013"/>
                  <a:ext cx="328613" cy="22225"/>
                </a:xfrm>
                <a:custGeom>
                  <a:avLst/>
                  <a:gdLst>
                    <a:gd name="T0" fmla="*/ 220 w 228"/>
                    <a:gd name="T1" fmla="*/ 16 h 16"/>
                    <a:gd name="T2" fmla="*/ 8 w 228"/>
                    <a:gd name="T3" fmla="*/ 16 h 16"/>
                    <a:gd name="T4" fmla="*/ 0 w 228"/>
                    <a:gd name="T5" fmla="*/ 8 h 16"/>
                    <a:gd name="T6" fmla="*/ 8 w 228"/>
                    <a:gd name="T7" fmla="*/ 0 h 16"/>
                    <a:gd name="T8" fmla="*/ 220 w 228"/>
                    <a:gd name="T9" fmla="*/ 0 h 16"/>
                    <a:gd name="T10" fmla="*/ 228 w 228"/>
                    <a:gd name="T11" fmla="*/ 8 h 16"/>
                    <a:gd name="T12" fmla="*/ 220 w 228"/>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28" h="16">
                      <a:moveTo>
                        <a:pt x="220" y="16"/>
                      </a:moveTo>
                      <a:cubicBezTo>
                        <a:pt x="8" y="16"/>
                        <a:pt x="8" y="16"/>
                        <a:pt x="8" y="16"/>
                      </a:cubicBezTo>
                      <a:cubicBezTo>
                        <a:pt x="4" y="16"/>
                        <a:pt x="0" y="12"/>
                        <a:pt x="0" y="8"/>
                      </a:cubicBezTo>
                      <a:cubicBezTo>
                        <a:pt x="0" y="4"/>
                        <a:pt x="4" y="0"/>
                        <a:pt x="8" y="0"/>
                      </a:cubicBezTo>
                      <a:cubicBezTo>
                        <a:pt x="220" y="0"/>
                        <a:pt x="220" y="0"/>
                        <a:pt x="220" y="0"/>
                      </a:cubicBezTo>
                      <a:cubicBezTo>
                        <a:pt x="224" y="0"/>
                        <a:pt x="228" y="4"/>
                        <a:pt x="228" y="8"/>
                      </a:cubicBezTo>
                      <a:cubicBezTo>
                        <a:pt x="228" y="12"/>
                        <a:pt x="224" y="16"/>
                        <a:pt x="220" y="16"/>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9" name="Freeform 61"/>
                <p:cNvSpPr>
                  <a:spLocks/>
                </p:cNvSpPr>
                <p:nvPr/>
              </p:nvSpPr>
              <p:spPr bwMode="auto">
                <a:xfrm>
                  <a:off x="2427288" y="4683126"/>
                  <a:ext cx="225425" cy="22225"/>
                </a:xfrm>
                <a:custGeom>
                  <a:avLst/>
                  <a:gdLst>
                    <a:gd name="T0" fmla="*/ 148 w 156"/>
                    <a:gd name="T1" fmla="*/ 16 h 16"/>
                    <a:gd name="T2" fmla="*/ 8 w 156"/>
                    <a:gd name="T3" fmla="*/ 16 h 16"/>
                    <a:gd name="T4" fmla="*/ 0 w 156"/>
                    <a:gd name="T5" fmla="*/ 8 h 16"/>
                    <a:gd name="T6" fmla="*/ 8 w 156"/>
                    <a:gd name="T7" fmla="*/ 0 h 16"/>
                    <a:gd name="T8" fmla="*/ 148 w 156"/>
                    <a:gd name="T9" fmla="*/ 0 h 16"/>
                    <a:gd name="T10" fmla="*/ 156 w 156"/>
                    <a:gd name="T11" fmla="*/ 8 h 16"/>
                    <a:gd name="T12" fmla="*/ 148 w 156"/>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156" h="16">
                      <a:moveTo>
                        <a:pt x="148" y="16"/>
                      </a:moveTo>
                      <a:cubicBezTo>
                        <a:pt x="8" y="16"/>
                        <a:pt x="8" y="16"/>
                        <a:pt x="8" y="16"/>
                      </a:cubicBezTo>
                      <a:cubicBezTo>
                        <a:pt x="4" y="16"/>
                        <a:pt x="0" y="12"/>
                        <a:pt x="0" y="8"/>
                      </a:cubicBezTo>
                      <a:cubicBezTo>
                        <a:pt x="0" y="4"/>
                        <a:pt x="4" y="0"/>
                        <a:pt x="8" y="0"/>
                      </a:cubicBezTo>
                      <a:cubicBezTo>
                        <a:pt x="148" y="0"/>
                        <a:pt x="148" y="0"/>
                        <a:pt x="148" y="0"/>
                      </a:cubicBezTo>
                      <a:cubicBezTo>
                        <a:pt x="152" y="0"/>
                        <a:pt x="156" y="4"/>
                        <a:pt x="156" y="8"/>
                      </a:cubicBezTo>
                      <a:cubicBezTo>
                        <a:pt x="156" y="12"/>
                        <a:pt x="152" y="16"/>
                        <a:pt x="148" y="16"/>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0" name="Freeform 62"/>
                <p:cNvSpPr>
                  <a:spLocks/>
                </p:cNvSpPr>
                <p:nvPr/>
              </p:nvSpPr>
              <p:spPr bwMode="auto">
                <a:xfrm>
                  <a:off x="2416176" y="4895851"/>
                  <a:ext cx="333375" cy="23813"/>
                </a:xfrm>
                <a:custGeom>
                  <a:avLst/>
                  <a:gdLst>
                    <a:gd name="T0" fmla="*/ 224 w 232"/>
                    <a:gd name="T1" fmla="*/ 16 h 16"/>
                    <a:gd name="T2" fmla="*/ 8 w 232"/>
                    <a:gd name="T3" fmla="*/ 16 h 16"/>
                    <a:gd name="T4" fmla="*/ 0 w 232"/>
                    <a:gd name="T5" fmla="*/ 8 h 16"/>
                    <a:gd name="T6" fmla="*/ 8 w 232"/>
                    <a:gd name="T7" fmla="*/ 0 h 16"/>
                    <a:gd name="T8" fmla="*/ 224 w 232"/>
                    <a:gd name="T9" fmla="*/ 0 h 16"/>
                    <a:gd name="T10" fmla="*/ 232 w 232"/>
                    <a:gd name="T11" fmla="*/ 8 h 16"/>
                    <a:gd name="T12" fmla="*/ 224 w 23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32" h="16">
                      <a:moveTo>
                        <a:pt x="224" y="16"/>
                      </a:moveTo>
                      <a:cubicBezTo>
                        <a:pt x="8" y="16"/>
                        <a:pt x="8" y="16"/>
                        <a:pt x="8" y="16"/>
                      </a:cubicBezTo>
                      <a:cubicBezTo>
                        <a:pt x="4" y="16"/>
                        <a:pt x="0" y="12"/>
                        <a:pt x="0" y="8"/>
                      </a:cubicBezTo>
                      <a:cubicBezTo>
                        <a:pt x="0" y="4"/>
                        <a:pt x="4" y="0"/>
                        <a:pt x="8" y="0"/>
                      </a:cubicBezTo>
                      <a:cubicBezTo>
                        <a:pt x="224" y="0"/>
                        <a:pt x="224" y="0"/>
                        <a:pt x="224" y="0"/>
                      </a:cubicBezTo>
                      <a:cubicBezTo>
                        <a:pt x="228" y="0"/>
                        <a:pt x="232" y="4"/>
                        <a:pt x="232" y="8"/>
                      </a:cubicBezTo>
                      <a:cubicBezTo>
                        <a:pt x="232" y="12"/>
                        <a:pt x="228" y="16"/>
                        <a:pt x="224" y="16"/>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1" name="Freeform 63"/>
                <p:cNvSpPr>
                  <a:spLocks/>
                </p:cNvSpPr>
                <p:nvPr/>
              </p:nvSpPr>
              <p:spPr bwMode="auto">
                <a:xfrm>
                  <a:off x="2416176" y="4827588"/>
                  <a:ext cx="333375" cy="22225"/>
                </a:xfrm>
                <a:custGeom>
                  <a:avLst/>
                  <a:gdLst>
                    <a:gd name="T0" fmla="*/ 224 w 232"/>
                    <a:gd name="T1" fmla="*/ 16 h 16"/>
                    <a:gd name="T2" fmla="*/ 8 w 232"/>
                    <a:gd name="T3" fmla="*/ 16 h 16"/>
                    <a:gd name="T4" fmla="*/ 0 w 232"/>
                    <a:gd name="T5" fmla="*/ 8 h 16"/>
                    <a:gd name="T6" fmla="*/ 8 w 232"/>
                    <a:gd name="T7" fmla="*/ 0 h 16"/>
                    <a:gd name="T8" fmla="*/ 224 w 232"/>
                    <a:gd name="T9" fmla="*/ 0 h 16"/>
                    <a:gd name="T10" fmla="*/ 232 w 232"/>
                    <a:gd name="T11" fmla="*/ 8 h 16"/>
                    <a:gd name="T12" fmla="*/ 224 w 232"/>
                    <a:gd name="T13" fmla="*/ 16 h 16"/>
                  </a:gdLst>
                  <a:ahLst/>
                  <a:cxnLst>
                    <a:cxn ang="0">
                      <a:pos x="T0" y="T1"/>
                    </a:cxn>
                    <a:cxn ang="0">
                      <a:pos x="T2" y="T3"/>
                    </a:cxn>
                    <a:cxn ang="0">
                      <a:pos x="T4" y="T5"/>
                    </a:cxn>
                    <a:cxn ang="0">
                      <a:pos x="T6" y="T7"/>
                    </a:cxn>
                    <a:cxn ang="0">
                      <a:pos x="T8" y="T9"/>
                    </a:cxn>
                    <a:cxn ang="0">
                      <a:pos x="T10" y="T11"/>
                    </a:cxn>
                    <a:cxn ang="0">
                      <a:pos x="T12" y="T13"/>
                    </a:cxn>
                  </a:cxnLst>
                  <a:rect l="0" t="0" r="r" b="b"/>
                  <a:pathLst>
                    <a:path w="232" h="16">
                      <a:moveTo>
                        <a:pt x="224" y="16"/>
                      </a:moveTo>
                      <a:cubicBezTo>
                        <a:pt x="8" y="16"/>
                        <a:pt x="8" y="16"/>
                        <a:pt x="8" y="16"/>
                      </a:cubicBezTo>
                      <a:cubicBezTo>
                        <a:pt x="4" y="16"/>
                        <a:pt x="0" y="12"/>
                        <a:pt x="0" y="8"/>
                      </a:cubicBezTo>
                      <a:cubicBezTo>
                        <a:pt x="0" y="4"/>
                        <a:pt x="4" y="0"/>
                        <a:pt x="8" y="0"/>
                      </a:cubicBezTo>
                      <a:cubicBezTo>
                        <a:pt x="224" y="0"/>
                        <a:pt x="224" y="0"/>
                        <a:pt x="224" y="0"/>
                      </a:cubicBezTo>
                      <a:cubicBezTo>
                        <a:pt x="228" y="0"/>
                        <a:pt x="232" y="4"/>
                        <a:pt x="232" y="8"/>
                      </a:cubicBezTo>
                      <a:cubicBezTo>
                        <a:pt x="232" y="12"/>
                        <a:pt x="228" y="16"/>
                        <a:pt x="224" y="16"/>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grpSp>
        <p:nvGrpSpPr>
          <p:cNvPr id="19" name="Group 18"/>
          <p:cNvGrpSpPr/>
          <p:nvPr/>
        </p:nvGrpSpPr>
        <p:grpSpPr>
          <a:xfrm>
            <a:off x="1634033" y="6483936"/>
            <a:ext cx="787928" cy="778414"/>
            <a:chOff x="1269152" y="6483936"/>
            <a:chExt cx="787928" cy="778414"/>
          </a:xfrm>
        </p:grpSpPr>
        <p:grpSp>
          <p:nvGrpSpPr>
            <p:cNvPr id="50" name="Group 49"/>
            <p:cNvGrpSpPr>
              <a:grpSpLocks noChangeAspect="1"/>
            </p:cNvGrpSpPr>
            <p:nvPr/>
          </p:nvGrpSpPr>
          <p:grpSpPr>
            <a:xfrm>
              <a:off x="1269152" y="6483936"/>
              <a:ext cx="787928" cy="778414"/>
              <a:chOff x="2632787" y="1629410"/>
              <a:chExt cx="1817884" cy="1795938"/>
            </a:xfrm>
          </p:grpSpPr>
          <p:sp>
            <p:nvSpPr>
              <p:cNvPr id="51" name="Chord 50"/>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hord 51"/>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18" name="Group 117"/>
            <p:cNvGrpSpPr/>
            <p:nvPr/>
          </p:nvGrpSpPr>
          <p:grpSpPr>
            <a:xfrm>
              <a:off x="1427096" y="6718431"/>
              <a:ext cx="468864" cy="309424"/>
              <a:chOff x="3765550" y="4445001"/>
              <a:chExt cx="1181101" cy="779461"/>
            </a:xfrm>
          </p:grpSpPr>
          <p:sp>
            <p:nvSpPr>
              <p:cNvPr id="119" name="Freeform 67"/>
              <p:cNvSpPr>
                <a:spLocks/>
              </p:cNvSpPr>
              <p:nvPr/>
            </p:nvSpPr>
            <p:spPr bwMode="auto">
              <a:xfrm>
                <a:off x="4027488" y="4606925"/>
                <a:ext cx="325438" cy="593725"/>
              </a:xfrm>
              <a:custGeom>
                <a:avLst/>
                <a:gdLst>
                  <a:gd name="T0" fmla="*/ 171 w 226"/>
                  <a:gd name="T1" fmla="*/ 31 h 412"/>
                  <a:gd name="T2" fmla="*/ 65 w 226"/>
                  <a:gd name="T3" fmla="*/ 178 h 412"/>
                  <a:gd name="T4" fmla="*/ 3 w 226"/>
                  <a:gd name="T5" fmla="*/ 232 h 412"/>
                  <a:gd name="T6" fmla="*/ 10 w 226"/>
                  <a:gd name="T7" fmla="*/ 259 h 412"/>
                  <a:gd name="T8" fmla="*/ 34 w 226"/>
                  <a:gd name="T9" fmla="*/ 274 h 412"/>
                  <a:gd name="T10" fmla="*/ 45 w 226"/>
                  <a:gd name="T11" fmla="*/ 298 h 412"/>
                  <a:gd name="T12" fmla="*/ 94 w 226"/>
                  <a:gd name="T13" fmla="*/ 337 h 412"/>
                  <a:gd name="T14" fmla="*/ 134 w 226"/>
                  <a:gd name="T15" fmla="*/ 362 h 412"/>
                  <a:gd name="T16" fmla="*/ 166 w 226"/>
                  <a:gd name="T17" fmla="*/ 398 h 412"/>
                  <a:gd name="T18" fmla="*/ 193 w 226"/>
                  <a:gd name="T19" fmla="*/ 412 h 412"/>
                  <a:gd name="T20" fmla="*/ 226 w 226"/>
                  <a:gd name="T21" fmla="*/ 387 h 412"/>
                  <a:gd name="T22" fmla="*/ 226 w 226"/>
                  <a:gd name="T23" fmla="*/ 0 h 412"/>
                  <a:gd name="T24" fmla="*/ 171 w 226"/>
                  <a:gd name="T25" fmla="*/ 31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412">
                    <a:moveTo>
                      <a:pt x="171" y="31"/>
                    </a:moveTo>
                    <a:cubicBezTo>
                      <a:pt x="156" y="51"/>
                      <a:pt x="90" y="162"/>
                      <a:pt x="65" y="178"/>
                    </a:cubicBezTo>
                    <a:cubicBezTo>
                      <a:pt x="44" y="191"/>
                      <a:pt x="9" y="206"/>
                      <a:pt x="3" y="232"/>
                    </a:cubicBezTo>
                    <a:cubicBezTo>
                      <a:pt x="0" y="242"/>
                      <a:pt x="3" y="252"/>
                      <a:pt x="10" y="259"/>
                    </a:cubicBezTo>
                    <a:cubicBezTo>
                      <a:pt x="16" y="266"/>
                      <a:pt x="27" y="268"/>
                      <a:pt x="34" y="274"/>
                    </a:cubicBezTo>
                    <a:cubicBezTo>
                      <a:pt x="40" y="280"/>
                      <a:pt x="43" y="289"/>
                      <a:pt x="45" y="298"/>
                    </a:cubicBezTo>
                    <a:cubicBezTo>
                      <a:pt x="53" y="322"/>
                      <a:pt x="78" y="320"/>
                      <a:pt x="94" y="337"/>
                    </a:cubicBezTo>
                    <a:cubicBezTo>
                      <a:pt x="105" y="349"/>
                      <a:pt x="116" y="357"/>
                      <a:pt x="134" y="362"/>
                    </a:cubicBezTo>
                    <a:cubicBezTo>
                      <a:pt x="147" y="366"/>
                      <a:pt x="157" y="389"/>
                      <a:pt x="166" y="398"/>
                    </a:cubicBezTo>
                    <a:cubicBezTo>
                      <a:pt x="173" y="404"/>
                      <a:pt x="182" y="411"/>
                      <a:pt x="193" y="412"/>
                    </a:cubicBezTo>
                    <a:cubicBezTo>
                      <a:pt x="200" y="412"/>
                      <a:pt x="212" y="402"/>
                      <a:pt x="226" y="387"/>
                    </a:cubicBezTo>
                    <a:cubicBezTo>
                      <a:pt x="226" y="0"/>
                      <a:pt x="226" y="0"/>
                      <a:pt x="226" y="0"/>
                    </a:cubicBezTo>
                    <a:cubicBezTo>
                      <a:pt x="205" y="6"/>
                      <a:pt x="183" y="17"/>
                      <a:pt x="171" y="31"/>
                    </a:cubicBezTo>
                    <a:close/>
                  </a:path>
                </a:pathLst>
              </a:custGeom>
              <a:solidFill>
                <a:srgbClr val="00BCE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0" name="Freeform 68"/>
              <p:cNvSpPr>
                <a:spLocks/>
              </p:cNvSpPr>
              <p:nvPr/>
            </p:nvSpPr>
            <p:spPr bwMode="auto">
              <a:xfrm>
                <a:off x="4352925" y="4549775"/>
                <a:ext cx="436563" cy="614362"/>
              </a:xfrm>
              <a:custGeom>
                <a:avLst/>
                <a:gdLst>
                  <a:gd name="T0" fmla="*/ 291 w 303"/>
                  <a:gd name="T1" fmla="*/ 134 h 427"/>
                  <a:gd name="T2" fmla="*/ 220 w 303"/>
                  <a:gd name="T3" fmla="*/ 22 h 427"/>
                  <a:gd name="T4" fmla="*/ 157 w 303"/>
                  <a:gd name="T5" fmla="*/ 32 h 427"/>
                  <a:gd name="T6" fmla="*/ 143 w 303"/>
                  <a:gd name="T7" fmla="*/ 40 h 427"/>
                  <a:gd name="T8" fmla="*/ 31 w 303"/>
                  <a:gd name="T9" fmla="*/ 33 h 427"/>
                  <a:gd name="T10" fmla="*/ 0 w 303"/>
                  <a:gd name="T11" fmla="*/ 40 h 427"/>
                  <a:gd name="T12" fmla="*/ 0 w 303"/>
                  <a:gd name="T13" fmla="*/ 427 h 427"/>
                  <a:gd name="T14" fmla="*/ 76 w 303"/>
                  <a:gd name="T15" fmla="*/ 340 h 427"/>
                  <a:gd name="T16" fmla="*/ 140 w 303"/>
                  <a:gd name="T17" fmla="*/ 289 h 427"/>
                  <a:gd name="T18" fmla="*/ 214 w 303"/>
                  <a:gd name="T19" fmla="*/ 234 h 427"/>
                  <a:gd name="T20" fmla="*/ 270 w 303"/>
                  <a:gd name="T21" fmla="*/ 181 h 427"/>
                  <a:gd name="T22" fmla="*/ 291 w 303"/>
                  <a:gd name="T23" fmla="*/ 134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3" h="427">
                    <a:moveTo>
                      <a:pt x="291" y="134"/>
                    </a:moveTo>
                    <a:cubicBezTo>
                      <a:pt x="220" y="22"/>
                      <a:pt x="220" y="22"/>
                      <a:pt x="220" y="22"/>
                    </a:cubicBezTo>
                    <a:cubicBezTo>
                      <a:pt x="206" y="0"/>
                      <a:pt x="180" y="18"/>
                      <a:pt x="157" y="32"/>
                    </a:cubicBezTo>
                    <a:cubicBezTo>
                      <a:pt x="152" y="35"/>
                      <a:pt x="148" y="38"/>
                      <a:pt x="143" y="40"/>
                    </a:cubicBezTo>
                    <a:cubicBezTo>
                      <a:pt x="109" y="56"/>
                      <a:pt x="65" y="28"/>
                      <a:pt x="31" y="33"/>
                    </a:cubicBezTo>
                    <a:cubicBezTo>
                      <a:pt x="22" y="34"/>
                      <a:pt x="11" y="36"/>
                      <a:pt x="0" y="40"/>
                    </a:cubicBezTo>
                    <a:cubicBezTo>
                      <a:pt x="0" y="427"/>
                      <a:pt x="0" y="427"/>
                      <a:pt x="0" y="427"/>
                    </a:cubicBezTo>
                    <a:cubicBezTo>
                      <a:pt x="27" y="396"/>
                      <a:pt x="62" y="348"/>
                      <a:pt x="76" y="340"/>
                    </a:cubicBezTo>
                    <a:cubicBezTo>
                      <a:pt x="100" y="326"/>
                      <a:pt x="121" y="309"/>
                      <a:pt x="140" y="289"/>
                    </a:cubicBezTo>
                    <a:cubicBezTo>
                      <a:pt x="158" y="270"/>
                      <a:pt x="198" y="254"/>
                      <a:pt x="214" y="234"/>
                    </a:cubicBezTo>
                    <a:cubicBezTo>
                      <a:pt x="230" y="214"/>
                      <a:pt x="249" y="196"/>
                      <a:pt x="270" y="181"/>
                    </a:cubicBezTo>
                    <a:cubicBezTo>
                      <a:pt x="287" y="168"/>
                      <a:pt x="303" y="153"/>
                      <a:pt x="291" y="134"/>
                    </a:cubicBezTo>
                    <a:close/>
                  </a:path>
                </a:pathLst>
              </a:custGeom>
              <a:solidFill>
                <a:srgbClr val="0085A8"/>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21" name="Freeform 69"/>
              <p:cNvSpPr>
                <a:spLocks/>
              </p:cNvSpPr>
              <p:nvPr/>
            </p:nvSpPr>
            <p:spPr bwMode="auto">
              <a:xfrm>
                <a:off x="4581525" y="4537075"/>
                <a:ext cx="220663" cy="314325"/>
              </a:xfrm>
              <a:custGeom>
                <a:avLst/>
                <a:gdLst>
                  <a:gd name="T0" fmla="*/ 19 w 139"/>
                  <a:gd name="T1" fmla="*/ 0 h 198"/>
                  <a:gd name="T2" fmla="*/ 0 w 139"/>
                  <a:gd name="T3" fmla="*/ 13 h 198"/>
                  <a:gd name="T4" fmla="*/ 119 w 139"/>
                  <a:gd name="T5" fmla="*/ 198 h 198"/>
                  <a:gd name="T6" fmla="*/ 139 w 139"/>
                  <a:gd name="T7" fmla="*/ 186 h 198"/>
                  <a:gd name="T8" fmla="*/ 19 w 139"/>
                  <a:gd name="T9" fmla="*/ 0 h 198"/>
                </a:gdLst>
                <a:ahLst/>
                <a:cxnLst>
                  <a:cxn ang="0">
                    <a:pos x="T0" y="T1"/>
                  </a:cxn>
                  <a:cxn ang="0">
                    <a:pos x="T2" y="T3"/>
                  </a:cxn>
                  <a:cxn ang="0">
                    <a:pos x="T4" y="T5"/>
                  </a:cxn>
                  <a:cxn ang="0">
                    <a:pos x="T6" y="T7"/>
                  </a:cxn>
                  <a:cxn ang="0">
                    <a:pos x="T8" y="T9"/>
                  </a:cxn>
                </a:cxnLst>
                <a:rect l="0" t="0" r="r" b="b"/>
                <a:pathLst>
                  <a:path w="139" h="198">
                    <a:moveTo>
                      <a:pt x="19" y="0"/>
                    </a:moveTo>
                    <a:lnTo>
                      <a:pt x="0" y="13"/>
                    </a:lnTo>
                    <a:lnTo>
                      <a:pt x="119" y="198"/>
                    </a:lnTo>
                    <a:lnTo>
                      <a:pt x="139" y="186"/>
                    </a:lnTo>
                    <a:lnTo>
                      <a:pt x="19" y="0"/>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70"/>
              <p:cNvSpPr>
                <a:spLocks/>
              </p:cNvSpPr>
              <p:nvPr/>
            </p:nvSpPr>
            <p:spPr bwMode="auto">
              <a:xfrm>
                <a:off x="4611688" y="4445001"/>
                <a:ext cx="334963" cy="387350"/>
              </a:xfrm>
              <a:custGeom>
                <a:avLst/>
                <a:gdLst>
                  <a:gd name="T0" fmla="*/ 229 w 232"/>
                  <a:gd name="T1" fmla="*/ 194 h 269"/>
                  <a:gd name="T2" fmla="*/ 110 w 232"/>
                  <a:gd name="T3" fmla="*/ 7 h 269"/>
                  <a:gd name="T4" fmla="*/ 94 w 232"/>
                  <a:gd name="T5" fmla="*/ 4 h 269"/>
                  <a:gd name="T6" fmla="*/ 0 w 232"/>
                  <a:gd name="T7" fmla="*/ 64 h 269"/>
                  <a:gd name="T8" fmla="*/ 131 w 232"/>
                  <a:gd name="T9" fmla="*/ 269 h 269"/>
                  <a:gd name="T10" fmla="*/ 226 w 232"/>
                  <a:gd name="T11" fmla="*/ 209 h 269"/>
                  <a:gd name="T12" fmla="*/ 229 w 232"/>
                  <a:gd name="T13" fmla="*/ 194 h 269"/>
                </a:gdLst>
                <a:ahLst/>
                <a:cxnLst>
                  <a:cxn ang="0">
                    <a:pos x="T0" y="T1"/>
                  </a:cxn>
                  <a:cxn ang="0">
                    <a:pos x="T2" y="T3"/>
                  </a:cxn>
                  <a:cxn ang="0">
                    <a:pos x="T4" y="T5"/>
                  </a:cxn>
                  <a:cxn ang="0">
                    <a:pos x="T6" y="T7"/>
                  </a:cxn>
                  <a:cxn ang="0">
                    <a:pos x="T8" y="T9"/>
                  </a:cxn>
                  <a:cxn ang="0">
                    <a:pos x="T10" y="T11"/>
                  </a:cxn>
                  <a:cxn ang="0">
                    <a:pos x="T12" y="T13"/>
                  </a:cxn>
                </a:cxnLst>
                <a:rect l="0" t="0" r="r" b="b"/>
                <a:pathLst>
                  <a:path w="232" h="269">
                    <a:moveTo>
                      <a:pt x="229" y="194"/>
                    </a:moveTo>
                    <a:cubicBezTo>
                      <a:pt x="110" y="7"/>
                      <a:pt x="110" y="7"/>
                      <a:pt x="110" y="7"/>
                    </a:cubicBezTo>
                    <a:cubicBezTo>
                      <a:pt x="107" y="2"/>
                      <a:pt x="100" y="0"/>
                      <a:pt x="94" y="4"/>
                    </a:cubicBezTo>
                    <a:cubicBezTo>
                      <a:pt x="0" y="64"/>
                      <a:pt x="0" y="64"/>
                      <a:pt x="0" y="64"/>
                    </a:cubicBezTo>
                    <a:cubicBezTo>
                      <a:pt x="131" y="269"/>
                      <a:pt x="131" y="269"/>
                      <a:pt x="131" y="269"/>
                    </a:cubicBezTo>
                    <a:cubicBezTo>
                      <a:pt x="226" y="209"/>
                      <a:pt x="226" y="209"/>
                      <a:pt x="226" y="209"/>
                    </a:cubicBezTo>
                    <a:cubicBezTo>
                      <a:pt x="231" y="206"/>
                      <a:pt x="232" y="199"/>
                      <a:pt x="229" y="194"/>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3" name="Freeform 71"/>
              <p:cNvSpPr>
                <a:spLocks/>
              </p:cNvSpPr>
              <p:nvPr/>
            </p:nvSpPr>
            <p:spPr bwMode="auto">
              <a:xfrm>
                <a:off x="4551363" y="4557713"/>
                <a:ext cx="219075" cy="312737"/>
              </a:xfrm>
              <a:custGeom>
                <a:avLst/>
                <a:gdLst>
                  <a:gd name="T0" fmla="*/ 19 w 138"/>
                  <a:gd name="T1" fmla="*/ 0 h 197"/>
                  <a:gd name="T2" fmla="*/ 0 w 138"/>
                  <a:gd name="T3" fmla="*/ 12 h 197"/>
                  <a:gd name="T4" fmla="*/ 120 w 138"/>
                  <a:gd name="T5" fmla="*/ 197 h 197"/>
                  <a:gd name="T6" fmla="*/ 138 w 138"/>
                  <a:gd name="T7" fmla="*/ 185 h 197"/>
                  <a:gd name="T8" fmla="*/ 19 w 138"/>
                  <a:gd name="T9" fmla="*/ 0 h 197"/>
                </a:gdLst>
                <a:ahLst/>
                <a:cxnLst>
                  <a:cxn ang="0">
                    <a:pos x="T0" y="T1"/>
                  </a:cxn>
                  <a:cxn ang="0">
                    <a:pos x="T2" y="T3"/>
                  </a:cxn>
                  <a:cxn ang="0">
                    <a:pos x="T4" y="T5"/>
                  </a:cxn>
                  <a:cxn ang="0">
                    <a:pos x="T6" y="T7"/>
                  </a:cxn>
                  <a:cxn ang="0">
                    <a:pos x="T8" y="T9"/>
                  </a:cxn>
                </a:cxnLst>
                <a:rect l="0" t="0" r="r" b="b"/>
                <a:pathLst>
                  <a:path w="138" h="197">
                    <a:moveTo>
                      <a:pt x="19" y="0"/>
                    </a:moveTo>
                    <a:lnTo>
                      <a:pt x="0" y="12"/>
                    </a:lnTo>
                    <a:lnTo>
                      <a:pt x="120" y="197"/>
                    </a:lnTo>
                    <a:lnTo>
                      <a:pt x="138" y="185"/>
                    </a:lnTo>
                    <a:lnTo>
                      <a:pt x="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4" name="Freeform 72"/>
              <p:cNvSpPr>
                <a:spLocks/>
              </p:cNvSpPr>
              <p:nvPr/>
            </p:nvSpPr>
            <p:spPr bwMode="auto">
              <a:xfrm>
                <a:off x="4797425" y="4721225"/>
                <a:ext cx="52388" cy="53975"/>
              </a:xfrm>
              <a:custGeom>
                <a:avLst/>
                <a:gdLst>
                  <a:gd name="T0" fmla="*/ 27 w 37"/>
                  <a:gd name="T1" fmla="*/ 32 h 37"/>
                  <a:gd name="T2" fmla="*/ 5 w 37"/>
                  <a:gd name="T3" fmla="*/ 28 h 37"/>
                  <a:gd name="T4" fmla="*/ 10 w 37"/>
                  <a:gd name="T5" fmla="*/ 5 h 37"/>
                  <a:gd name="T6" fmla="*/ 32 w 37"/>
                  <a:gd name="T7" fmla="*/ 10 h 37"/>
                  <a:gd name="T8" fmla="*/ 27 w 37"/>
                  <a:gd name="T9" fmla="*/ 32 h 37"/>
                </a:gdLst>
                <a:ahLst/>
                <a:cxnLst>
                  <a:cxn ang="0">
                    <a:pos x="T0" y="T1"/>
                  </a:cxn>
                  <a:cxn ang="0">
                    <a:pos x="T2" y="T3"/>
                  </a:cxn>
                  <a:cxn ang="0">
                    <a:pos x="T4" y="T5"/>
                  </a:cxn>
                  <a:cxn ang="0">
                    <a:pos x="T6" y="T7"/>
                  </a:cxn>
                  <a:cxn ang="0">
                    <a:pos x="T8" y="T9"/>
                  </a:cxn>
                </a:cxnLst>
                <a:rect l="0" t="0" r="r" b="b"/>
                <a:pathLst>
                  <a:path w="37" h="37">
                    <a:moveTo>
                      <a:pt x="27" y="32"/>
                    </a:moveTo>
                    <a:cubicBezTo>
                      <a:pt x="20" y="37"/>
                      <a:pt x="10" y="35"/>
                      <a:pt x="5" y="28"/>
                    </a:cubicBezTo>
                    <a:cubicBezTo>
                      <a:pt x="0" y="20"/>
                      <a:pt x="2" y="10"/>
                      <a:pt x="10" y="5"/>
                    </a:cubicBezTo>
                    <a:cubicBezTo>
                      <a:pt x="17" y="0"/>
                      <a:pt x="27" y="3"/>
                      <a:pt x="32" y="10"/>
                    </a:cubicBezTo>
                    <a:cubicBezTo>
                      <a:pt x="37" y="18"/>
                      <a:pt x="35" y="28"/>
                      <a:pt x="27"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73"/>
              <p:cNvSpPr>
                <a:spLocks/>
              </p:cNvSpPr>
              <p:nvPr/>
            </p:nvSpPr>
            <p:spPr bwMode="auto">
              <a:xfrm>
                <a:off x="3914775" y="4548188"/>
                <a:ext cx="438150" cy="669925"/>
              </a:xfrm>
              <a:custGeom>
                <a:avLst/>
                <a:gdLst>
                  <a:gd name="T0" fmla="*/ 285 w 305"/>
                  <a:gd name="T1" fmla="*/ 53 h 466"/>
                  <a:gd name="T2" fmla="*/ 170 w 305"/>
                  <a:gd name="T3" fmla="*/ 41 h 466"/>
                  <a:gd name="T4" fmla="*/ 156 w 305"/>
                  <a:gd name="T5" fmla="*/ 33 h 466"/>
                  <a:gd name="T6" fmla="*/ 91 w 305"/>
                  <a:gd name="T7" fmla="*/ 25 h 466"/>
                  <a:gd name="T8" fmla="*/ 13 w 305"/>
                  <a:gd name="T9" fmla="*/ 147 h 466"/>
                  <a:gd name="T10" fmla="*/ 33 w 305"/>
                  <a:gd name="T11" fmla="*/ 196 h 466"/>
                  <a:gd name="T12" fmla="*/ 89 w 305"/>
                  <a:gd name="T13" fmla="*/ 251 h 466"/>
                  <a:gd name="T14" fmla="*/ 137 w 305"/>
                  <a:gd name="T15" fmla="*/ 313 h 466"/>
                  <a:gd name="T16" fmla="*/ 201 w 305"/>
                  <a:gd name="T17" fmla="*/ 365 h 466"/>
                  <a:gd name="T18" fmla="*/ 305 w 305"/>
                  <a:gd name="T19" fmla="*/ 466 h 466"/>
                  <a:gd name="T20" fmla="*/ 305 w 305"/>
                  <a:gd name="T21" fmla="*/ 56 h 466"/>
                  <a:gd name="T22" fmla="*/ 285 w 305"/>
                  <a:gd name="T23" fmla="*/ 5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5" h="466">
                    <a:moveTo>
                      <a:pt x="285" y="53"/>
                    </a:moveTo>
                    <a:cubicBezTo>
                      <a:pt x="250" y="49"/>
                      <a:pt x="204" y="56"/>
                      <a:pt x="170" y="41"/>
                    </a:cubicBezTo>
                    <a:cubicBezTo>
                      <a:pt x="165" y="39"/>
                      <a:pt x="160" y="36"/>
                      <a:pt x="156" y="33"/>
                    </a:cubicBezTo>
                    <a:cubicBezTo>
                      <a:pt x="133" y="19"/>
                      <a:pt x="107" y="0"/>
                      <a:pt x="91" y="25"/>
                    </a:cubicBezTo>
                    <a:cubicBezTo>
                      <a:pt x="13" y="147"/>
                      <a:pt x="13" y="147"/>
                      <a:pt x="13" y="147"/>
                    </a:cubicBezTo>
                    <a:cubicBezTo>
                      <a:pt x="0" y="168"/>
                      <a:pt x="16" y="183"/>
                      <a:pt x="33" y="196"/>
                    </a:cubicBezTo>
                    <a:cubicBezTo>
                      <a:pt x="54" y="212"/>
                      <a:pt x="73" y="230"/>
                      <a:pt x="89" y="251"/>
                    </a:cubicBezTo>
                    <a:cubicBezTo>
                      <a:pt x="104" y="271"/>
                      <a:pt x="119" y="294"/>
                      <a:pt x="137" y="313"/>
                    </a:cubicBezTo>
                    <a:cubicBezTo>
                      <a:pt x="155" y="333"/>
                      <a:pt x="177" y="351"/>
                      <a:pt x="201" y="365"/>
                    </a:cubicBezTo>
                    <a:cubicBezTo>
                      <a:pt x="218" y="375"/>
                      <a:pt x="254" y="450"/>
                      <a:pt x="305" y="466"/>
                    </a:cubicBezTo>
                    <a:cubicBezTo>
                      <a:pt x="305" y="56"/>
                      <a:pt x="305" y="56"/>
                      <a:pt x="305" y="56"/>
                    </a:cubicBezTo>
                    <a:cubicBezTo>
                      <a:pt x="298" y="55"/>
                      <a:pt x="291" y="54"/>
                      <a:pt x="285" y="53"/>
                    </a:cubicBezTo>
                    <a:close/>
                  </a:path>
                </a:pathLst>
              </a:custGeom>
              <a:solidFill>
                <a:srgbClr val="0050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74"/>
              <p:cNvSpPr>
                <a:spLocks/>
              </p:cNvSpPr>
              <p:nvPr/>
            </p:nvSpPr>
            <p:spPr bwMode="auto">
              <a:xfrm>
                <a:off x="4352925" y="4629150"/>
                <a:ext cx="341313" cy="595312"/>
              </a:xfrm>
              <a:custGeom>
                <a:avLst/>
                <a:gdLst>
                  <a:gd name="T0" fmla="*/ 234 w 237"/>
                  <a:gd name="T1" fmla="*/ 220 h 414"/>
                  <a:gd name="T2" fmla="*/ 118 w 237"/>
                  <a:gd name="T3" fmla="*/ 105 h 414"/>
                  <a:gd name="T4" fmla="*/ 66 w 237"/>
                  <a:gd name="T5" fmla="*/ 35 h 414"/>
                  <a:gd name="T6" fmla="*/ 0 w 237"/>
                  <a:gd name="T7" fmla="*/ 0 h 414"/>
                  <a:gd name="T8" fmla="*/ 0 w 237"/>
                  <a:gd name="T9" fmla="*/ 410 h 414"/>
                  <a:gd name="T10" fmla="*/ 37 w 237"/>
                  <a:gd name="T11" fmla="*/ 410 h 414"/>
                  <a:gd name="T12" fmla="*/ 64 w 237"/>
                  <a:gd name="T13" fmla="*/ 385 h 414"/>
                  <a:gd name="T14" fmla="*/ 94 w 237"/>
                  <a:gd name="T15" fmla="*/ 364 h 414"/>
                  <a:gd name="T16" fmla="*/ 137 w 237"/>
                  <a:gd name="T17" fmla="*/ 336 h 414"/>
                  <a:gd name="T18" fmla="*/ 188 w 237"/>
                  <a:gd name="T19" fmla="*/ 292 h 414"/>
                  <a:gd name="T20" fmla="*/ 201 w 237"/>
                  <a:gd name="T21" fmla="*/ 266 h 414"/>
                  <a:gd name="T22" fmla="*/ 226 w 237"/>
                  <a:gd name="T23" fmla="*/ 249 h 414"/>
                  <a:gd name="T24" fmla="*/ 234 w 237"/>
                  <a:gd name="T25" fmla="*/ 22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7" h="414">
                    <a:moveTo>
                      <a:pt x="234" y="220"/>
                    </a:moveTo>
                    <a:cubicBezTo>
                      <a:pt x="229" y="195"/>
                      <a:pt x="139" y="118"/>
                      <a:pt x="118" y="105"/>
                    </a:cubicBezTo>
                    <a:cubicBezTo>
                      <a:pt x="93" y="89"/>
                      <a:pt x="82" y="55"/>
                      <a:pt x="66" y="35"/>
                    </a:cubicBezTo>
                    <a:cubicBezTo>
                      <a:pt x="53" y="16"/>
                      <a:pt x="24" y="5"/>
                      <a:pt x="0" y="0"/>
                    </a:cubicBezTo>
                    <a:cubicBezTo>
                      <a:pt x="0" y="410"/>
                      <a:pt x="0" y="410"/>
                      <a:pt x="0" y="410"/>
                    </a:cubicBezTo>
                    <a:cubicBezTo>
                      <a:pt x="11" y="414"/>
                      <a:pt x="24" y="414"/>
                      <a:pt x="37" y="410"/>
                    </a:cubicBezTo>
                    <a:cubicBezTo>
                      <a:pt x="47" y="406"/>
                      <a:pt x="57" y="392"/>
                      <a:pt x="64" y="385"/>
                    </a:cubicBezTo>
                    <a:cubicBezTo>
                      <a:pt x="74" y="375"/>
                      <a:pt x="81" y="369"/>
                      <a:pt x="94" y="364"/>
                    </a:cubicBezTo>
                    <a:cubicBezTo>
                      <a:pt x="112" y="358"/>
                      <a:pt x="125" y="350"/>
                      <a:pt x="137" y="336"/>
                    </a:cubicBezTo>
                    <a:cubicBezTo>
                      <a:pt x="153" y="317"/>
                      <a:pt x="179" y="318"/>
                      <a:pt x="188" y="292"/>
                    </a:cubicBezTo>
                    <a:cubicBezTo>
                      <a:pt x="191" y="283"/>
                      <a:pt x="194" y="273"/>
                      <a:pt x="201" y="266"/>
                    </a:cubicBezTo>
                    <a:cubicBezTo>
                      <a:pt x="208" y="259"/>
                      <a:pt x="219" y="256"/>
                      <a:pt x="226" y="249"/>
                    </a:cubicBezTo>
                    <a:cubicBezTo>
                      <a:pt x="234" y="242"/>
                      <a:pt x="237" y="231"/>
                      <a:pt x="234" y="220"/>
                    </a:cubicBezTo>
                    <a:close/>
                  </a:path>
                </a:pathLst>
              </a:custGeom>
              <a:solidFill>
                <a:srgbClr val="0044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75"/>
              <p:cNvSpPr>
                <a:spLocks/>
              </p:cNvSpPr>
              <p:nvPr/>
            </p:nvSpPr>
            <p:spPr bwMode="auto">
              <a:xfrm>
                <a:off x="3910013" y="4537075"/>
                <a:ext cx="220663" cy="314325"/>
              </a:xfrm>
              <a:custGeom>
                <a:avLst/>
                <a:gdLst>
                  <a:gd name="T0" fmla="*/ 120 w 139"/>
                  <a:gd name="T1" fmla="*/ 0 h 198"/>
                  <a:gd name="T2" fmla="*/ 139 w 139"/>
                  <a:gd name="T3" fmla="*/ 13 h 198"/>
                  <a:gd name="T4" fmla="*/ 20 w 139"/>
                  <a:gd name="T5" fmla="*/ 198 h 198"/>
                  <a:gd name="T6" fmla="*/ 0 w 139"/>
                  <a:gd name="T7" fmla="*/ 186 h 198"/>
                  <a:gd name="T8" fmla="*/ 120 w 139"/>
                  <a:gd name="T9" fmla="*/ 0 h 198"/>
                </a:gdLst>
                <a:ahLst/>
                <a:cxnLst>
                  <a:cxn ang="0">
                    <a:pos x="T0" y="T1"/>
                  </a:cxn>
                  <a:cxn ang="0">
                    <a:pos x="T2" y="T3"/>
                  </a:cxn>
                  <a:cxn ang="0">
                    <a:pos x="T4" y="T5"/>
                  </a:cxn>
                  <a:cxn ang="0">
                    <a:pos x="T6" y="T7"/>
                  </a:cxn>
                  <a:cxn ang="0">
                    <a:pos x="T8" y="T9"/>
                  </a:cxn>
                </a:cxnLst>
                <a:rect l="0" t="0" r="r" b="b"/>
                <a:pathLst>
                  <a:path w="139" h="198">
                    <a:moveTo>
                      <a:pt x="120" y="0"/>
                    </a:moveTo>
                    <a:lnTo>
                      <a:pt x="139" y="13"/>
                    </a:lnTo>
                    <a:lnTo>
                      <a:pt x="20" y="198"/>
                    </a:lnTo>
                    <a:lnTo>
                      <a:pt x="0" y="186"/>
                    </a:lnTo>
                    <a:lnTo>
                      <a:pt x="120" y="0"/>
                    </a:lnTo>
                    <a:close/>
                  </a:path>
                </a:pathLst>
              </a:custGeom>
              <a:solidFill>
                <a:srgbClr val="00BCE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76"/>
              <p:cNvSpPr>
                <a:spLocks/>
              </p:cNvSpPr>
              <p:nvPr/>
            </p:nvSpPr>
            <p:spPr bwMode="auto">
              <a:xfrm>
                <a:off x="3765550" y="4445001"/>
                <a:ext cx="334963" cy="387350"/>
              </a:xfrm>
              <a:custGeom>
                <a:avLst/>
                <a:gdLst>
                  <a:gd name="T0" fmla="*/ 3 w 232"/>
                  <a:gd name="T1" fmla="*/ 194 h 269"/>
                  <a:gd name="T2" fmla="*/ 122 w 232"/>
                  <a:gd name="T3" fmla="*/ 7 h 269"/>
                  <a:gd name="T4" fmla="*/ 138 w 232"/>
                  <a:gd name="T5" fmla="*/ 4 h 269"/>
                  <a:gd name="T6" fmla="*/ 232 w 232"/>
                  <a:gd name="T7" fmla="*/ 64 h 269"/>
                  <a:gd name="T8" fmla="*/ 101 w 232"/>
                  <a:gd name="T9" fmla="*/ 269 h 269"/>
                  <a:gd name="T10" fmla="*/ 6 w 232"/>
                  <a:gd name="T11" fmla="*/ 209 h 269"/>
                  <a:gd name="T12" fmla="*/ 3 w 232"/>
                  <a:gd name="T13" fmla="*/ 194 h 269"/>
                </a:gdLst>
                <a:ahLst/>
                <a:cxnLst>
                  <a:cxn ang="0">
                    <a:pos x="T0" y="T1"/>
                  </a:cxn>
                  <a:cxn ang="0">
                    <a:pos x="T2" y="T3"/>
                  </a:cxn>
                  <a:cxn ang="0">
                    <a:pos x="T4" y="T5"/>
                  </a:cxn>
                  <a:cxn ang="0">
                    <a:pos x="T6" y="T7"/>
                  </a:cxn>
                  <a:cxn ang="0">
                    <a:pos x="T8" y="T9"/>
                  </a:cxn>
                  <a:cxn ang="0">
                    <a:pos x="T10" y="T11"/>
                  </a:cxn>
                  <a:cxn ang="0">
                    <a:pos x="T12" y="T13"/>
                  </a:cxn>
                </a:cxnLst>
                <a:rect l="0" t="0" r="r" b="b"/>
                <a:pathLst>
                  <a:path w="232" h="269">
                    <a:moveTo>
                      <a:pt x="3" y="194"/>
                    </a:moveTo>
                    <a:cubicBezTo>
                      <a:pt x="122" y="7"/>
                      <a:pt x="122" y="7"/>
                      <a:pt x="122" y="7"/>
                    </a:cubicBezTo>
                    <a:cubicBezTo>
                      <a:pt x="125" y="2"/>
                      <a:pt x="132" y="0"/>
                      <a:pt x="138" y="4"/>
                    </a:cubicBezTo>
                    <a:cubicBezTo>
                      <a:pt x="232" y="64"/>
                      <a:pt x="232" y="64"/>
                      <a:pt x="232" y="64"/>
                    </a:cubicBezTo>
                    <a:cubicBezTo>
                      <a:pt x="101" y="269"/>
                      <a:pt x="101" y="269"/>
                      <a:pt x="101" y="269"/>
                    </a:cubicBezTo>
                    <a:cubicBezTo>
                      <a:pt x="6" y="209"/>
                      <a:pt x="6" y="209"/>
                      <a:pt x="6" y="209"/>
                    </a:cubicBezTo>
                    <a:cubicBezTo>
                      <a:pt x="1" y="206"/>
                      <a:pt x="0" y="199"/>
                      <a:pt x="3" y="194"/>
                    </a:cubicBezTo>
                    <a:close/>
                  </a:path>
                </a:pathLst>
              </a:custGeom>
              <a:solidFill>
                <a:srgbClr val="0890B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9" name="Freeform 77"/>
              <p:cNvSpPr>
                <a:spLocks/>
              </p:cNvSpPr>
              <p:nvPr/>
            </p:nvSpPr>
            <p:spPr bwMode="auto">
              <a:xfrm>
                <a:off x="3941763" y="4557713"/>
                <a:ext cx="219075" cy="312737"/>
              </a:xfrm>
              <a:custGeom>
                <a:avLst/>
                <a:gdLst>
                  <a:gd name="T0" fmla="*/ 119 w 138"/>
                  <a:gd name="T1" fmla="*/ 0 h 197"/>
                  <a:gd name="T2" fmla="*/ 138 w 138"/>
                  <a:gd name="T3" fmla="*/ 12 h 197"/>
                  <a:gd name="T4" fmla="*/ 18 w 138"/>
                  <a:gd name="T5" fmla="*/ 197 h 197"/>
                  <a:gd name="T6" fmla="*/ 0 w 138"/>
                  <a:gd name="T7" fmla="*/ 185 h 197"/>
                  <a:gd name="T8" fmla="*/ 119 w 138"/>
                  <a:gd name="T9" fmla="*/ 0 h 197"/>
                </a:gdLst>
                <a:ahLst/>
                <a:cxnLst>
                  <a:cxn ang="0">
                    <a:pos x="T0" y="T1"/>
                  </a:cxn>
                  <a:cxn ang="0">
                    <a:pos x="T2" y="T3"/>
                  </a:cxn>
                  <a:cxn ang="0">
                    <a:pos x="T4" y="T5"/>
                  </a:cxn>
                  <a:cxn ang="0">
                    <a:pos x="T6" y="T7"/>
                  </a:cxn>
                  <a:cxn ang="0">
                    <a:pos x="T8" y="T9"/>
                  </a:cxn>
                </a:cxnLst>
                <a:rect l="0" t="0" r="r" b="b"/>
                <a:pathLst>
                  <a:path w="138" h="197">
                    <a:moveTo>
                      <a:pt x="119" y="0"/>
                    </a:moveTo>
                    <a:lnTo>
                      <a:pt x="138" y="12"/>
                    </a:lnTo>
                    <a:lnTo>
                      <a:pt x="18" y="197"/>
                    </a:lnTo>
                    <a:lnTo>
                      <a:pt x="0" y="185"/>
                    </a:lnTo>
                    <a:lnTo>
                      <a:pt x="11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78"/>
              <p:cNvSpPr>
                <a:spLocks/>
              </p:cNvSpPr>
              <p:nvPr/>
            </p:nvSpPr>
            <p:spPr bwMode="auto">
              <a:xfrm>
                <a:off x="3862388" y="4721225"/>
                <a:ext cx="53975" cy="53975"/>
              </a:xfrm>
              <a:custGeom>
                <a:avLst/>
                <a:gdLst>
                  <a:gd name="T0" fmla="*/ 10 w 37"/>
                  <a:gd name="T1" fmla="*/ 32 h 37"/>
                  <a:gd name="T2" fmla="*/ 32 w 37"/>
                  <a:gd name="T3" fmla="*/ 28 h 37"/>
                  <a:gd name="T4" fmla="*/ 27 w 37"/>
                  <a:gd name="T5" fmla="*/ 5 h 37"/>
                  <a:gd name="T6" fmla="*/ 5 w 37"/>
                  <a:gd name="T7" fmla="*/ 10 h 37"/>
                  <a:gd name="T8" fmla="*/ 10 w 37"/>
                  <a:gd name="T9" fmla="*/ 32 h 37"/>
                </a:gdLst>
                <a:ahLst/>
                <a:cxnLst>
                  <a:cxn ang="0">
                    <a:pos x="T0" y="T1"/>
                  </a:cxn>
                  <a:cxn ang="0">
                    <a:pos x="T2" y="T3"/>
                  </a:cxn>
                  <a:cxn ang="0">
                    <a:pos x="T4" y="T5"/>
                  </a:cxn>
                  <a:cxn ang="0">
                    <a:pos x="T6" y="T7"/>
                  </a:cxn>
                  <a:cxn ang="0">
                    <a:pos x="T8" y="T9"/>
                  </a:cxn>
                </a:cxnLst>
                <a:rect l="0" t="0" r="r" b="b"/>
                <a:pathLst>
                  <a:path w="37" h="37">
                    <a:moveTo>
                      <a:pt x="10" y="32"/>
                    </a:moveTo>
                    <a:cubicBezTo>
                      <a:pt x="17" y="37"/>
                      <a:pt x="27" y="35"/>
                      <a:pt x="32" y="28"/>
                    </a:cubicBezTo>
                    <a:cubicBezTo>
                      <a:pt x="37" y="20"/>
                      <a:pt x="35" y="10"/>
                      <a:pt x="27" y="5"/>
                    </a:cubicBezTo>
                    <a:cubicBezTo>
                      <a:pt x="20" y="0"/>
                      <a:pt x="10" y="3"/>
                      <a:pt x="5" y="10"/>
                    </a:cubicBezTo>
                    <a:cubicBezTo>
                      <a:pt x="0" y="18"/>
                      <a:pt x="2" y="28"/>
                      <a:pt x="10"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79"/>
              <p:cNvSpPr>
                <a:spLocks/>
              </p:cNvSpPr>
              <p:nvPr/>
            </p:nvSpPr>
            <p:spPr bwMode="auto">
              <a:xfrm>
                <a:off x="4148138" y="4606925"/>
                <a:ext cx="204788" cy="246062"/>
              </a:xfrm>
              <a:custGeom>
                <a:avLst/>
                <a:gdLst>
                  <a:gd name="T0" fmla="*/ 117 w 143"/>
                  <a:gd name="T1" fmla="*/ 10 h 172"/>
                  <a:gd name="T2" fmla="*/ 56 w 143"/>
                  <a:gd name="T3" fmla="*/ 75 h 172"/>
                  <a:gd name="T4" fmla="*/ 35 w 143"/>
                  <a:gd name="T5" fmla="*/ 99 h 172"/>
                  <a:gd name="T6" fmla="*/ 11 w 143"/>
                  <a:gd name="T7" fmla="*/ 130 h 172"/>
                  <a:gd name="T8" fmla="*/ 56 w 143"/>
                  <a:gd name="T9" fmla="*/ 160 h 172"/>
                  <a:gd name="T10" fmla="*/ 89 w 143"/>
                  <a:gd name="T11" fmla="*/ 134 h 172"/>
                  <a:gd name="T12" fmla="*/ 127 w 143"/>
                  <a:gd name="T13" fmla="*/ 108 h 172"/>
                  <a:gd name="T14" fmla="*/ 143 w 143"/>
                  <a:gd name="T15" fmla="*/ 102 h 172"/>
                  <a:gd name="T16" fmla="*/ 143 w 143"/>
                  <a:gd name="T17" fmla="*/ 0 h 172"/>
                  <a:gd name="T18" fmla="*/ 117 w 143"/>
                  <a:gd name="T19" fmla="*/ 1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3" h="172">
                    <a:moveTo>
                      <a:pt x="117" y="10"/>
                    </a:moveTo>
                    <a:cubicBezTo>
                      <a:pt x="84" y="22"/>
                      <a:pt x="66" y="42"/>
                      <a:pt x="56" y="75"/>
                    </a:cubicBezTo>
                    <a:cubicBezTo>
                      <a:pt x="52" y="86"/>
                      <a:pt x="44" y="92"/>
                      <a:pt x="35" y="99"/>
                    </a:cubicBezTo>
                    <a:cubicBezTo>
                      <a:pt x="25" y="107"/>
                      <a:pt x="16" y="117"/>
                      <a:pt x="11" y="130"/>
                    </a:cubicBezTo>
                    <a:cubicBezTo>
                      <a:pt x="0" y="155"/>
                      <a:pt x="37" y="172"/>
                      <a:pt x="56" y="160"/>
                    </a:cubicBezTo>
                    <a:cubicBezTo>
                      <a:pt x="68" y="153"/>
                      <a:pt x="77" y="142"/>
                      <a:pt x="89" y="134"/>
                    </a:cubicBezTo>
                    <a:cubicBezTo>
                      <a:pt x="101" y="125"/>
                      <a:pt x="114" y="115"/>
                      <a:pt x="127" y="108"/>
                    </a:cubicBezTo>
                    <a:cubicBezTo>
                      <a:pt x="132" y="105"/>
                      <a:pt x="137" y="103"/>
                      <a:pt x="143" y="102"/>
                    </a:cubicBezTo>
                    <a:cubicBezTo>
                      <a:pt x="143" y="0"/>
                      <a:pt x="143" y="0"/>
                      <a:pt x="143" y="0"/>
                    </a:cubicBezTo>
                    <a:cubicBezTo>
                      <a:pt x="133" y="3"/>
                      <a:pt x="124" y="7"/>
                      <a:pt x="117" y="10"/>
                    </a:cubicBezTo>
                    <a:close/>
                  </a:path>
                </a:pathLst>
              </a:custGeom>
              <a:solidFill>
                <a:srgbClr val="00BCE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2" name="Freeform 80"/>
              <p:cNvSpPr>
                <a:spLocks/>
              </p:cNvSpPr>
              <p:nvPr/>
            </p:nvSpPr>
            <p:spPr bwMode="auto">
              <a:xfrm>
                <a:off x="4352925" y="4592638"/>
                <a:ext cx="173038" cy="166687"/>
              </a:xfrm>
              <a:custGeom>
                <a:avLst/>
                <a:gdLst>
                  <a:gd name="T0" fmla="*/ 79 w 120"/>
                  <a:gd name="T1" fmla="*/ 62 h 115"/>
                  <a:gd name="T2" fmla="*/ 29 w 120"/>
                  <a:gd name="T3" fmla="*/ 28 h 115"/>
                  <a:gd name="T4" fmla="*/ 45 w 120"/>
                  <a:gd name="T5" fmla="*/ 2 h 115"/>
                  <a:gd name="T6" fmla="*/ 0 w 120"/>
                  <a:gd name="T7" fmla="*/ 9 h 115"/>
                  <a:gd name="T8" fmla="*/ 0 w 120"/>
                  <a:gd name="T9" fmla="*/ 111 h 115"/>
                  <a:gd name="T10" fmla="*/ 107 w 120"/>
                  <a:gd name="T11" fmla="*/ 108 h 115"/>
                  <a:gd name="T12" fmla="*/ 79 w 120"/>
                  <a:gd name="T13" fmla="*/ 62 h 115"/>
                </a:gdLst>
                <a:ahLst/>
                <a:cxnLst>
                  <a:cxn ang="0">
                    <a:pos x="T0" y="T1"/>
                  </a:cxn>
                  <a:cxn ang="0">
                    <a:pos x="T2" y="T3"/>
                  </a:cxn>
                  <a:cxn ang="0">
                    <a:pos x="T4" y="T5"/>
                  </a:cxn>
                  <a:cxn ang="0">
                    <a:pos x="T6" y="T7"/>
                  </a:cxn>
                  <a:cxn ang="0">
                    <a:pos x="T8" y="T9"/>
                  </a:cxn>
                  <a:cxn ang="0">
                    <a:pos x="T10" y="T11"/>
                  </a:cxn>
                  <a:cxn ang="0">
                    <a:pos x="T12" y="T13"/>
                  </a:cxn>
                </a:cxnLst>
                <a:rect l="0" t="0" r="r" b="b"/>
                <a:pathLst>
                  <a:path w="120" h="115">
                    <a:moveTo>
                      <a:pt x="79" y="62"/>
                    </a:moveTo>
                    <a:cubicBezTo>
                      <a:pt x="68" y="44"/>
                      <a:pt x="50" y="31"/>
                      <a:pt x="29" y="28"/>
                    </a:cubicBezTo>
                    <a:cubicBezTo>
                      <a:pt x="45" y="2"/>
                      <a:pt x="45" y="2"/>
                      <a:pt x="45" y="2"/>
                    </a:cubicBezTo>
                    <a:cubicBezTo>
                      <a:pt x="31" y="0"/>
                      <a:pt x="15" y="4"/>
                      <a:pt x="0" y="9"/>
                    </a:cubicBezTo>
                    <a:cubicBezTo>
                      <a:pt x="0" y="111"/>
                      <a:pt x="0" y="111"/>
                      <a:pt x="0" y="111"/>
                    </a:cubicBezTo>
                    <a:cubicBezTo>
                      <a:pt x="32" y="103"/>
                      <a:pt x="76" y="115"/>
                      <a:pt x="107" y="108"/>
                    </a:cubicBezTo>
                    <a:cubicBezTo>
                      <a:pt x="120" y="105"/>
                      <a:pt x="83" y="68"/>
                      <a:pt x="79" y="62"/>
                    </a:cubicBezTo>
                    <a:close/>
                  </a:path>
                </a:pathLst>
              </a:custGeom>
              <a:solidFill>
                <a:srgbClr val="0085A8"/>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3" name="Freeform 81"/>
              <p:cNvSpPr>
                <a:spLocks/>
              </p:cNvSpPr>
              <p:nvPr/>
            </p:nvSpPr>
            <p:spPr bwMode="auto">
              <a:xfrm>
                <a:off x="4037013" y="4849813"/>
                <a:ext cx="155575" cy="149225"/>
              </a:xfrm>
              <a:custGeom>
                <a:avLst/>
                <a:gdLst>
                  <a:gd name="T0" fmla="*/ 26 w 108"/>
                  <a:gd name="T1" fmla="*/ 93 h 104"/>
                  <a:gd name="T2" fmla="*/ 10 w 108"/>
                  <a:gd name="T3" fmla="*/ 75 h 104"/>
                  <a:gd name="T4" fmla="*/ 12 w 108"/>
                  <a:gd name="T5" fmla="*/ 41 h 104"/>
                  <a:gd name="T6" fmla="*/ 44 w 108"/>
                  <a:gd name="T7" fmla="*/ 14 h 104"/>
                  <a:gd name="T8" fmla="*/ 95 w 108"/>
                  <a:gd name="T9" fmla="*/ 17 h 104"/>
                  <a:gd name="T10" fmla="*/ 95 w 108"/>
                  <a:gd name="T11" fmla="*/ 17 h 104"/>
                  <a:gd name="T12" fmla="*/ 92 w 108"/>
                  <a:gd name="T13" fmla="*/ 68 h 104"/>
                  <a:gd name="T14" fmla="*/ 60 w 108"/>
                  <a:gd name="T15" fmla="*/ 96 h 104"/>
                  <a:gd name="T16" fmla="*/ 26 w 108"/>
                  <a:gd name="T17" fmla="*/ 9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104">
                    <a:moveTo>
                      <a:pt x="26" y="93"/>
                    </a:moveTo>
                    <a:cubicBezTo>
                      <a:pt x="10" y="75"/>
                      <a:pt x="10" y="75"/>
                      <a:pt x="10" y="75"/>
                    </a:cubicBezTo>
                    <a:cubicBezTo>
                      <a:pt x="2" y="65"/>
                      <a:pt x="0" y="51"/>
                      <a:pt x="12" y="41"/>
                    </a:cubicBezTo>
                    <a:cubicBezTo>
                      <a:pt x="44" y="14"/>
                      <a:pt x="44" y="14"/>
                      <a:pt x="44" y="14"/>
                    </a:cubicBezTo>
                    <a:cubicBezTo>
                      <a:pt x="59" y="0"/>
                      <a:pt x="82" y="2"/>
                      <a:pt x="95" y="17"/>
                    </a:cubicBezTo>
                    <a:cubicBezTo>
                      <a:pt x="95" y="17"/>
                      <a:pt x="95" y="17"/>
                      <a:pt x="95" y="17"/>
                    </a:cubicBezTo>
                    <a:cubicBezTo>
                      <a:pt x="108" y="32"/>
                      <a:pt x="107" y="55"/>
                      <a:pt x="92" y="68"/>
                    </a:cubicBezTo>
                    <a:cubicBezTo>
                      <a:pt x="60" y="96"/>
                      <a:pt x="60" y="96"/>
                      <a:pt x="60" y="96"/>
                    </a:cubicBezTo>
                    <a:cubicBezTo>
                      <a:pt x="50" y="104"/>
                      <a:pt x="35" y="103"/>
                      <a:pt x="26" y="93"/>
                    </a:cubicBezTo>
                    <a:close/>
                  </a:path>
                </a:pathLst>
              </a:custGeom>
              <a:solidFill>
                <a:srgbClr val="00BCE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4" name="Freeform 82"/>
              <p:cNvSpPr>
                <a:spLocks/>
              </p:cNvSpPr>
              <p:nvPr/>
            </p:nvSpPr>
            <p:spPr bwMode="auto">
              <a:xfrm>
                <a:off x="4084638" y="4878388"/>
                <a:ext cx="211138" cy="200025"/>
              </a:xfrm>
              <a:custGeom>
                <a:avLst/>
                <a:gdLst>
                  <a:gd name="T0" fmla="*/ 49 w 147"/>
                  <a:gd name="T1" fmla="*/ 140 h 140"/>
                  <a:gd name="T2" fmla="*/ 0 w 147"/>
                  <a:gd name="T3" fmla="*/ 84 h 140"/>
                  <a:gd name="T4" fmla="*/ 81 w 147"/>
                  <a:gd name="T5" fmla="*/ 14 h 140"/>
                  <a:gd name="T6" fmla="*/ 133 w 147"/>
                  <a:gd name="T7" fmla="*/ 17 h 140"/>
                  <a:gd name="T8" fmla="*/ 130 w 147"/>
                  <a:gd name="T9" fmla="*/ 70 h 140"/>
                  <a:gd name="T10" fmla="*/ 49 w 147"/>
                  <a:gd name="T11" fmla="*/ 140 h 140"/>
                </a:gdLst>
                <a:ahLst/>
                <a:cxnLst>
                  <a:cxn ang="0">
                    <a:pos x="T0" y="T1"/>
                  </a:cxn>
                  <a:cxn ang="0">
                    <a:pos x="T2" y="T3"/>
                  </a:cxn>
                  <a:cxn ang="0">
                    <a:pos x="T4" y="T5"/>
                  </a:cxn>
                  <a:cxn ang="0">
                    <a:pos x="T6" y="T7"/>
                  </a:cxn>
                  <a:cxn ang="0">
                    <a:pos x="T8" y="T9"/>
                  </a:cxn>
                  <a:cxn ang="0">
                    <a:pos x="T10" y="T11"/>
                  </a:cxn>
                </a:cxnLst>
                <a:rect l="0" t="0" r="r" b="b"/>
                <a:pathLst>
                  <a:path w="147" h="140">
                    <a:moveTo>
                      <a:pt x="49" y="140"/>
                    </a:moveTo>
                    <a:cubicBezTo>
                      <a:pt x="0" y="84"/>
                      <a:pt x="0" y="84"/>
                      <a:pt x="0" y="84"/>
                    </a:cubicBezTo>
                    <a:cubicBezTo>
                      <a:pt x="81" y="14"/>
                      <a:pt x="81" y="14"/>
                      <a:pt x="81" y="14"/>
                    </a:cubicBezTo>
                    <a:cubicBezTo>
                      <a:pt x="97" y="0"/>
                      <a:pt x="120" y="2"/>
                      <a:pt x="133" y="17"/>
                    </a:cubicBezTo>
                    <a:cubicBezTo>
                      <a:pt x="147" y="33"/>
                      <a:pt x="145" y="56"/>
                      <a:pt x="130" y="70"/>
                    </a:cubicBezTo>
                    <a:lnTo>
                      <a:pt x="49" y="140"/>
                    </a:lnTo>
                    <a:close/>
                  </a:path>
                </a:pathLst>
              </a:custGeom>
              <a:solidFill>
                <a:srgbClr val="00BCE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5" name="Freeform 83"/>
              <p:cNvSpPr>
                <a:spLocks/>
              </p:cNvSpPr>
              <p:nvPr/>
            </p:nvSpPr>
            <p:spPr bwMode="auto">
              <a:xfrm>
                <a:off x="4175125" y="4957763"/>
                <a:ext cx="176213" cy="173037"/>
              </a:xfrm>
              <a:custGeom>
                <a:avLst/>
                <a:gdLst>
                  <a:gd name="T0" fmla="*/ 30 w 123"/>
                  <a:gd name="T1" fmla="*/ 112 h 121"/>
                  <a:gd name="T2" fmla="*/ 8 w 123"/>
                  <a:gd name="T3" fmla="*/ 87 h 121"/>
                  <a:gd name="T4" fmla="*/ 11 w 123"/>
                  <a:gd name="T5" fmla="*/ 54 h 121"/>
                  <a:gd name="T6" fmla="*/ 56 w 123"/>
                  <a:gd name="T7" fmla="*/ 14 h 121"/>
                  <a:gd name="T8" fmla="*/ 110 w 123"/>
                  <a:gd name="T9" fmla="*/ 18 h 121"/>
                  <a:gd name="T10" fmla="*/ 106 w 123"/>
                  <a:gd name="T11" fmla="*/ 71 h 121"/>
                  <a:gd name="T12" fmla="*/ 56 w 123"/>
                  <a:gd name="T13" fmla="*/ 114 h 121"/>
                  <a:gd name="T14" fmla="*/ 30 w 123"/>
                  <a:gd name="T15" fmla="*/ 112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21">
                    <a:moveTo>
                      <a:pt x="30" y="112"/>
                    </a:moveTo>
                    <a:cubicBezTo>
                      <a:pt x="8" y="87"/>
                      <a:pt x="8" y="87"/>
                      <a:pt x="8" y="87"/>
                    </a:cubicBezTo>
                    <a:cubicBezTo>
                      <a:pt x="0" y="77"/>
                      <a:pt x="1" y="62"/>
                      <a:pt x="11" y="54"/>
                    </a:cubicBezTo>
                    <a:cubicBezTo>
                      <a:pt x="56" y="14"/>
                      <a:pt x="56" y="14"/>
                      <a:pt x="56" y="14"/>
                    </a:cubicBezTo>
                    <a:cubicBezTo>
                      <a:pt x="72" y="0"/>
                      <a:pt x="96" y="2"/>
                      <a:pt x="110" y="18"/>
                    </a:cubicBezTo>
                    <a:cubicBezTo>
                      <a:pt x="123" y="34"/>
                      <a:pt x="122" y="57"/>
                      <a:pt x="106" y="71"/>
                    </a:cubicBezTo>
                    <a:cubicBezTo>
                      <a:pt x="56" y="114"/>
                      <a:pt x="56" y="114"/>
                      <a:pt x="56" y="114"/>
                    </a:cubicBezTo>
                    <a:cubicBezTo>
                      <a:pt x="49" y="121"/>
                      <a:pt x="37" y="120"/>
                      <a:pt x="30" y="112"/>
                    </a:cubicBezTo>
                    <a:close/>
                  </a:path>
                </a:pathLst>
              </a:custGeom>
              <a:solidFill>
                <a:srgbClr val="00BCE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6" name="Freeform 84"/>
              <p:cNvSpPr>
                <a:spLocks/>
              </p:cNvSpPr>
              <p:nvPr/>
            </p:nvSpPr>
            <p:spPr bwMode="auto">
              <a:xfrm>
                <a:off x="4238625" y="5053013"/>
                <a:ext cx="114300" cy="149225"/>
              </a:xfrm>
              <a:custGeom>
                <a:avLst/>
                <a:gdLst>
                  <a:gd name="T0" fmla="*/ 51 w 80"/>
                  <a:gd name="T1" fmla="*/ 9 h 104"/>
                  <a:gd name="T2" fmla="*/ 13 w 80"/>
                  <a:gd name="T3" fmla="*/ 42 h 104"/>
                  <a:gd name="T4" fmla="*/ 3 w 80"/>
                  <a:gd name="T5" fmla="*/ 55 h 104"/>
                  <a:gd name="T6" fmla="*/ 42 w 80"/>
                  <a:gd name="T7" fmla="*/ 100 h 104"/>
                  <a:gd name="T8" fmla="*/ 58 w 80"/>
                  <a:gd name="T9" fmla="*/ 97 h 104"/>
                  <a:gd name="T10" fmla="*/ 80 w 80"/>
                  <a:gd name="T11" fmla="*/ 78 h 104"/>
                  <a:gd name="T12" fmla="*/ 80 w 80"/>
                  <a:gd name="T13" fmla="*/ 1 h 104"/>
                  <a:gd name="T14" fmla="*/ 51 w 80"/>
                  <a:gd name="T15" fmla="*/ 9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104">
                    <a:moveTo>
                      <a:pt x="51" y="9"/>
                    </a:moveTo>
                    <a:cubicBezTo>
                      <a:pt x="13" y="42"/>
                      <a:pt x="13" y="42"/>
                      <a:pt x="13" y="42"/>
                    </a:cubicBezTo>
                    <a:cubicBezTo>
                      <a:pt x="10" y="45"/>
                      <a:pt x="0" y="51"/>
                      <a:pt x="3" y="55"/>
                    </a:cubicBezTo>
                    <a:cubicBezTo>
                      <a:pt x="42" y="100"/>
                      <a:pt x="42" y="100"/>
                      <a:pt x="42" y="100"/>
                    </a:cubicBezTo>
                    <a:cubicBezTo>
                      <a:pt x="44" y="104"/>
                      <a:pt x="53" y="102"/>
                      <a:pt x="58" y="97"/>
                    </a:cubicBezTo>
                    <a:cubicBezTo>
                      <a:pt x="80" y="78"/>
                      <a:pt x="80" y="78"/>
                      <a:pt x="80" y="78"/>
                    </a:cubicBezTo>
                    <a:cubicBezTo>
                      <a:pt x="80" y="1"/>
                      <a:pt x="80" y="1"/>
                      <a:pt x="80" y="1"/>
                    </a:cubicBezTo>
                    <a:cubicBezTo>
                      <a:pt x="69" y="0"/>
                      <a:pt x="59" y="2"/>
                      <a:pt x="51" y="9"/>
                    </a:cubicBezTo>
                    <a:close/>
                  </a:path>
                </a:pathLst>
              </a:custGeom>
              <a:solidFill>
                <a:srgbClr val="00BCEB"/>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37" name="Freeform 85"/>
              <p:cNvSpPr>
                <a:spLocks/>
              </p:cNvSpPr>
              <p:nvPr/>
            </p:nvSpPr>
            <p:spPr bwMode="auto">
              <a:xfrm>
                <a:off x="4352925" y="5054600"/>
                <a:ext cx="47625" cy="111125"/>
              </a:xfrm>
              <a:custGeom>
                <a:avLst/>
                <a:gdLst>
                  <a:gd name="T0" fmla="*/ 20 w 33"/>
                  <a:gd name="T1" fmla="*/ 12 h 77"/>
                  <a:gd name="T2" fmla="*/ 20 w 33"/>
                  <a:gd name="T3" fmla="*/ 12 h 77"/>
                  <a:gd name="T4" fmla="*/ 0 w 33"/>
                  <a:gd name="T5" fmla="*/ 0 h 77"/>
                  <a:gd name="T6" fmla="*/ 0 w 33"/>
                  <a:gd name="T7" fmla="*/ 77 h 77"/>
                  <a:gd name="T8" fmla="*/ 17 w 33"/>
                  <a:gd name="T9" fmla="*/ 62 h 77"/>
                  <a:gd name="T10" fmla="*/ 20 w 33"/>
                  <a:gd name="T11" fmla="*/ 12 h 77"/>
                </a:gdLst>
                <a:ahLst/>
                <a:cxnLst>
                  <a:cxn ang="0">
                    <a:pos x="T0" y="T1"/>
                  </a:cxn>
                  <a:cxn ang="0">
                    <a:pos x="T2" y="T3"/>
                  </a:cxn>
                  <a:cxn ang="0">
                    <a:pos x="T4" y="T5"/>
                  </a:cxn>
                  <a:cxn ang="0">
                    <a:pos x="T6" y="T7"/>
                  </a:cxn>
                  <a:cxn ang="0">
                    <a:pos x="T8" y="T9"/>
                  </a:cxn>
                  <a:cxn ang="0">
                    <a:pos x="T10" y="T11"/>
                  </a:cxn>
                </a:cxnLst>
                <a:rect l="0" t="0" r="r" b="b"/>
                <a:pathLst>
                  <a:path w="33" h="77">
                    <a:moveTo>
                      <a:pt x="20" y="12"/>
                    </a:moveTo>
                    <a:cubicBezTo>
                      <a:pt x="20" y="12"/>
                      <a:pt x="20" y="12"/>
                      <a:pt x="20" y="12"/>
                    </a:cubicBezTo>
                    <a:cubicBezTo>
                      <a:pt x="15" y="5"/>
                      <a:pt x="7" y="1"/>
                      <a:pt x="0" y="0"/>
                    </a:cubicBezTo>
                    <a:cubicBezTo>
                      <a:pt x="0" y="77"/>
                      <a:pt x="0" y="77"/>
                      <a:pt x="0" y="77"/>
                    </a:cubicBezTo>
                    <a:cubicBezTo>
                      <a:pt x="17" y="62"/>
                      <a:pt x="17" y="62"/>
                      <a:pt x="17" y="62"/>
                    </a:cubicBezTo>
                    <a:cubicBezTo>
                      <a:pt x="32" y="49"/>
                      <a:pt x="33" y="27"/>
                      <a:pt x="20" y="12"/>
                    </a:cubicBezTo>
                    <a:close/>
                  </a:path>
                </a:pathLst>
              </a:custGeom>
              <a:solidFill>
                <a:srgbClr val="00BCEB"/>
              </a:solidFill>
              <a:ln>
                <a:noFill/>
              </a:ln>
            </p:spPr>
            <p:txBody>
              <a:bodyPr vert="horz" wrap="square" lIns="91440" tIns="45720" rIns="91440" bIns="45720" numCol="1" anchor="t" anchorCtr="0" compatLnSpc="1">
                <a:prstTxWarp prst="textNoShape">
                  <a:avLst/>
                </a:prstTxWarp>
              </a:bodyPr>
              <a:lstStyle/>
              <a:p>
                <a:endParaRPr lang="en-US" dirty="0"/>
              </a:p>
            </p:txBody>
          </p:sp>
        </p:grpSp>
      </p:grpSp>
      <p:sp>
        <p:nvSpPr>
          <p:cNvPr id="138" name="TextBox 137"/>
          <p:cNvSpPr txBox="1"/>
          <p:nvPr/>
        </p:nvSpPr>
        <p:spPr>
          <a:xfrm>
            <a:off x="302423" y="852050"/>
            <a:ext cx="312906" cy="369332"/>
          </a:xfrm>
          <a:prstGeom prst="rect">
            <a:avLst/>
          </a:prstGeom>
          <a:noFill/>
        </p:spPr>
        <p:txBody>
          <a:bodyPr wrap="none" rtlCol="0">
            <a:spAutoFit/>
          </a:bodyPr>
          <a:lstStyle/>
          <a:p>
            <a:r>
              <a:rPr lang="fr-FR" dirty="0">
                <a:solidFill>
                  <a:schemeClr val="accent1"/>
                </a:solidFill>
              </a:rPr>
              <a:t>2</a:t>
            </a:r>
          </a:p>
        </p:txBody>
      </p:sp>
      <p:sp>
        <p:nvSpPr>
          <p:cNvPr id="139" name="Oval 138"/>
          <p:cNvSpPr/>
          <p:nvPr/>
        </p:nvSpPr>
        <p:spPr>
          <a:xfrm>
            <a:off x="292591" y="885216"/>
            <a:ext cx="312906" cy="312906"/>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1896335837"/>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818" y="2804923"/>
            <a:ext cx="6863498" cy="2701601"/>
            <a:chOff x="9940" y="2804923"/>
            <a:chExt cx="6863498" cy="2701601"/>
          </a:xfrm>
        </p:grpSpPr>
        <p:pic>
          <p:nvPicPr>
            <p:cNvPr id="32" name="Picture 31"/>
            <p:cNvPicPr/>
            <p:nvPr/>
          </p:nvPicPr>
          <p:blipFill rotWithShape="1">
            <a:blip r:embed="rId3" cstate="print">
              <a:extLst>
                <a:ext uri="{28A0092B-C50C-407E-A947-70E740481C1C}">
                  <a14:useLocalDpi xmlns:a14="http://schemas.microsoft.com/office/drawing/2010/main"/>
                </a:ext>
              </a:extLst>
            </a:blip>
            <a:srcRect/>
            <a:stretch/>
          </p:blipFill>
          <p:spPr>
            <a:xfrm>
              <a:off x="9940" y="2804923"/>
              <a:ext cx="6863498" cy="2701601"/>
            </a:xfrm>
            <a:prstGeom prst="rect">
              <a:avLst/>
            </a:prstGeom>
          </p:spPr>
        </p:pic>
        <p:pic>
          <p:nvPicPr>
            <p:cNvPr id="33" name="Picture 32"/>
            <p:cNvPicPr/>
            <p:nvPr/>
          </p:nvPicPr>
          <p:blipFill rotWithShape="1">
            <a:blip r:embed="rId4" cstate="print">
              <a:extLst>
                <a:ext uri="{28A0092B-C50C-407E-A947-70E740481C1C}">
                  <a14:useLocalDpi xmlns:a14="http://schemas.microsoft.com/office/drawing/2010/main"/>
                </a:ext>
              </a:extLst>
            </a:blip>
            <a:srcRect/>
            <a:stretch/>
          </p:blipFill>
          <p:spPr>
            <a:xfrm>
              <a:off x="5036794" y="3218204"/>
              <a:ext cx="1827398" cy="2262490"/>
            </a:xfrm>
            <a:prstGeom prst="rect">
              <a:avLst/>
            </a:prstGeom>
          </p:spPr>
        </p:pic>
      </p:grpSp>
      <p:sp>
        <p:nvSpPr>
          <p:cNvPr id="18" name="TextBox 17"/>
          <p:cNvSpPr txBox="1"/>
          <p:nvPr/>
        </p:nvSpPr>
        <p:spPr>
          <a:xfrm>
            <a:off x="1226123" y="3218204"/>
            <a:ext cx="4724370" cy="1200329"/>
          </a:xfrm>
          <a:prstGeom prst="rect">
            <a:avLst/>
          </a:prstGeom>
          <a:noFill/>
        </p:spPr>
        <p:txBody>
          <a:bodyPr wrap="none" rtlCol="0">
            <a:spAutoFit/>
          </a:bodyPr>
          <a:lstStyle/>
          <a:p>
            <a:pPr algn="ctr"/>
            <a:r>
              <a:rPr lang="fr-FR" sz="3600" dirty="0">
                <a:solidFill>
                  <a:schemeClr val="bg1"/>
                </a:solidFill>
              </a:rPr>
              <a:t>Collaborate for Impact</a:t>
            </a:r>
          </a:p>
          <a:p>
            <a:pPr algn="ctr"/>
            <a:r>
              <a:rPr lang="fr-FR" sz="3600" dirty="0">
                <a:solidFill>
                  <a:schemeClr val="bg1"/>
                </a:solidFill>
              </a:rPr>
              <a:t>Offres</a:t>
            </a:r>
          </a:p>
        </p:txBody>
      </p:sp>
      <p:pic>
        <p:nvPicPr>
          <p:cNvPr id="7" name="Picture 6"/>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668948483"/>
      </p:ext>
    </p:extLst>
  </p:cSld>
  <p:clrMapOvr>
    <a:masterClrMapping/>
  </p:clrMapOvr>
  <p:transition spd="med">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30865" y="2029452"/>
            <a:ext cx="2873506" cy="4985993"/>
          </a:xfrm>
          <a:prstGeom prst="rect">
            <a:avLst/>
          </a:prstGeom>
        </p:spPr>
      </p:pic>
      <p:sp>
        <p:nvSpPr>
          <p:cNvPr id="312" name="Rectangle 311"/>
          <p:cNvSpPr/>
          <p:nvPr/>
        </p:nvSpPr>
        <p:spPr>
          <a:xfrm>
            <a:off x="3386" y="7346459"/>
            <a:ext cx="6858000" cy="179064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Introduction to Packet Tracer</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324402"/>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324402"/>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876288"/>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942435"/>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876288"/>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880757"/>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390549"/>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328870"/>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1319592" cy="230832"/>
          </a:xfrm>
          <a:prstGeom prst="rect">
            <a:avLst/>
          </a:prstGeom>
          <a:noFill/>
        </p:spPr>
        <p:txBody>
          <a:bodyPr wrap="none" rtlCol="0">
            <a:spAutoFit/>
          </a:bodyPr>
          <a:lstStyle/>
          <a:p>
            <a:r>
              <a:rPr lang="fr-FR" sz="900" dirty="0">
                <a:solidFill>
                  <a:schemeClr val="bg1"/>
                </a:solidFill>
              </a:rPr>
              <a:t>Collaborate for Impact</a:t>
            </a:r>
          </a:p>
        </p:txBody>
      </p:sp>
      <p:sp>
        <p:nvSpPr>
          <p:cNvPr id="69" name="TextBox 68"/>
          <p:cNvSpPr txBox="1"/>
          <p:nvPr/>
        </p:nvSpPr>
        <p:spPr>
          <a:xfrm>
            <a:off x="388129" y="2542964"/>
            <a:ext cx="2487168" cy="1231106"/>
          </a:xfrm>
          <a:prstGeom prst="rect">
            <a:avLst/>
          </a:prstGeom>
          <a:noFill/>
        </p:spPr>
        <p:txBody>
          <a:bodyPr wrap="square" lIns="0" tIns="0" rIns="0" bIns="0" rtlCol="0">
            <a:spAutoFit/>
          </a:bodyPr>
          <a:lstStyle/>
          <a:p>
            <a:pPr>
              <a:spcAft>
                <a:spcPts val="700"/>
              </a:spcAft>
            </a:pPr>
            <a:r>
              <a:rPr lang="fr-FR" sz="1000" dirty="0"/>
              <a:t>La série « Packet Tracer Know How » est destinée aux nouveaux utilisateurs de Packet Tracer. Elle permet d'étudier de manière autonome et de se familiariser avec cet outil, utilisé dans de nombreux cours de la Networking Academy. Les cours Packet Tracer sont disponibles sur PC et terminaux mobiles (Android et iOS).</a:t>
            </a:r>
          </a:p>
        </p:txBody>
      </p:sp>
      <p:sp>
        <p:nvSpPr>
          <p:cNvPr id="70" name="TextBox 69"/>
          <p:cNvSpPr txBox="1"/>
          <p:nvPr/>
        </p:nvSpPr>
        <p:spPr>
          <a:xfrm>
            <a:off x="388129" y="4289384"/>
            <a:ext cx="2487168" cy="923330"/>
          </a:xfrm>
          <a:prstGeom prst="rect">
            <a:avLst/>
          </a:prstGeom>
          <a:noFill/>
        </p:spPr>
        <p:txBody>
          <a:bodyPr wrap="square" lIns="0" tIns="0" rIns="0" bIns="0" rtlCol="0">
            <a:spAutoFit/>
          </a:bodyPr>
          <a:lstStyle/>
          <a:p>
            <a:pPr>
              <a:spcAft>
                <a:spcPts val="700"/>
              </a:spcAft>
            </a:pPr>
            <a:r>
              <a:rPr lang="fr-FR" sz="1000" dirty="0"/>
              <a:t>La série Packet Tracer Know How présente des conseils et des bonnes pratiques pour aider les instructeurs et les élèves à utiliser Cisco Packet Tracer en tant qu'outil d'apprentissage et d'évaluation efficace et motivant.</a:t>
            </a:r>
          </a:p>
        </p:txBody>
      </p:sp>
      <p:sp>
        <p:nvSpPr>
          <p:cNvPr id="72" name="TextBox 71"/>
          <p:cNvSpPr txBox="1"/>
          <p:nvPr/>
        </p:nvSpPr>
        <p:spPr>
          <a:xfrm>
            <a:off x="402057" y="5766919"/>
            <a:ext cx="2487168" cy="884858"/>
          </a:xfrm>
          <a:prstGeom prst="rect">
            <a:avLst/>
          </a:prstGeom>
          <a:noFill/>
        </p:spPr>
        <p:txBody>
          <a:bodyPr wrap="square" lIns="0" tIns="0" rIns="0" bIns="0" rtlCol="0">
            <a:spAutoFit/>
          </a:bodyPr>
          <a:lstStyle/>
          <a:p>
            <a:pPr marL="171450" indent="-171450">
              <a:spcAft>
                <a:spcPts val="700"/>
              </a:spcAft>
              <a:buFont typeface="Arial" charset="0"/>
              <a:buChar char="•"/>
            </a:pPr>
            <a:r>
              <a:rPr lang="fr-FR" sz="1000" dirty="0"/>
              <a:t>Fichiers et démonstrations</a:t>
            </a:r>
          </a:p>
          <a:p>
            <a:pPr marL="171450" indent="-171450">
              <a:spcAft>
                <a:spcPts val="700"/>
              </a:spcAft>
              <a:buFont typeface="Arial" charset="0"/>
              <a:buChar char="•"/>
            </a:pPr>
            <a:r>
              <a:rPr lang="fr-FR" sz="1000" dirty="0"/>
              <a:t>Enseignements pratiques</a:t>
            </a:r>
          </a:p>
          <a:p>
            <a:pPr marL="171450" indent="-171450">
              <a:spcAft>
                <a:spcPts val="700"/>
              </a:spcAft>
              <a:buFont typeface="Arial" charset="0"/>
              <a:buChar char="•"/>
            </a:pPr>
            <a:r>
              <a:rPr lang="fr-FR" sz="1000" dirty="0"/>
              <a:t>Vidéos</a:t>
            </a:r>
          </a:p>
          <a:p>
            <a:pPr marL="171450" indent="-171450">
              <a:spcAft>
                <a:spcPts val="700"/>
              </a:spcAft>
              <a:buFont typeface="Arial" charset="0"/>
              <a:buChar char="•"/>
            </a:pPr>
            <a:r>
              <a:rPr lang="fr-FR" sz="1000" dirty="0"/>
              <a:t>Questionnaire</a:t>
            </a:r>
          </a:p>
        </p:txBody>
      </p:sp>
      <p:sp>
        <p:nvSpPr>
          <p:cNvPr id="73" name="TextBox 72"/>
          <p:cNvSpPr txBox="1"/>
          <p:nvPr/>
        </p:nvSpPr>
        <p:spPr>
          <a:xfrm>
            <a:off x="368465" y="7641060"/>
            <a:ext cx="3785846" cy="1208023"/>
          </a:xfrm>
          <a:prstGeom prst="rect">
            <a:avLst/>
          </a:prstGeom>
          <a:noFill/>
        </p:spPr>
        <p:txBody>
          <a:bodyPr wrap="square" rtlCol="0">
            <a:spAutoFit/>
          </a:bodyPr>
          <a:lstStyle/>
          <a:p>
            <a:pPr>
              <a:spcBef>
                <a:spcPts val="0"/>
              </a:spcBef>
              <a:spcAft>
                <a:spcPts val="300"/>
              </a:spcAft>
            </a:pPr>
            <a:r>
              <a:rPr lang="fr-FR" sz="1000" b="1" dirty="0">
                <a:solidFill>
                  <a:schemeClr val="bg1"/>
                </a:solidFill>
              </a:rPr>
              <a:t>Public cible </a:t>
            </a:r>
            <a:r>
              <a:rPr lang="fr-FR" sz="1000" dirty="0">
                <a:solidFill>
                  <a:schemeClr val="bg1"/>
                </a:solidFill>
              </a:rPr>
              <a:t>: tout public</a:t>
            </a:r>
          </a:p>
          <a:p>
            <a:pPr>
              <a:spcBef>
                <a:spcPts val="0"/>
              </a:spcBef>
              <a:spcAft>
                <a:spcPts val="300"/>
              </a:spcAft>
            </a:pPr>
            <a:r>
              <a:rPr lang="fr-FR" sz="1000" b="1" dirty="0">
                <a:solidFill>
                  <a:schemeClr val="bg1"/>
                </a:solidFill>
              </a:rPr>
              <a:t>Connaissances préalables requises : </a:t>
            </a:r>
            <a:r>
              <a:rPr lang="fr-FR" sz="1000" dirty="0">
                <a:solidFill>
                  <a:schemeClr val="bg1"/>
                </a:solidFill>
              </a:rPr>
              <a:t>aucune</a:t>
            </a:r>
          </a:p>
          <a:p>
            <a:pPr>
              <a:spcBef>
                <a:spcPts val="0"/>
              </a:spcBef>
              <a:spcAft>
                <a:spcPts val="300"/>
              </a:spcAft>
            </a:pPr>
            <a:r>
              <a:rPr lang="fr-FR" sz="1000" b="1" dirty="0">
                <a:solidFill>
                  <a:schemeClr val="bg1"/>
                </a:solidFill>
              </a:rPr>
              <a:t>Formation requise pour les instructeurs :</a:t>
            </a:r>
            <a:r>
              <a:rPr lang="fr-FR" sz="1000" dirty="0">
                <a:solidFill>
                  <a:schemeClr val="bg1"/>
                </a:solidFill>
              </a:rPr>
              <a:t> non</a:t>
            </a:r>
          </a:p>
          <a:p>
            <a:pPr>
              <a:spcBef>
                <a:spcPts val="0"/>
              </a:spcBef>
              <a:spcAft>
                <a:spcPts val="300"/>
              </a:spcAft>
            </a:pPr>
            <a:r>
              <a:rPr lang="fr-FR" sz="1000" b="1" dirty="0">
                <a:solidFill>
                  <a:schemeClr val="bg1"/>
                </a:solidFill>
              </a:rPr>
              <a:t>Langues</a:t>
            </a:r>
            <a:r>
              <a:rPr lang="fr-FR" sz="1000" dirty="0">
                <a:solidFill>
                  <a:schemeClr val="bg1"/>
                </a:solidFill>
              </a:rPr>
              <a:t> : allemand, anglais, français</a:t>
            </a:r>
          </a:p>
          <a:p>
            <a:pPr>
              <a:spcBef>
                <a:spcPts val="0"/>
              </a:spcBef>
              <a:spcAft>
                <a:spcPts val="300"/>
              </a:spcAft>
            </a:pPr>
            <a:r>
              <a:rPr lang="fr-FR" sz="1000" b="1" dirty="0">
                <a:solidFill>
                  <a:schemeClr val="bg1"/>
                </a:solidFill>
              </a:rPr>
              <a:t>Mode de formation </a:t>
            </a:r>
            <a:r>
              <a:rPr lang="fr-FR" sz="1000" dirty="0">
                <a:solidFill>
                  <a:schemeClr val="bg1"/>
                </a:solidFill>
              </a:rPr>
              <a:t>: dispensée par un instructeur ou autonome</a:t>
            </a:r>
          </a:p>
          <a:p>
            <a:pPr>
              <a:spcBef>
                <a:spcPts val="0"/>
              </a:spcBef>
              <a:spcAft>
                <a:spcPts val="300"/>
              </a:spcAft>
            </a:pPr>
            <a:r>
              <a:rPr lang="fr-FR" sz="1000" b="1" dirty="0">
                <a:solidFill>
                  <a:schemeClr val="bg1"/>
                </a:solidFill>
              </a:rPr>
              <a:t>Durée totale estimée : </a:t>
            </a:r>
            <a:r>
              <a:rPr lang="fr-FR" sz="1000" dirty="0">
                <a:solidFill>
                  <a:schemeClr val="bg1"/>
                </a:solidFill>
              </a:rPr>
              <a:t>1 heure</a:t>
            </a:r>
          </a:p>
        </p:txBody>
      </p:sp>
      <p:pic>
        <p:nvPicPr>
          <p:cNvPr id="36" name="Picture 3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45479931"/>
      </p:ext>
    </p:extLst>
  </p:cSld>
  <p:clrMapOvr>
    <a:masterClrMapping/>
  </p:clrMapOvr>
  <p:transition spd="med">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p:nvPr/>
        </p:nvPicPr>
        <p:blipFill rotWithShape="1">
          <a:blip r:embed="rId3" cstate="print">
            <a:extLst>
              <a:ext uri="{28A0092B-C50C-407E-A947-70E740481C1C}">
                <a14:useLocalDpi xmlns:a14="http://schemas.microsoft.com/office/drawing/2010/main"/>
              </a:ext>
            </a:extLst>
          </a:blip>
          <a:srcRect/>
          <a:stretch/>
        </p:blipFill>
        <p:spPr bwMode="auto">
          <a:xfrm>
            <a:off x="3735422" y="2021259"/>
            <a:ext cx="2889957" cy="4994186"/>
          </a:xfrm>
          <a:prstGeom prst="rect">
            <a:avLst/>
          </a:prstGeom>
          <a:ln>
            <a:noFill/>
          </a:ln>
          <a:extLst>
            <a:ext uri="{53640926-AAD7-44D8-BBD7-CCE9431645EC}">
              <a14:shadowObscured xmlns:a14="http://schemas.microsoft.com/office/drawing/2010/main"/>
            </a:ext>
          </a:extLst>
        </p:spPr>
      </p:pic>
      <p:sp>
        <p:nvSpPr>
          <p:cNvPr id="312" name="Rectangle 311"/>
          <p:cNvSpPr/>
          <p:nvPr/>
        </p:nvSpPr>
        <p:spPr>
          <a:xfrm>
            <a:off x="0" y="7346459"/>
            <a:ext cx="6858000" cy="179064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Cisco Packet Tracer</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909969"/>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909969"/>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4337676"/>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4403823"/>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4337676"/>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4342145"/>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976116"/>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914437"/>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1319592" cy="230832"/>
          </a:xfrm>
          <a:prstGeom prst="rect">
            <a:avLst/>
          </a:prstGeom>
          <a:noFill/>
        </p:spPr>
        <p:txBody>
          <a:bodyPr wrap="none" rtlCol="0">
            <a:spAutoFit/>
          </a:bodyPr>
          <a:lstStyle/>
          <a:p>
            <a:r>
              <a:rPr lang="fr-FR" sz="900" dirty="0">
                <a:solidFill>
                  <a:schemeClr val="bg1"/>
                </a:solidFill>
              </a:rPr>
              <a:t>Collaborate for Impact</a:t>
            </a:r>
          </a:p>
        </p:txBody>
      </p:sp>
      <p:sp>
        <p:nvSpPr>
          <p:cNvPr id="36" name="TextBox 35"/>
          <p:cNvSpPr txBox="1"/>
          <p:nvPr/>
        </p:nvSpPr>
        <p:spPr>
          <a:xfrm>
            <a:off x="446261" y="2535441"/>
            <a:ext cx="2487168" cy="769441"/>
          </a:xfrm>
          <a:prstGeom prst="rect">
            <a:avLst/>
          </a:prstGeom>
          <a:noFill/>
        </p:spPr>
        <p:txBody>
          <a:bodyPr wrap="square" lIns="0" tIns="0" rIns="0" bIns="0" rtlCol="0">
            <a:spAutoFit/>
          </a:bodyPr>
          <a:lstStyle/>
          <a:p>
            <a:pPr>
              <a:spcAft>
                <a:spcPts val="700"/>
              </a:spcAft>
            </a:pPr>
            <a:r>
              <a:rPr lang="fr-FR" sz="1000" dirty="0"/>
              <a:t>Packet Tracer est un outil innovant de simulation et de visualisation utilisé pour les cours, les ateliers, les jeux, les études, les évaluations et les compétitions. Il est intégré aux cours suivants :</a:t>
            </a:r>
          </a:p>
        </p:txBody>
      </p:sp>
      <p:sp>
        <p:nvSpPr>
          <p:cNvPr id="37" name="TextBox 36"/>
          <p:cNvSpPr txBox="1"/>
          <p:nvPr/>
        </p:nvSpPr>
        <p:spPr>
          <a:xfrm>
            <a:off x="453870" y="4734416"/>
            <a:ext cx="2487168" cy="1077218"/>
          </a:xfrm>
          <a:prstGeom prst="rect">
            <a:avLst/>
          </a:prstGeom>
          <a:noFill/>
        </p:spPr>
        <p:txBody>
          <a:bodyPr wrap="square" lIns="0" tIns="0" rIns="0" bIns="0" rtlCol="0">
            <a:spAutoFit/>
          </a:bodyPr>
          <a:lstStyle/>
          <a:p>
            <a:pPr>
              <a:spcAft>
                <a:spcPts val="700"/>
              </a:spcAft>
            </a:pPr>
            <a:r>
              <a:rPr lang="fr-FR" sz="1000" dirty="0"/>
              <a:t>L'environnement d'apprentissage de Packet Tracer, fondé sur la simulation, favorise le développement de compétences professionnelles essentielles telles que le travail d'équipe, l'esprit critique et la résolution des problèmes à l'aide d'une approche créative.</a:t>
            </a:r>
          </a:p>
        </p:txBody>
      </p:sp>
      <p:sp>
        <p:nvSpPr>
          <p:cNvPr id="38" name="TextBox 37"/>
          <p:cNvSpPr txBox="1"/>
          <p:nvPr/>
        </p:nvSpPr>
        <p:spPr>
          <a:xfrm>
            <a:off x="444417" y="6324236"/>
            <a:ext cx="2487168" cy="974626"/>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1000" dirty="0"/>
              <a:t>Cisco Packet Tracer (PT)</a:t>
            </a:r>
          </a:p>
          <a:p>
            <a:pPr marL="109728" indent="-109728">
              <a:spcBef>
                <a:spcPts val="400"/>
              </a:spcBef>
              <a:buSzPct val="80000"/>
              <a:buFont typeface="Arial"/>
              <a:buChar char="•"/>
            </a:pPr>
            <a:r>
              <a:rPr lang="fr-FR" sz="1000" dirty="0"/>
              <a:t>PT Mobile Android</a:t>
            </a:r>
          </a:p>
          <a:p>
            <a:pPr marL="109728" indent="-109728">
              <a:spcBef>
                <a:spcPts val="400"/>
              </a:spcBef>
              <a:buSzPct val="80000"/>
              <a:buFont typeface="Arial"/>
              <a:buChar char="•"/>
            </a:pPr>
            <a:r>
              <a:rPr lang="fr-FR" sz="1000" dirty="0"/>
              <a:t>PT Mobile iOS</a:t>
            </a:r>
          </a:p>
          <a:p>
            <a:pPr marL="109728" indent="-109728">
              <a:spcBef>
                <a:spcPts val="400"/>
              </a:spcBef>
              <a:buSzPct val="80000"/>
              <a:buFont typeface="Arial"/>
              <a:buChar char="•"/>
            </a:pPr>
            <a:r>
              <a:rPr lang="fr-FR" sz="1000" dirty="0"/>
              <a:t>PT Games</a:t>
            </a:r>
          </a:p>
          <a:p>
            <a:pPr marL="109728" indent="-109728">
              <a:spcBef>
                <a:spcPts val="400"/>
              </a:spcBef>
              <a:buSzPct val="80000"/>
              <a:buFont typeface="Arial"/>
              <a:buChar char="•"/>
            </a:pPr>
            <a:endParaRPr lang="fr-FR" sz="1000" dirty="0"/>
          </a:p>
        </p:txBody>
      </p:sp>
      <p:sp>
        <p:nvSpPr>
          <p:cNvPr id="39" name="Rectangle 38"/>
          <p:cNvSpPr/>
          <p:nvPr/>
        </p:nvSpPr>
        <p:spPr>
          <a:xfrm>
            <a:off x="373612" y="3338955"/>
            <a:ext cx="2487168" cy="964367"/>
          </a:xfrm>
          <a:prstGeom prst="rect">
            <a:avLst/>
          </a:prstGeom>
        </p:spPr>
        <p:txBody>
          <a:bodyPr wrap="square" numCol="2" spcCol="274320">
            <a:spAutoFit/>
          </a:bodyPr>
          <a:lstStyle/>
          <a:p>
            <a:pPr marL="109728" indent="-109728">
              <a:spcBef>
                <a:spcPts val="400"/>
              </a:spcBef>
              <a:buSzPct val="80000"/>
              <a:buFont typeface="Arial"/>
              <a:buChar char="•"/>
            </a:pPr>
            <a:r>
              <a:rPr lang="fr-FR" sz="1000"/>
              <a:t>CCNA Routing and Switching,</a:t>
            </a:r>
          </a:p>
          <a:p>
            <a:pPr marL="109728" indent="-109728">
              <a:spcBef>
                <a:spcPts val="400"/>
              </a:spcBef>
              <a:buSzPct val="80000"/>
              <a:buFont typeface="Arial"/>
              <a:buChar char="•"/>
            </a:pPr>
            <a:r>
              <a:rPr lang="fr-FR" sz="1000"/>
              <a:t>CCNA Security</a:t>
            </a:r>
          </a:p>
          <a:p>
            <a:pPr marL="109728" indent="-109728">
              <a:spcBef>
                <a:spcPts val="400"/>
              </a:spcBef>
              <a:buSzPct val="80000"/>
              <a:buFont typeface="Arial"/>
              <a:buChar char="•"/>
            </a:pPr>
            <a:r>
              <a:rPr lang="fr-FR" sz="1000"/>
              <a:t>IT Essentials</a:t>
            </a:r>
            <a:r>
              <a:rPr lang="fr-FR"/>
              <a:t/>
            </a:r>
            <a:br>
              <a:rPr lang="fr-FR"/>
            </a:br>
            <a:endParaRPr lang="fr-FR" sz="1000"/>
          </a:p>
          <a:p>
            <a:pPr marL="109728" indent="-109728">
              <a:spcBef>
                <a:spcPts val="400"/>
              </a:spcBef>
              <a:buSzPct val="80000"/>
              <a:buFont typeface="Arial"/>
              <a:buChar char="•"/>
            </a:pPr>
            <a:r>
              <a:rPr lang="fr-FR" sz="1000"/>
              <a:t>Introduction to Internet of Things</a:t>
            </a:r>
          </a:p>
          <a:p>
            <a:pPr marL="109728" indent="-109728">
              <a:spcBef>
                <a:spcPts val="400"/>
              </a:spcBef>
              <a:buSzPct val="80000"/>
              <a:buFont typeface="Arial"/>
              <a:buChar char="•"/>
            </a:pPr>
            <a:r>
              <a:rPr lang="fr-FR" sz="1000"/>
              <a:t>Mobility Fundamentals</a:t>
            </a:r>
            <a:endParaRPr lang="fr-FR" sz="1000" dirty="0"/>
          </a:p>
        </p:txBody>
      </p:sp>
      <p:sp>
        <p:nvSpPr>
          <p:cNvPr id="40" name="TextBox 39"/>
          <p:cNvSpPr txBox="1"/>
          <p:nvPr/>
        </p:nvSpPr>
        <p:spPr>
          <a:xfrm>
            <a:off x="158884" y="7359581"/>
            <a:ext cx="2909974" cy="1666248"/>
          </a:xfrm>
          <a:prstGeom prst="rect">
            <a:avLst/>
          </a:prstGeom>
          <a:noFill/>
        </p:spPr>
        <p:txBody>
          <a:bodyPr wrap="square" numCol="1" spcCol="548640" rtlCol="0">
            <a:noAutofit/>
          </a:bodyPr>
          <a:lstStyle/>
          <a:p>
            <a:pPr>
              <a:spcBef>
                <a:spcPts val="0"/>
              </a:spcBef>
              <a:spcAft>
                <a:spcPts val="300"/>
              </a:spcAft>
            </a:pPr>
            <a:r>
              <a:rPr lang="fr-FR" sz="900" dirty="0">
                <a:solidFill>
                  <a:schemeClr val="bg1"/>
                </a:solidFill>
              </a:rPr>
              <a:t>Packet Tracer, qui fait partie intégrante de l'expérience d'apprentissage de la Networking Academy, offre de nombreuses fonctionnalités : </a:t>
            </a:r>
          </a:p>
          <a:p>
            <a:pPr marL="109728" indent="-109728">
              <a:spcBef>
                <a:spcPts val="300"/>
              </a:spcBef>
              <a:buSzPct val="80000"/>
              <a:buFont typeface="Arial"/>
              <a:buChar char="•"/>
            </a:pPr>
            <a:r>
              <a:rPr lang="fr-FR" sz="900" dirty="0">
                <a:solidFill>
                  <a:schemeClr val="bg1"/>
                </a:solidFill>
              </a:rPr>
              <a:t>Simulation</a:t>
            </a:r>
          </a:p>
          <a:p>
            <a:pPr marL="109728" indent="-109728">
              <a:spcBef>
                <a:spcPts val="300"/>
              </a:spcBef>
              <a:buSzPct val="80000"/>
              <a:buFont typeface="Arial"/>
              <a:buChar char="•"/>
            </a:pPr>
            <a:r>
              <a:rPr lang="fr-FR" sz="900" dirty="0">
                <a:solidFill>
                  <a:schemeClr val="bg1"/>
                </a:solidFill>
              </a:rPr>
              <a:t>Visualisation</a:t>
            </a:r>
          </a:p>
          <a:p>
            <a:pPr marL="109728" indent="-109728">
              <a:spcBef>
                <a:spcPts val="300"/>
              </a:spcBef>
              <a:buSzPct val="80000"/>
              <a:buFont typeface="Arial"/>
              <a:buChar char="•"/>
            </a:pPr>
            <a:r>
              <a:rPr lang="fr-FR" sz="900" dirty="0">
                <a:solidFill>
                  <a:schemeClr val="bg1"/>
                </a:solidFill>
              </a:rPr>
              <a:t>Création</a:t>
            </a:r>
          </a:p>
          <a:p>
            <a:pPr marL="109728" indent="-109728">
              <a:spcBef>
                <a:spcPts val="300"/>
              </a:spcBef>
              <a:buSzPct val="80000"/>
              <a:buFont typeface="Arial"/>
              <a:buChar char="•"/>
            </a:pPr>
            <a:r>
              <a:rPr lang="fr-FR" sz="900" dirty="0">
                <a:solidFill>
                  <a:schemeClr val="bg1"/>
                </a:solidFill>
              </a:rPr>
              <a:t>Évaluation</a:t>
            </a:r>
          </a:p>
          <a:p>
            <a:pPr marL="109728" indent="-109728">
              <a:spcBef>
                <a:spcPts val="300"/>
              </a:spcBef>
              <a:buSzPct val="80000"/>
              <a:buFont typeface="Arial"/>
              <a:buChar char="•"/>
            </a:pPr>
            <a:r>
              <a:rPr lang="fr-FR" sz="900" dirty="0">
                <a:solidFill>
                  <a:schemeClr val="bg1"/>
                </a:solidFill>
              </a:rPr>
              <a:t>Fonctions de collaboration. Il facilite également l'enseignement et l'apprentissage de concepts technologiques complexes. </a:t>
            </a:r>
          </a:p>
        </p:txBody>
      </p:sp>
      <p:pic>
        <p:nvPicPr>
          <p:cNvPr id="41" name="Picture 3"/>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775356" y="7613969"/>
            <a:ext cx="2850023" cy="1327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4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1893561080"/>
      </p:ext>
    </p:extLst>
  </p:cSld>
  <p:clrMapOvr>
    <a:masterClrMapping/>
  </p:clrMapOvr>
  <p:transition spd="med">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41799" y="2021259"/>
            <a:ext cx="2900218" cy="4979294"/>
          </a:xfrm>
          <a:prstGeom prst="rect">
            <a:avLst/>
          </a:prstGeom>
        </p:spPr>
      </p:pic>
      <p:sp>
        <p:nvSpPr>
          <p:cNvPr id="312" name="Rectangle 311"/>
          <p:cNvSpPr/>
          <p:nvPr/>
        </p:nvSpPr>
        <p:spPr>
          <a:xfrm>
            <a:off x="0" y="7346459"/>
            <a:ext cx="6858000" cy="179064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Travaux pratiques de prototypage Cisco</a:t>
            </a:r>
            <a:endParaRPr lang="fr-FR" sz="1200" dirty="0">
              <a:solidFill>
                <a:schemeClr val="bg1"/>
              </a:solidFill>
              <a:effectLst/>
              <a:latin typeface="Arial" charset="0"/>
              <a:ea typeface="Arial" charset="0"/>
              <a:cs typeface="Times New Roman" charset="0"/>
            </a:endParaRP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616455"/>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616455"/>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876594"/>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942741"/>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876594"/>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881063"/>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682602"/>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620923"/>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1319592" cy="230832"/>
          </a:xfrm>
          <a:prstGeom prst="rect">
            <a:avLst/>
          </a:prstGeom>
          <a:noFill/>
        </p:spPr>
        <p:txBody>
          <a:bodyPr wrap="none" rtlCol="0">
            <a:spAutoFit/>
          </a:bodyPr>
          <a:lstStyle/>
          <a:p>
            <a:r>
              <a:rPr lang="fr-FR" sz="900" dirty="0">
                <a:solidFill>
                  <a:schemeClr val="bg1"/>
                </a:solidFill>
              </a:rPr>
              <a:t>Collaborate for Impact</a:t>
            </a:r>
          </a:p>
        </p:txBody>
      </p:sp>
      <p:sp>
        <p:nvSpPr>
          <p:cNvPr id="36" name="TextBox 35"/>
          <p:cNvSpPr txBox="1"/>
          <p:nvPr/>
        </p:nvSpPr>
        <p:spPr>
          <a:xfrm>
            <a:off x="446261" y="2501574"/>
            <a:ext cx="2487168" cy="969496"/>
          </a:xfrm>
          <a:prstGeom prst="rect">
            <a:avLst/>
          </a:prstGeom>
          <a:noFill/>
        </p:spPr>
        <p:txBody>
          <a:bodyPr wrap="square" lIns="0" tIns="0" rIns="0" bIns="0" rtlCol="0">
            <a:spAutoFit/>
          </a:bodyPr>
          <a:lstStyle/>
          <a:p>
            <a:pPr>
              <a:spcAft>
                <a:spcPts val="700"/>
              </a:spcAft>
            </a:pPr>
            <a:r>
              <a:rPr lang="fr-FR" sz="900" dirty="0"/>
              <a:t>Les travaux pratiques de prototypage Cisco constituent un environnement d'apprentissage très complet qui permet aux élèves de la Networking Academy de découvrir et de mettre en pratique certains aspects essentiels des technologies IoT. Il est intégré aux cours suivants :</a:t>
            </a:r>
          </a:p>
        </p:txBody>
      </p:sp>
      <p:sp>
        <p:nvSpPr>
          <p:cNvPr id="37" name="TextBox 36"/>
          <p:cNvSpPr txBox="1"/>
          <p:nvPr/>
        </p:nvSpPr>
        <p:spPr>
          <a:xfrm>
            <a:off x="453870" y="4262045"/>
            <a:ext cx="2487168" cy="1246495"/>
          </a:xfrm>
          <a:prstGeom prst="rect">
            <a:avLst/>
          </a:prstGeom>
          <a:noFill/>
        </p:spPr>
        <p:txBody>
          <a:bodyPr wrap="square" lIns="0" tIns="0" rIns="0" bIns="0" rtlCol="0">
            <a:spAutoFit/>
          </a:bodyPr>
          <a:lstStyle/>
          <a:p>
            <a:pPr>
              <a:spcAft>
                <a:spcPts val="700"/>
              </a:spcAft>
            </a:pPr>
            <a:r>
              <a:rPr lang="fr-FR" sz="900" dirty="0"/>
              <a:t>Le laboratoire de prototypage Cisco offre un environnement d'apprentissage convivial et complet, comprenant du matériel, du code, des outils de programmation et des données mis à la disposition des élèves pour créer les interconnexions physiques d'un système IoT de bout en bout ainsi qu'un pipeline de données logiques pour les collecter, les analyser et les présenter.</a:t>
            </a:r>
          </a:p>
        </p:txBody>
      </p:sp>
      <p:sp>
        <p:nvSpPr>
          <p:cNvPr id="38" name="TextBox 37"/>
          <p:cNvSpPr txBox="1"/>
          <p:nvPr/>
        </p:nvSpPr>
        <p:spPr>
          <a:xfrm>
            <a:off x="444417" y="6042011"/>
            <a:ext cx="2487168" cy="1313180"/>
          </a:xfrm>
          <a:prstGeom prst="rect">
            <a:avLst/>
          </a:prstGeom>
          <a:noFill/>
        </p:spPr>
        <p:txBody>
          <a:bodyPr wrap="square" lIns="0" tIns="0" rIns="0" bIns="0" numCol="1" spcCol="274320" rtlCol="0">
            <a:spAutoFit/>
          </a:bodyPr>
          <a:lstStyle/>
          <a:p>
            <a:pPr marL="109728" indent="-109728">
              <a:spcBef>
                <a:spcPts val="400"/>
              </a:spcBef>
              <a:buSzPct val="80000"/>
              <a:buFont typeface="Arial"/>
              <a:buChar char="•"/>
            </a:pPr>
            <a:r>
              <a:rPr lang="fr-FR" sz="900" dirty="0"/>
              <a:t>Application pour les travaux pratiques de prototypage</a:t>
            </a:r>
          </a:p>
          <a:p>
            <a:pPr marL="109728" indent="-109728">
              <a:spcBef>
                <a:spcPts val="400"/>
              </a:spcBef>
              <a:buSzPct val="80000"/>
              <a:buFont typeface="Arial"/>
              <a:buChar char="•"/>
            </a:pPr>
            <a:r>
              <a:rPr lang="fr-FR" sz="900" dirty="0"/>
              <a:t>Kit pour les travaux pratiques de prototypage </a:t>
            </a:r>
          </a:p>
          <a:p>
            <a:pPr marL="271463" indent="-109538">
              <a:spcBef>
                <a:spcPts val="400"/>
              </a:spcBef>
              <a:buSzPct val="80000"/>
              <a:buFont typeface="Arial"/>
              <a:buChar char="•"/>
            </a:pPr>
            <a:r>
              <a:rPr lang="fr-FR" sz="900" dirty="0"/>
              <a:t>Kit de démarrage Raspberry Pi 3 CanaKit Ultimate (ou équivalent)</a:t>
            </a:r>
          </a:p>
          <a:p>
            <a:pPr marL="271463" indent="-109538">
              <a:spcBef>
                <a:spcPts val="400"/>
              </a:spcBef>
              <a:buSzPct val="80000"/>
              <a:buFont typeface="Arial"/>
              <a:buChar char="•"/>
            </a:pPr>
            <a:r>
              <a:rPr lang="fr-FR" sz="900" dirty="0"/>
              <a:t>SparkFun Inventor's Kit pour Arduino v3.2 (ou équivalent)</a:t>
            </a:r>
          </a:p>
          <a:p>
            <a:pPr marL="109728" indent="-109728">
              <a:spcBef>
                <a:spcPts val="400"/>
              </a:spcBef>
              <a:buSzPct val="80000"/>
              <a:buFont typeface="Arial"/>
              <a:buChar char="•"/>
            </a:pPr>
            <a:endParaRPr lang="fr-FR" sz="900" dirty="0"/>
          </a:p>
        </p:txBody>
      </p:sp>
      <p:sp>
        <p:nvSpPr>
          <p:cNvPr id="39" name="Rectangle 38"/>
          <p:cNvSpPr/>
          <p:nvPr/>
        </p:nvSpPr>
        <p:spPr>
          <a:xfrm>
            <a:off x="373612" y="3443730"/>
            <a:ext cx="2487168" cy="559127"/>
          </a:xfrm>
          <a:prstGeom prst="rect">
            <a:avLst/>
          </a:prstGeom>
        </p:spPr>
        <p:txBody>
          <a:bodyPr wrap="square" numCol="2" spcCol="274320">
            <a:spAutoFit/>
          </a:bodyPr>
          <a:lstStyle/>
          <a:p>
            <a:pPr marL="109728" indent="-109728">
              <a:spcBef>
                <a:spcPts val="400"/>
              </a:spcBef>
              <a:buSzPct val="80000"/>
              <a:buFont typeface="Arial"/>
              <a:buChar char="•"/>
            </a:pPr>
            <a:r>
              <a:rPr lang="fr-FR" sz="900" dirty="0"/>
              <a:t>Connecting Things</a:t>
            </a:r>
          </a:p>
          <a:p>
            <a:pPr marL="109728" indent="-109728">
              <a:spcBef>
                <a:spcPts val="400"/>
              </a:spcBef>
              <a:buSzPct val="80000"/>
              <a:buFont typeface="Arial"/>
              <a:buChar char="•"/>
            </a:pPr>
            <a:endParaRPr lang="fr-FR" sz="900" dirty="0"/>
          </a:p>
          <a:p>
            <a:pPr marL="109728" indent="-109728">
              <a:spcBef>
                <a:spcPts val="400"/>
              </a:spcBef>
              <a:buSzPct val="80000"/>
              <a:buFont typeface="Arial"/>
              <a:buChar char="•"/>
            </a:pPr>
            <a:r>
              <a:rPr lang="fr-FR" sz="900" dirty="0"/>
              <a:t>Hackathon Playbook</a:t>
            </a:r>
          </a:p>
        </p:txBody>
      </p:sp>
      <p:sp>
        <p:nvSpPr>
          <p:cNvPr id="40" name="TextBox 39"/>
          <p:cNvSpPr txBox="1"/>
          <p:nvPr/>
        </p:nvSpPr>
        <p:spPr>
          <a:xfrm>
            <a:off x="158884" y="7451022"/>
            <a:ext cx="2718137" cy="1666248"/>
          </a:xfrm>
          <a:prstGeom prst="rect">
            <a:avLst/>
          </a:prstGeom>
          <a:noFill/>
        </p:spPr>
        <p:txBody>
          <a:bodyPr wrap="square" numCol="1" spcCol="548640" rtlCol="0">
            <a:noAutofit/>
          </a:bodyPr>
          <a:lstStyle/>
          <a:p>
            <a:pPr>
              <a:spcBef>
                <a:spcPts val="0"/>
              </a:spcBef>
              <a:spcAft>
                <a:spcPts val="300"/>
              </a:spcAft>
            </a:pPr>
            <a:r>
              <a:rPr lang="fr-FR" sz="1000" dirty="0">
                <a:solidFill>
                  <a:schemeClr val="bg1"/>
                </a:solidFill>
              </a:rPr>
              <a:t>Le laboratoire de prototypage Cisco offre : </a:t>
            </a:r>
          </a:p>
          <a:p>
            <a:pPr marL="109728" indent="-109728">
              <a:spcBef>
                <a:spcPts val="400"/>
              </a:spcBef>
              <a:buSzPct val="80000"/>
              <a:buFont typeface="Arial"/>
              <a:buChar char="•"/>
            </a:pPr>
            <a:r>
              <a:rPr lang="fr-FR" sz="1000" dirty="0">
                <a:solidFill>
                  <a:schemeClr val="bg1"/>
                </a:solidFill>
              </a:rPr>
              <a:t>Travaux pratiques avec Jupyter Notebook</a:t>
            </a:r>
          </a:p>
          <a:p>
            <a:pPr marL="109728" indent="-109728">
              <a:spcBef>
                <a:spcPts val="400"/>
              </a:spcBef>
              <a:buSzPct val="80000"/>
              <a:buFont typeface="Arial"/>
              <a:buChar char="•"/>
            </a:pPr>
            <a:r>
              <a:rPr lang="fr-FR" sz="1000" dirty="0">
                <a:solidFill>
                  <a:schemeClr val="bg1"/>
                </a:solidFill>
              </a:rPr>
              <a:t>Programmation visuelle avec Blockly</a:t>
            </a:r>
          </a:p>
          <a:p>
            <a:pPr marL="109728" indent="-109728">
              <a:spcBef>
                <a:spcPts val="400"/>
              </a:spcBef>
              <a:buSzPct val="80000"/>
              <a:buFont typeface="Arial"/>
              <a:buChar char="•"/>
            </a:pPr>
            <a:r>
              <a:rPr lang="fr-FR" sz="1000" dirty="0">
                <a:solidFill>
                  <a:schemeClr val="bg1"/>
                </a:solidFill>
              </a:rPr>
              <a:t>Programmation matérielle avec Python </a:t>
            </a:r>
          </a:p>
          <a:p>
            <a:pPr marL="109728" indent="-109728">
              <a:spcBef>
                <a:spcPts val="400"/>
              </a:spcBef>
              <a:buSzPct val="80000"/>
              <a:buFont typeface="Arial"/>
              <a:buChar char="•"/>
            </a:pPr>
            <a:r>
              <a:rPr lang="fr-FR" sz="1000" dirty="0">
                <a:solidFill>
                  <a:schemeClr val="bg1"/>
                </a:solidFill>
              </a:rPr>
              <a:t>Visualisation et analyse de données</a:t>
            </a:r>
          </a:p>
          <a:p>
            <a:pPr marL="109728" indent="-109728">
              <a:spcBef>
                <a:spcPts val="400"/>
              </a:spcBef>
              <a:buSzPct val="80000"/>
              <a:buFont typeface="Arial"/>
              <a:buChar char="•"/>
            </a:pPr>
            <a:r>
              <a:rPr lang="fr-FR" sz="1000" dirty="0">
                <a:solidFill>
                  <a:schemeClr val="bg1"/>
                </a:solidFill>
              </a:rPr>
              <a:t>Applications connectées via des API</a:t>
            </a:r>
          </a:p>
          <a:p>
            <a:pPr marL="109728" indent="-109728">
              <a:spcBef>
                <a:spcPts val="400"/>
              </a:spcBef>
              <a:buSzPct val="80000"/>
              <a:buFont typeface="Arial"/>
              <a:buChar char="•"/>
            </a:pPr>
            <a:r>
              <a:rPr lang="fr-FR" sz="1000" dirty="0">
                <a:solidFill>
                  <a:schemeClr val="bg1"/>
                </a:solidFill>
              </a:rPr>
              <a:t>Prototypage rapide</a:t>
            </a:r>
          </a:p>
        </p:txBody>
      </p:sp>
      <p:pic>
        <p:nvPicPr>
          <p:cNvPr id="43" name="Picture 4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24154" y="7815622"/>
            <a:ext cx="3684026" cy="1173732"/>
          </a:xfrm>
          <a:prstGeom prst="rect">
            <a:avLst/>
          </a:prstGeom>
        </p:spPr>
      </p:pic>
    </p:spTree>
    <p:extLst>
      <p:ext uri="{BB962C8B-B14F-4D97-AF65-F5344CB8AC3E}">
        <p14:creationId xmlns:p14="http://schemas.microsoft.com/office/powerpoint/2010/main" val="2065577527"/>
      </p:ext>
    </p:extLst>
  </p:cSld>
  <p:clrMapOvr>
    <a:masterClrMapping/>
  </p:clrMapOvr>
  <p:transition spd="med">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0" y="6106562"/>
            <a:ext cx="6858000" cy="39425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3329694" y="4491208"/>
            <a:ext cx="245580" cy="184666"/>
          </a:xfrm>
          <a:prstGeom prst="rect">
            <a:avLst/>
          </a:prstGeom>
        </p:spPr>
        <p:txBody>
          <a:bodyPr wrap="none">
            <a:spAutoFit/>
          </a:bodyPr>
          <a:lstStyle/>
          <a:p>
            <a:pPr defTabSz="514333" fontAlgn="auto">
              <a:spcBef>
                <a:spcPts val="0"/>
              </a:spcBef>
              <a:spcAft>
                <a:spcPts val="0"/>
              </a:spcAft>
              <a:defRPr/>
            </a:pPr>
            <a:r>
              <a:rPr lang="fr-FR" sz="600">
                <a:solidFill>
                  <a:schemeClr val="bg2">
                    <a:lumMod val="75000"/>
                  </a:schemeClr>
                </a:solidFill>
                <a:sym typeface="Wingdings" panose="05000000000000000000" pitchFamily="2" charset="2"/>
              </a:rPr>
              <a:t></a:t>
            </a:r>
            <a:endParaRPr lang="fr-FR" sz="600" dirty="0">
              <a:solidFill>
                <a:schemeClr val="bg2">
                  <a:lumMod val="75000"/>
                </a:schemeClr>
              </a:solidFill>
              <a:cs typeface="Arial" panose="020B0604020202020204" pitchFamily="34" charset="0"/>
            </a:endParaRPr>
          </a:p>
        </p:txBody>
      </p:sp>
      <p:graphicFrame>
        <p:nvGraphicFramePr>
          <p:cNvPr id="13" name="Table 12"/>
          <p:cNvGraphicFramePr>
            <a:graphicFrameLocks noGrp="1"/>
          </p:cNvGraphicFramePr>
          <p:nvPr>
            <p:extLst>
              <p:ext uri="{D42A27DB-BD31-4B8C-83A1-F6EECF244321}">
                <p14:modId xmlns:p14="http://schemas.microsoft.com/office/powerpoint/2010/main" val="1253148444"/>
              </p:ext>
            </p:extLst>
          </p:nvPr>
        </p:nvGraphicFramePr>
        <p:xfrm>
          <a:off x="235562" y="1030891"/>
          <a:ext cx="6583678" cy="7031311"/>
        </p:xfrm>
        <a:graphic>
          <a:graphicData uri="http://schemas.openxmlformats.org/drawingml/2006/table">
            <a:tbl>
              <a:tblPr firstRow="1">
                <a:tableStyleId>{00A15C55-8517-42AA-B614-E9B94910E393}</a:tableStyleId>
              </a:tblPr>
              <a:tblGrid>
                <a:gridCol w="644904">
                  <a:extLst>
                    <a:ext uri="{9D8B030D-6E8A-4147-A177-3AD203B41FA5}">
                      <a16:colId xmlns:a16="http://schemas.microsoft.com/office/drawing/2014/main" val="20000"/>
                    </a:ext>
                  </a:extLst>
                </a:gridCol>
                <a:gridCol w="262287">
                  <a:extLst>
                    <a:ext uri="{9D8B030D-6E8A-4147-A177-3AD203B41FA5}">
                      <a16:colId xmlns:a16="http://schemas.microsoft.com/office/drawing/2014/main" val="20001"/>
                    </a:ext>
                  </a:extLst>
                </a:gridCol>
                <a:gridCol w="267552">
                  <a:extLst>
                    <a:ext uri="{9D8B030D-6E8A-4147-A177-3AD203B41FA5}">
                      <a16:colId xmlns:a16="http://schemas.microsoft.com/office/drawing/2014/main" val="20002"/>
                    </a:ext>
                  </a:extLst>
                </a:gridCol>
                <a:gridCol w="262306">
                  <a:extLst>
                    <a:ext uri="{9D8B030D-6E8A-4147-A177-3AD203B41FA5}">
                      <a16:colId xmlns:a16="http://schemas.microsoft.com/office/drawing/2014/main" val="20003"/>
                    </a:ext>
                  </a:extLst>
                </a:gridCol>
                <a:gridCol w="288540">
                  <a:extLst>
                    <a:ext uri="{9D8B030D-6E8A-4147-A177-3AD203B41FA5}">
                      <a16:colId xmlns:a16="http://schemas.microsoft.com/office/drawing/2014/main" val="20004"/>
                    </a:ext>
                  </a:extLst>
                </a:gridCol>
                <a:gridCol w="251604">
                  <a:extLst>
                    <a:ext uri="{9D8B030D-6E8A-4147-A177-3AD203B41FA5}">
                      <a16:colId xmlns:a16="http://schemas.microsoft.com/office/drawing/2014/main" val="20005"/>
                    </a:ext>
                  </a:extLst>
                </a:gridCol>
                <a:gridCol w="283377">
                  <a:extLst>
                    <a:ext uri="{9D8B030D-6E8A-4147-A177-3AD203B41FA5}">
                      <a16:colId xmlns:a16="http://schemas.microsoft.com/office/drawing/2014/main" val="20006"/>
                    </a:ext>
                  </a:extLst>
                </a:gridCol>
                <a:gridCol w="288665">
                  <a:extLst>
                    <a:ext uri="{9D8B030D-6E8A-4147-A177-3AD203B41FA5}">
                      <a16:colId xmlns:a16="http://schemas.microsoft.com/office/drawing/2014/main" val="1768488659"/>
                    </a:ext>
                  </a:extLst>
                </a:gridCol>
                <a:gridCol w="288665">
                  <a:extLst>
                    <a:ext uri="{9D8B030D-6E8A-4147-A177-3AD203B41FA5}">
                      <a16:colId xmlns:a16="http://schemas.microsoft.com/office/drawing/2014/main" val="20007"/>
                    </a:ext>
                  </a:extLst>
                </a:gridCol>
                <a:gridCol w="278084">
                  <a:extLst>
                    <a:ext uri="{9D8B030D-6E8A-4147-A177-3AD203B41FA5}">
                      <a16:colId xmlns:a16="http://schemas.microsoft.com/office/drawing/2014/main" val="20014"/>
                    </a:ext>
                  </a:extLst>
                </a:gridCol>
                <a:gridCol w="278084">
                  <a:extLst>
                    <a:ext uri="{9D8B030D-6E8A-4147-A177-3AD203B41FA5}">
                      <a16:colId xmlns:a16="http://schemas.microsoft.com/office/drawing/2014/main" val="20015"/>
                    </a:ext>
                  </a:extLst>
                </a:gridCol>
                <a:gridCol w="296870">
                  <a:extLst>
                    <a:ext uri="{9D8B030D-6E8A-4147-A177-3AD203B41FA5}">
                      <a16:colId xmlns:a16="http://schemas.microsoft.com/office/drawing/2014/main" val="20016"/>
                    </a:ext>
                  </a:extLst>
                </a:gridCol>
                <a:gridCol w="290125">
                  <a:extLst>
                    <a:ext uri="{9D8B030D-6E8A-4147-A177-3AD203B41FA5}">
                      <a16:colId xmlns:a16="http://schemas.microsoft.com/office/drawing/2014/main" val="20008"/>
                    </a:ext>
                  </a:extLst>
                </a:gridCol>
                <a:gridCol w="276629">
                  <a:extLst>
                    <a:ext uri="{9D8B030D-6E8A-4147-A177-3AD203B41FA5}">
                      <a16:colId xmlns:a16="http://schemas.microsoft.com/office/drawing/2014/main" val="20009"/>
                    </a:ext>
                  </a:extLst>
                </a:gridCol>
                <a:gridCol w="264258">
                  <a:extLst>
                    <a:ext uri="{9D8B030D-6E8A-4147-A177-3AD203B41FA5}">
                      <a16:colId xmlns:a16="http://schemas.microsoft.com/office/drawing/2014/main" val="20017"/>
                    </a:ext>
                  </a:extLst>
                </a:gridCol>
                <a:gridCol w="293782">
                  <a:extLst>
                    <a:ext uri="{9D8B030D-6E8A-4147-A177-3AD203B41FA5}">
                      <a16:colId xmlns:a16="http://schemas.microsoft.com/office/drawing/2014/main" val="20010"/>
                    </a:ext>
                  </a:extLst>
                </a:gridCol>
                <a:gridCol w="278047">
                  <a:extLst>
                    <a:ext uri="{9D8B030D-6E8A-4147-A177-3AD203B41FA5}">
                      <a16:colId xmlns:a16="http://schemas.microsoft.com/office/drawing/2014/main" val="20011"/>
                    </a:ext>
                  </a:extLst>
                </a:gridCol>
                <a:gridCol w="314771">
                  <a:extLst>
                    <a:ext uri="{9D8B030D-6E8A-4147-A177-3AD203B41FA5}">
                      <a16:colId xmlns:a16="http://schemas.microsoft.com/office/drawing/2014/main" val="20012"/>
                    </a:ext>
                  </a:extLst>
                </a:gridCol>
                <a:gridCol w="293782">
                  <a:extLst>
                    <a:ext uri="{9D8B030D-6E8A-4147-A177-3AD203B41FA5}">
                      <a16:colId xmlns:a16="http://schemas.microsoft.com/office/drawing/2014/main" val="20013"/>
                    </a:ext>
                  </a:extLst>
                </a:gridCol>
                <a:gridCol w="293782">
                  <a:extLst>
                    <a:ext uri="{9D8B030D-6E8A-4147-A177-3AD203B41FA5}">
                      <a16:colId xmlns:a16="http://schemas.microsoft.com/office/drawing/2014/main" val="20018"/>
                    </a:ext>
                  </a:extLst>
                </a:gridCol>
                <a:gridCol w="293782">
                  <a:extLst>
                    <a:ext uri="{9D8B030D-6E8A-4147-A177-3AD203B41FA5}">
                      <a16:colId xmlns:a16="http://schemas.microsoft.com/office/drawing/2014/main" val="20019"/>
                    </a:ext>
                  </a:extLst>
                </a:gridCol>
                <a:gridCol w="293782">
                  <a:extLst>
                    <a:ext uri="{9D8B030D-6E8A-4147-A177-3AD203B41FA5}">
                      <a16:colId xmlns:a16="http://schemas.microsoft.com/office/drawing/2014/main" val="20020"/>
                    </a:ext>
                  </a:extLst>
                </a:gridCol>
              </a:tblGrid>
              <a:tr h="406733">
                <a:tc>
                  <a:txBody>
                    <a:bodyPr/>
                    <a:lstStyle/>
                    <a:p>
                      <a:pPr algn="ctr"/>
                      <a:r>
                        <a:rPr lang="fr-FR" sz="500" b="0" kern="1200" dirty="0">
                          <a:solidFill>
                            <a:schemeClr val="lt1"/>
                          </a:solidFill>
                          <a:latin typeface="+mn-lt"/>
                        </a:rPr>
                        <a:t>Cours</a:t>
                      </a:r>
                      <a:endParaRPr lang="fr-FR" sz="500" b="0" kern="1200" dirty="0">
                        <a:solidFill>
                          <a:schemeClr val="lt1"/>
                        </a:solidFill>
                        <a:latin typeface="+mn-lt"/>
                        <a:ea typeface="+mn-ea"/>
                        <a:cs typeface="+mn-cs"/>
                      </a:endParaRPr>
                    </a:p>
                  </a:txBody>
                  <a:tcPr marL="45958" marR="45958" marT="22979" marB="22979" anchor="ctr">
                    <a:solidFill>
                      <a:schemeClr val="bg1">
                        <a:lumMod val="65000"/>
                      </a:schemeClr>
                    </a:solidFill>
                  </a:tcPr>
                </a:tc>
                <a:tc>
                  <a:txBody>
                    <a:bodyPr/>
                    <a:lstStyle/>
                    <a:p>
                      <a:pPr algn="ctr"/>
                      <a:r>
                        <a:rPr lang="fr-FR" sz="500" b="0" kern="1200" dirty="0">
                          <a:solidFill>
                            <a:schemeClr val="lt1"/>
                          </a:solidFill>
                          <a:latin typeface="+mn-lt"/>
                        </a:rPr>
                        <a:t>Arabe</a:t>
                      </a:r>
                      <a:endParaRPr lang="fr-FR" sz="500" b="0" kern="1200" dirty="0">
                        <a:solidFill>
                          <a:schemeClr val="lt1"/>
                        </a:solidFill>
                        <a:latin typeface="+mn-lt"/>
                        <a:ea typeface="+mn-ea"/>
                        <a:cs typeface="+mn-cs"/>
                      </a:endParaRPr>
                    </a:p>
                  </a:txBody>
                  <a:tcPr marL="45958" marR="45958" marT="22979" marB="22979" vert="vert270" anchor="ctr">
                    <a:solidFill>
                      <a:schemeClr val="accent6"/>
                    </a:solidFill>
                  </a:tcPr>
                </a:tc>
                <a:tc>
                  <a:txBody>
                    <a:bodyPr/>
                    <a:lstStyle/>
                    <a:p>
                      <a:pPr algn="ctr"/>
                      <a:r>
                        <a:rPr lang="fr-FR" sz="500" b="0" kern="1200" dirty="0">
                          <a:solidFill>
                            <a:schemeClr val="lt1"/>
                          </a:solidFill>
                          <a:latin typeface="+mn-lt"/>
                        </a:rPr>
                        <a:t>Chinois (simplifié)</a:t>
                      </a:r>
                      <a:endParaRPr lang="fr-FR" sz="500" b="0" kern="1200" dirty="0">
                        <a:solidFill>
                          <a:schemeClr val="lt1"/>
                        </a:solidFill>
                        <a:latin typeface="+mn-lt"/>
                        <a:ea typeface="+mn-ea"/>
                        <a:cs typeface="+mn-cs"/>
                      </a:endParaRPr>
                    </a:p>
                  </a:txBody>
                  <a:tcPr marL="45958" marR="45958" marT="22979" marB="22979" vert="vert270" anchor="ctr">
                    <a:solidFill>
                      <a:schemeClr val="accent6"/>
                    </a:solidFill>
                  </a:tcPr>
                </a:tc>
                <a:tc>
                  <a:txBody>
                    <a:bodyPr/>
                    <a:lstStyle/>
                    <a:p>
                      <a:pPr algn="ctr"/>
                      <a:r>
                        <a:rPr lang="fr-FR" sz="500" b="0" kern="1200" dirty="0">
                          <a:solidFill>
                            <a:schemeClr val="lt1"/>
                          </a:solidFill>
                          <a:latin typeface="+mn-lt"/>
                        </a:rPr>
                        <a:t>Chinois (traditionnel)</a:t>
                      </a:r>
                      <a:endParaRPr lang="fr-FR" sz="500" b="0" kern="1200" dirty="0">
                        <a:solidFill>
                          <a:schemeClr val="lt1"/>
                        </a:solidFill>
                        <a:latin typeface="+mn-lt"/>
                        <a:ea typeface="+mn-ea"/>
                        <a:cs typeface="+mn-cs"/>
                      </a:endParaRPr>
                    </a:p>
                  </a:txBody>
                  <a:tcPr marL="45958" marR="45958" marT="22979" marB="22979" vert="vert270" anchor="ctr">
                    <a:solidFill>
                      <a:schemeClr val="accent6"/>
                    </a:solidFill>
                  </a:tcPr>
                </a:tc>
                <a:tc>
                  <a:txBody>
                    <a:bodyPr/>
                    <a:lstStyle/>
                    <a:p>
                      <a:pPr algn="ctr"/>
                      <a:r>
                        <a:rPr lang="fr-FR" sz="500" b="0" dirty="0">
                          <a:solidFill>
                            <a:schemeClr val="bg1"/>
                          </a:solidFill>
                          <a:latin typeface="+mn-lt"/>
                        </a:rPr>
                        <a:t>Croate</a:t>
                      </a:r>
                      <a:endParaRPr lang="fr-FR" sz="500" b="0" dirty="0">
                        <a:solidFill>
                          <a:schemeClr val="bg1"/>
                        </a:solidFill>
                        <a:latin typeface="+mn-lt"/>
                        <a:cs typeface="Arial" panose="020B0604020202020204" pitchFamily="34" charset="0"/>
                      </a:endParaRPr>
                    </a:p>
                  </a:txBody>
                  <a:tcPr marL="45958" marR="45958" marT="22979" marB="22979" vert="vert270" anchor="ctr">
                    <a:solidFill>
                      <a:schemeClr val="accent6"/>
                    </a:solidFill>
                  </a:tcPr>
                </a:tc>
                <a:tc>
                  <a:txBody>
                    <a:bodyPr/>
                    <a:lstStyle/>
                    <a:p>
                      <a:pPr algn="ctr"/>
                      <a:r>
                        <a:rPr lang="fr-FR" sz="500" b="0" dirty="0">
                          <a:solidFill>
                            <a:schemeClr val="bg1"/>
                          </a:solidFill>
                          <a:latin typeface="+mn-lt"/>
                        </a:rPr>
                        <a:t>Français</a:t>
                      </a:r>
                      <a:endParaRPr lang="fr-FR" sz="500" b="0" dirty="0">
                        <a:solidFill>
                          <a:schemeClr val="bg1"/>
                        </a:solidFill>
                        <a:latin typeface="+mn-lt"/>
                        <a:cs typeface="Arial" panose="020B0604020202020204" pitchFamily="34" charset="0"/>
                      </a:endParaRPr>
                    </a:p>
                  </a:txBody>
                  <a:tcPr marL="45958" marR="45958" marT="22979" marB="22979" vert="vert270" anchor="ctr">
                    <a:solidFill>
                      <a:schemeClr val="accent6"/>
                    </a:solidFill>
                  </a:tcPr>
                </a:tc>
                <a:tc>
                  <a:txBody>
                    <a:bodyPr/>
                    <a:lstStyle/>
                    <a:p>
                      <a:pPr algn="ctr"/>
                      <a:r>
                        <a:rPr lang="fr-FR" sz="500" b="0" dirty="0">
                          <a:solidFill>
                            <a:schemeClr val="bg1"/>
                          </a:solidFill>
                          <a:latin typeface="+mn-lt"/>
                        </a:rPr>
                        <a:t>Français</a:t>
                      </a:r>
                      <a:endParaRPr lang="fr-FR" sz="500" b="0" dirty="0">
                        <a:solidFill>
                          <a:schemeClr val="bg1"/>
                        </a:solidFill>
                        <a:latin typeface="+mn-lt"/>
                        <a:cs typeface="Arial" panose="020B0604020202020204" pitchFamily="34" charset="0"/>
                      </a:endParaRPr>
                    </a:p>
                  </a:txBody>
                  <a:tcPr marL="27000" marR="27000" marT="22979" marB="22979" vert="vert270" anchor="ctr">
                    <a:solidFill>
                      <a:schemeClr val="accent6"/>
                    </a:solidFill>
                  </a:tcPr>
                </a:tc>
                <a:tc>
                  <a:txBody>
                    <a:bodyPr/>
                    <a:lstStyle/>
                    <a:p>
                      <a:pPr algn="ctr"/>
                      <a:r>
                        <a:rPr lang="fr-FR" sz="500" b="0" dirty="0">
                          <a:solidFill>
                            <a:schemeClr val="bg1"/>
                          </a:solidFill>
                          <a:latin typeface="+mn-lt"/>
                        </a:rPr>
                        <a:t>Géorgien</a:t>
                      </a:r>
                      <a:endParaRPr lang="fr-FR" sz="500" b="0" dirty="0">
                        <a:solidFill>
                          <a:schemeClr val="bg1"/>
                        </a:solidFill>
                        <a:latin typeface="+mn-lt"/>
                        <a:cs typeface="Arial" panose="020B0604020202020204" pitchFamily="34" charset="0"/>
                      </a:endParaRPr>
                    </a:p>
                  </a:txBody>
                  <a:tcPr marL="45958" marR="45958" marT="22979" marB="22979" vert="vert270" anchor="ctr">
                    <a:solidFill>
                      <a:schemeClr val="accent6"/>
                    </a:solidFill>
                  </a:tcPr>
                </a:tc>
                <a:tc>
                  <a:txBody>
                    <a:bodyPr/>
                    <a:lstStyle/>
                    <a:p>
                      <a:pPr algn="ctr"/>
                      <a:r>
                        <a:rPr lang="fr-FR" sz="500" b="0" dirty="0">
                          <a:solidFill>
                            <a:schemeClr val="bg1"/>
                          </a:solidFill>
                          <a:latin typeface="+mn-lt"/>
                        </a:rPr>
                        <a:t>Allemand</a:t>
                      </a:r>
                      <a:endParaRPr lang="fr-FR" sz="500" b="0" dirty="0">
                        <a:solidFill>
                          <a:schemeClr val="bg1"/>
                        </a:solidFill>
                        <a:latin typeface="+mn-lt"/>
                        <a:cs typeface="Arial" panose="020B0604020202020204" pitchFamily="34" charset="0"/>
                      </a:endParaRPr>
                    </a:p>
                  </a:txBody>
                  <a:tcPr marL="45958" marR="45958" marT="22979" marB="22979" vert="vert270" anchor="ctr">
                    <a:solidFill>
                      <a:schemeClr val="accent6"/>
                    </a:solidFill>
                  </a:tcPr>
                </a:tc>
                <a:tc>
                  <a:txBody>
                    <a:bodyPr/>
                    <a:lstStyle/>
                    <a:p>
                      <a:pPr algn="ctr"/>
                      <a:r>
                        <a:rPr lang="fr-FR" sz="500" b="0" dirty="0">
                          <a:solidFill>
                            <a:schemeClr val="bg1"/>
                          </a:solidFill>
                          <a:latin typeface="+mn-lt"/>
                        </a:rPr>
                        <a:t>Hébreu</a:t>
                      </a:r>
                      <a:endParaRPr lang="fr-FR" sz="500" b="0" dirty="0">
                        <a:solidFill>
                          <a:schemeClr val="bg1"/>
                        </a:solidFill>
                        <a:latin typeface="+mn-lt"/>
                        <a:cs typeface="Arial" panose="020B0604020202020204" pitchFamily="34" charset="0"/>
                      </a:endParaRPr>
                    </a:p>
                  </a:txBody>
                  <a:tcPr marL="45958" marR="45958" marT="22979" marB="22979" vert="vert270" anchor="ctr">
                    <a:solidFill>
                      <a:schemeClr val="accent6"/>
                    </a:solidFill>
                  </a:tcPr>
                </a:tc>
                <a:tc>
                  <a:txBody>
                    <a:bodyPr/>
                    <a:lstStyle/>
                    <a:p>
                      <a:pPr algn="ctr"/>
                      <a:r>
                        <a:rPr lang="fr-FR" sz="500" b="0" dirty="0">
                          <a:solidFill>
                            <a:schemeClr val="bg1"/>
                          </a:solidFill>
                          <a:latin typeface="+mn-lt"/>
                        </a:rPr>
                        <a:t>Hindi</a:t>
                      </a:r>
                      <a:endParaRPr lang="fr-FR" sz="500" b="0" dirty="0">
                        <a:solidFill>
                          <a:schemeClr val="bg1"/>
                        </a:solidFill>
                        <a:latin typeface="+mn-lt"/>
                        <a:cs typeface="Arial" panose="020B0604020202020204" pitchFamily="34" charset="0"/>
                      </a:endParaRPr>
                    </a:p>
                  </a:txBody>
                  <a:tcPr marL="45958" marR="45958" marT="22979" marB="22979" vert="vert270" anchor="ctr">
                    <a:solidFill>
                      <a:schemeClr val="accent6"/>
                    </a:solidFill>
                  </a:tcPr>
                </a:tc>
                <a:tc>
                  <a:txBody>
                    <a:bodyPr/>
                    <a:lstStyle/>
                    <a:p>
                      <a:pPr algn="ctr"/>
                      <a:r>
                        <a:rPr lang="fr-FR" sz="500" b="0" dirty="0">
                          <a:solidFill>
                            <a:schemeClr val="bg1"/>
                          </a:solidFill>
                          <a:latin typeface="+mn-lt"/>
                        </a:rPr>
                        <a:t>Hongrie</a:t>
                      </a:r>
                      <a:endParaRPr lang="fr-FR" sz="500" b="0" dirty="0">
                        <a:solidFill>
                          <a:schemeClr val="bg1"/>
                        </a:solidFill>
                        <a:latin typeface="+mn-lt"/>
                        <a:cs typeface="Arial" panose="020B0604020202020204" pitchFamily="34" charset="0"/>
                      </a:endParaRPr>
                    </a:p>
                  </a:txBody>
                  <a:tcPr marL="45958" marR="45958" marT="22979" marB="22979" vert="vert270" anchor="ctr">
                    <a:solidFill>
                      <a:schemeClr val="accent6"/>
                    </a:solidFill>
                  </a:tcPr>
                </a:tc>
                <a:tc>
                  <a:txBody>
                    <a:bodyPr/>
                    <a:lstStyle/>
                    <a:p>
                      <a:pPr algn="ctr"/>
                      <a:r>
                        <a:rPr lang="fr-FR" sz="500" b="0" dirty="0">
                          <a:solidFill>
                            <a:schemeClr val="bg1"/>
                          </a:solidFill>
                          <a:latin typeface="+mn-lt"/>
                        </a:rPr>
                        <a:t>Italien</a:t>
                      </a:r>
                      <a:endParaRPr lang="fr-FR" sz="500" b="0" dirty="0">
                        <a:solidFill>
                          <a:schemeClr val="bg1"/>
                        </a:solidFill>
                        <a:latin typeface="+mn-lt"/>
                        <a:cs typeface="Arial" panose="020B0604020202020204" pitchFamily="34" charset="0"/>
                      </a:endParaRPr>
                    </a:p>
                  </a:txBody>
                  <a:tcPr marL="45958" marR="45958" marT="22979" marB="22979" vert="vert270" anchor="ctr">
                    <a:solidFill>
                      <a:schemeClr val="accent6"/>
                    </a:solidFill>
                  </a:tcPr>
                </a:tc>
                <a:tc>
                  <a:txBody>
                    <a:bodyPr/>
                    <a:lstStyle/>
                    <a:p>
                      <a:pPr algn="ctr"/>
                      <a:r>
                        <a:rPr lang="fr-FR" sz="500" b="0" dirty="0">
                          <a:solidFill>
                            <a:schemeClr val="bg1"/>
                          </a:solidFill>
                          <a:latin typeface="+mn-lt"/>
                        </a:rPr>
                        <a:t>Japonais</a:t>
                      </a:r>
                      <a:endParaRPr lang="fr-FR" sz="500" b="0" dirty="0">
                        <a:solidFill>
                          <a:schemeClr val="bg1"/>
                        </a:solidFill>
                        <a:latin typeface="+mn-lt"/>
                        <a:cs typeface="Arial" panose="020B0604020202020204" pitchFamily="34" charset="0"/>
                      </a:endParaRPr>
                    </a:p>
                  </a:txBody>
                  <a:tcPr marL="45958" marR="45958" marT="22979" marB="22979" vert="vert270" anchor="ctr">
                    <a:solidFill>
                      <a:schemeClr val="accent6"/>
                    </a:solidFill>
                  </a:tcPr>
                </a:tc>
                <a:tc>
                  <a:txBody>
                    <a:bodyPr/>
                    <a:lstStyle/>
                    <a:p>
                      <a:pPr algn="ctr"/>
                      <a:r>
                        <a:rPr lang="fr-FR" sz="500" b="0" dirty="0">
                          <a:solidFill>
                            <a:schemeClr val="bg1"/>
                          </a:solidFill>
                          <a:latin typeface="+mn-lt"/>
                        </a:rPr>
                        <a:t>Coréen</a:t>
                      </a:r>
                      <a:endParaRPr lang="fr-FR" sz="500" b="0" dirty="0">
                        <a:solidFill>
                          <a:schemeClr val="bg1"/>
                        </a:solidFill>
                        <a:latin typeface="+mn-lt"/>
                        <a:cs typeface="Arial" panose="020B0604020202020204" pitchFamily="34" charset="0"/>
                      </a:endParaRPr>
                    </a:p>
                  </a:txBody>
                  <a:tcPr marL="45958" marR="45958" marT="22979" marB="22979" vert="vert270" anchor="ctr">
                    <a:solidFill>
                      <a:schemeClr val="accent6"/>
                    </a:solidFill>
                  </a:tcPr>
                </a:tc>
                <a:tc>
                  <a:txBody>
                    <a:bodyPr/>
                    <a:lstStyle/>
                    <a:p>
                      <a:pPr algn="ctr"/>
                      <a:r>
                        <a:rPr lang="fr-FR" sz="500" b="0" dirty="0">
                          <a:solidFill>
                            <a:schemeClr val="bg1"/>
                          </a:solidFill>
                          <a:latin typeface="+mn-lt"/>
                        </a:rPr>
                        <a:t>Portugais</a:t>
                      </a:r>
                      <a:endParaRPr lang="fr-FR" sz="500" b="0" dirty="0">
                        <a:solidFill>
                          <a:schemeClr val="bg1"/>
                        </a:solidFill>
                        <a:latin typeface="+mn-lt"/>
                        <a:cs typeface="Arial" panose="020B0604020202020204" pitchFamily="34" charset="0"/>
                      </a:endParaRPr>
                    </a:p>
                  </a:txBody>
                  <a:tcPr marL="45958" marR="45958" marT="22979" marB="22979" vert="vert270" anchor="ctr">
                    <a:solidFill>
                      <a:schemeClr val="accent6"/>
                    </a:solidFill>
                  </a:tcPr>
                </a:tc>
                <a:tc>
                  <a:txBody>
                    <a:bodyPr/>
                    <a:lstStyle/>
                    <a:p>
                      <a:pPr algn="ctr"/>
                      <a:r>
                        <a:rPr lang="fr-FR" sz="500" b="0" dirty="0">
                          <a:solidFill>
                            <a:schemeClr val="bg1"/>
                          </a:solidFill>
                          <a:latin typeface="+mn-lt"/>
                        </a:rPr>
                        <a:t>Polonais</a:t>
                      </a:r>
                      <a:endParaRPr lang="fr-FR" sz="500" b="0" dirty="0">
                        <a:solidFill>
                          <a:schemeClr val="bg1"/>
                        </a:solidFill>
                        <a:latin typeface="+mn-lt"/>
                        <a:cs typeface="Arial" panose="020B0604020202020204" pitchFamily="34" charset="0"/>
                      </a:endParaRPr>
                    </a:p>
                  </a:txBody>
                  <a:tcPr marL="45958" marR="45958" marT="22979" marB="22979" vert="vert270" anchor="ctr">
                    <a:solidFill>
                      <a:schemeClr val="accent6"/>
                    </a:solidFill>
                  </a:tcPr>
                </a:tc>
                <a:tc>
                  <a:txBody>
                    <a:bodyPr/>
                    <a:lstStyle/>
                    <a:p>
                      <a:pPr algn="ctr"/>
                      <a:r>
                        <a:rPr lang="fr-FR" sz="500" b="0" dirty="0">
                          <a:solidFill>
                            <a:schemeClr val="bg1"/>
                          </a:solidFill>
                          <a:latin typeface="+mn-lt"/>
                        </a:rPr>
                        <a:t>Roumain</a:t>
                      </a:r>
                      <a:endParaRPr lang="fr-FR" sz="500" b="0" dirty="0">
                        <a:solidFill>
                          <a:schemeClr val="bg1"/>
                        </a:solidFill>
                        <a:latin typeface="+mn-lt"/>
                        <a:cs typeface="Arial" panose="020B0604020202020204" pitchFamily="34" charset="0"/>
                      </a:endParaRPr>
                    </a:p>
                  </a:txBody>
                  <a:tcPr marL="45958" marR="45958" marT="22979" marB="22979" vert="vert270" anchor="ctr">
                    <a:solidFill>
                      <a:schemeClr val="accent6"/>
                    </a:solidFill>
                  </a:tcPr>
                </a:tc>
                <a:tc>
                  <a:txBody>
                    <a:bodyPr/>
                    <a:lstStyle/>
                    <a:p>
                      <a:pPr algn="ctr"/>
                      <a:r>
                        <a:rPr lang="fr-FR" sz="500" b="0" dirty="0">
                          <a:solidFill>
                            <a:schemeClr val="bg1"/>
                          </a:solidFill>
                          <a:latin typeface="+mn-lt"/>
                        </a:rPr>
                        <a:t>Russe</a:t>
                      </a:r>
                      <a:endParaRPr lang="fr-FR" sz="500" b="0" dirty="0">
                        <a:solidFill>
                          <a:schemeClr val="bg1"/>
                        </a:solidFill>
                        <a:latin typeface="+mn-lt"/>
                        <a:cs typeface="Arial" panose="020B0604020202020204" pitchFamily="34" charset="0"/>
                      </a:endParaRPr>
                    </a:p>
                  </a:txBody>
                  <a:tcPr marL="45958" marR="45958" marT="22979" marB="22979" vert="vert270" anchor="ctr">
                    <a:solidFill>
                      <a:schemeClr val="accent6"/>
                    </a:solidFill>
                  </a:tcPr>
                </a:tc>
                <a:tc>
                  <a:txBody>
                    <a:bodyPr/>
                    <a:lstStyle/>
                    <a:p>
                      <a:pPr algn="ctr"/>
                      <a:r>
                        <a:rPr lang="fr-FR" sz="500" b="0" dirty="0">
                          <a:solidFill>
                            <a:schemeClr val="bg1"/>
                          </a:solidFill>
                          <a:latin typeface="+mn-lt"/>
                        </a:rPr>
                        <a:t>Espagnol</a:t>
                      </a:r>
                      <a:endParaRPr lang="fr-FR" sz="500" b="0" dirty="0">
                        <a:solidFill>
                          <a:schemeClr val="bg1"/>
                        </a:solidFill>
                        <a:latin typeface="+mn-lt"/>
                        <a:cs typeface="Arial" panose="020B0604020202020204" pitchFamily="34" charset="0"/>
                      </a:endParaRPr>
                    </a:p>
                  </a:txBody>
                  <a:tcPr marL="45958" marR="45958" marT="22979" marB="22979" vert="vert270" anchor="ctr">
                    <a:solidFill>
                      <a:schemeClr val="accent6"/>
                    </a:solidFill>
                  </a:tcPr>
                </a:tc>
                <a:tc>
                  <a:txBody>
                    <a:bodyPr/>
                    <a:lstStyle/>
                    <a:p>
                      <a:pPr algn="ctr"/>
                      <a:r>
                        <a:rPr lang="fr-FR" sz="500" b="0" dirty="0">
                          <a:solidFill>
                            <a:schemeClr val="bg1"/>
                          </a:solidFill>
                          <a:latin typeface="+mn-lt"/>
                        </a:rPr>
                        <a:t>Turc</a:t>
                      </a:r>
                      <a:endParaRPr lang="fr-FR" sz="500" b="0" dirty="0">
                        <a:solidFill>
                          <a:schemeClr val="bg1"/>
                        </a:solidFill>
                        <a:latin typeface="+mn-lt"/>
                        <a:cs typeface="Arial" panose="020B0604020202020204" pitchFamily="34" charset="0"/>
                      </a:endParaRPr>
                    </a:p>
                  </a:txBody>
                  <a:tcPr marL="45958" marR="45958" marT="22979" marB="22979" vert="vert270" anchor="ctr">
                    <a:solidFill>
                      <a:schemeClr val="accent6"/>
                    </a:solidFill>
                  </a:tcPr>
                </a:tc>
                <a:tc>
                  <a:txBody>
                    <a:bodyPr/>
                    <a:lstStyle/>
                    <a:p>
                      <a:pPr algn="ctr"/>
                      <a:r>
                        <a:rPr lang="fr-FR" sz="500" b="0" dirty="0">
                          <a:solidFill>
                            <a:schemeClr val="bg1"/>
                          </a:solidFill>
                          <a:latin typeface="+mn-lt"/>
                        </a:rPr>
                        <a:t>Ukrainien</a:t>
                      </a:r>
                      <a:endParaRPr lang="fr-FR" sz="500" b="0" dirty="0">
                        <a:solidFill>
                          <a:schemeClr val="bg1"/>
                        </a:solidFill>
                        <a:latin typeface="+mn-lt"/>
                        <a:cs typeface="Arial" panose="020B0604020202020204" pitchFamily="34" charset="0"/>
                      </a:endParaRPr>
                    </a:p>
                  </a:txBody>
                  <a:tcPr marL="45958" marR="45958" marT="22979" marB="22979" vert="vert270" anchor="ctr">
                    <a:solidFill>
                      <a:schemeClr val="accent6"/>
                    </a:solidFill>
                  </a:tcPr>
                </a:tc>
                <a:extLst>
                  <a:ext uri="{0D108BD9-81ED-4DB2-BD59-A6C34878D82A}">
                    <a16:rowId xmlns:a16="http://schemas.microsoft.com/office/drawing/2014/main" val="10000"/>
                  </a:ext>
                </a:extLst>
              </a:tr>
              <a:tr h="254884">
                <a:tc>
                  <a:txBody>
                    <a:bodyPr/>
                    <a:lstStyle/>
                    <a:p>
                      <a:r>
                        <a:rPr lang="fr-FR" sz="500" b="0" dirty="0">
                          <a:solidFill>
                            <a:schemeClr val="bg1"/>
                          </a:solidFill>
                          <a:latin typeface="+mn-lt"/>
                        </a:rPr>
                        <a:t>Be Your Own Boss</a:t>
                      </a:r>
                      <a:endParaRPr lang="fr-FR" sz="500" b="0" dirty="0">
                        <a:solidFill>
                          <a:schemeClr val="bg1"/>
                        </a:solidFill>
                        <a:latin typeface="+mn-lt"/>
                        <a:cs typeface="Arial" panose="020B0604020202020204" pitchFamily="34" charset="0"/>
                      </a:endParaRPr>
                    </a:p>
                  </a:txBody>
                  <a:tcPr marL="45958" marR="45958" marT="22979" marB="22979" anchor="ctr">
                    <a:solidFill>
                      <a:srgbClr val="71C28D"/>
                    </a:solidFill>
                  </a:tcPr>
                </a:tc>
                <a:tc>
                  <a:txBody>
                    <a:bodyPr/>
                    <a:lstStyle/>
                    <a:p>
                      <a:pPr algn="ctr"/>
                      <a:endParaRPr lang="fr-FR" sz="1100" kern="1200" dirty="0">
                        <a:solidFill>
                          <a:schemeClr val="tx1"/>
                        </a:solidFill>
                        <a:latin typeface="+mn-lt"/>
                        <a:ea typeface="+mn-ea"/>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01"/>
                  </a:ext>
                </a:extLst>
              </a:tr>
              <a:tr h="254884">
                <a:tc>
                  <a:txBody>
                    <a:bodyPr/>
                    <a:lstStyle/>
                    <a:p>
                      <a:r>
                        <a:rPr lang="fr-FR" sz="500" b="0" dirty="0">
                          <a:solidFill>
                            <a:schemeClr val="bg1"/>
                          </a:solidFill>
                          <a:latin typeface="+mn-lt"/>
                        </a:rPr>
                        <a:t>Intro to Packet Tracer</a:t>
                      </a:r>
                      <a:endParaRPr lang="fr-FR" sz="500" b="0" dirty="0">
                        <a:solidFill>
                          <a:schemeClr val="bg1"/>
                        </a:solidFill>
                        <a:latin typeface="+mn-lt"/>
                        <a:cs typeface="Arial" panose="020B0604020202020204" pitchFamily="34" charset="0"/>
                      </a:endParaRPr>
                    </a:p>
                  </a:txBody>
                  <a:tcPr marL="45958" marR="45958" marT="22979" marB="22979" anchor="ctr">
                    <a:solidFill>
                      <a:srgbClr val="71C28D"/>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514333"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514333"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701792525"/>
                  </a:ext>
                </a:extLst>
              </a:tr>
              <a:tr h="254884">
                <a:tc>
                  <a:txBody>
                    <a:bodyPr/>
                    <a:lstStyle/>
                    <a:p>
                      <a:r>
                        <a:rPr lang="fr-FR" sz="500" b="0" dirty="0">
                          <a:solidFill>
                            <a:schemeClr val="bg1"/>
                          </a:solidFill>
                          <a:latin typeface="+mn-lt"/>
                        </a:rPr>
                        <a:t>Get Connected</a:t>
                      </a:r>
                      <a:endParaRPr lang="fr-FR" sz="500" b="0" dirty="0">
                        <a:solidFill>
                          <a:schemeClr val="bg1"/>
                        </a:solidFill>
                        <a:latin typeface="+mn-lt"/>
                        <a:cs typeface="Arial" panose="020B0604020202020204" pitchFamily="34" charset="0"/>
                      </a:endParaRPr>
                    </a:p>
                  </a:txBody>
                  <a:tcPr marL="45958" marR="45958" marT="22979" marB="22979" anchor="ctr">
                    <a:solidFill>
                      <a:srgbClr val="71C28D"/>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514333"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514333"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03"/>
                  </a:ext>
                </a:extLst>
              </a:tr>
              <a:tr h="260426">
                <a:tc>
                  <a:txBody>
                    <a:bodyPr/>
                    <a:lstStyle/>
                    <a:p>
                      <a:r>
                        <a:rPr lang="fr-FR" sz="500" b="0" dirty="0">
                          <a:solidFill>
                            <a:schemeClr val="bg1"/>
                          </a:solidFill>
                          <a:latin typeface="+mn-lt"/>
                        </a:rPr>
                        <a:t>Intro to Cybersecurity</a:t>
                      </a:r>
                      <a:endParaRPr lang="fr-FR" sz="500" b="0" dirty="0">
                        <a:solidFill>
                          <a:schemeClr val="bg1"/>
                        </a:solidFill>
                        <a:latin typeface="+mn-lt"/>
                        <a:cs typeface="Arial" panose="020B0604020202020204" pitchFamily="34" charset="0"/>
                      </a:endParaRPr>
                    </a:p>
                  </a:txBody>
                  <a:tcPr marL="45958" marR="45958" marT="22979" marB="22979" anchor="ctr">
                    <a:solidFill>
                      <a:srgbClr val="71C28D"/>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514333"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514333"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914361"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361" rtl="0" eaLnBrk="1" fontAlgn="auto" latinLnBrk="0" hangingPunct="1">
                        <a:lnSpc>
                          <a:spcPct val="100000"/>
                        </a:lnSpc>
                        <a:spcBef>
                          <a:spcPts val="0"/>
                        </a:spcBef>
                        <a:spcAft>
                          <a:spcPts val="0"/>
                        </a:spcAft>
                        <a:buClrTx/>
                        <a:buSzTx/>
                        <a:buFontTx/>
                        <a:buNone/>
                        <a:tabLst/>
                        <a:defRPr/>
                      </a:pPr>
                      <a:endParaRPr lang="fr-FR" sz="1100" kern="1200" dirty="0">
                        <a:solidFill>
                          <a:schemeClr val="bg2">
                            <a:lumMod val="75000"/>
                          </a:schemeClr>
                        </a:solidFill>
                        <a:latin typeface="+mn-lt"/>
                        <a:ea typeface="+mn-ea"/>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514333" rtl="0" eaLnBrk="1" fontAlgn="auto" latinLnBrk="0" hangingPunct="1">
                        <a:lnSpc>
                          <a:spcPct val="100000"/>
                        </a:lnSpc>
                        <a:spcBef>
                          <a:spcPts val="0"/>
                        </a:spcBef>
                        <a:spcAft>
                          <a:spcPts val="0"/>
                        </a:spcAft>
                        <a:buClrTx/>
                        <a:buSzTx/>
                        <a:buFontTx/>
                        <a:buNone/>
                        <a:tabLst/>
                        <a:defRPr/>
                      </a:pPr>
                      <a:r>
                        <a:rPr lang="fr-FR" sz="1100" dirty="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514333" rtl="0" eaLnBrk="1" fontAlgn="auto" latinLnBrk="0" hangingPunct="1">
                        <a:lnSpc>
                          <a:spcPct val="100000"/>
                        </a:lnSpc>
                        <a:spcBef>
                          <a:spcPts val="0"/>
                        </a:spcBef>
                        <a:spcAft>
                          <a:spcPts val="0"/>
                        </a:spcAft>
                        <a:buClrTx/>
                        <a:buSzTx/>
                        <a:buFontTx/>
                        <a:buNone/>
                        <a:tabLst/>
                        <a:defRPr/>
                      </a:pPr>
                      <a:r>
                        <a:rPr lang="fr-FR" sz="1100" dirty="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514333"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04"/>
                  </a:ext>
                </a:extLst>
              </a:tr>
              <a:tr h="254884">
                <a:tc>
                  <a:txBody>
                    <a:bodyPr/>
                    <a:lstStyle/>
                    <a:p>
                      <a:r>
                        <a:rPr lang="fr-FR" sz="500" b="0" dirty="0">
                          <a:solidFill>
                            <a:schemeClr val="bg1"/>
                          </a:solidFill>
                          <a:latin typeface="+mn-lt"/>
                        </a:rPr>
                        <a:t>Intro to IoT</a:t>
                      </a:r>
                      <a:endParaRPr lang="fr-FR" sz="500" b="0" dirty="0">
                        <a:solidFill>
                          <a:schemeClr val="bg1"/>
                        </a:solidFill>
                        <a:latin typeface="+mn-lt"/>
                        <a:cs typeface="Arial" panose="020B0604020202020204" pitchFamily="34" charset="0"/>
                      </a:endParaRPr>
                    </a:p>
                  </a:txBody>
                  <a:tcPr marL="45958" marR="45958" marT="22979" marB="22979" anchor="ctr">
                    <a:solidFill>
                      <a:srgbClr val="71C28D"/>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514333"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514333"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05"/>
                  </a:ext>
                </a:extLst>
              </a:tr>
              <a:tr h="260426">
                <a:tc>
                  <a:txBody>
                    <a:bodyPr/>
                    <a:lstStyle/>
                    <a:p>
                      <a:r>
                        <a:rPr lang="fr-FR" sz="500" b="0" dirty="0">
                          <a:solidFill>
                            <a:schemeClr val="bg1"/>
                          </a:solidFill>
                          <a:latin typeface="+mn-lt"/>
                        </a:rPr>
                        <a:t>NDG Linux Unhatched</a:t>
                      </a:r>
                      <a:endParaRPr lang="fr-FR" sz="500" b="0" dirty="0">
                        <a:solidFill>
                          <a:schemeClr val="bg1"/>
                        </a:solidFill>
                        <a:latin typeface="+mn-lt"/>
                        <a:cs typeface="Arial" panose="020B0604020202020204" pitchFamily="34" charset="0"/>
                      </a:endParaRPr>
                    </a:p>
                  </a:txBody>
                  <a:tcPr marL="45958" marR="45958" marT="22979" marB="22979" anchor="ctr">
                    <a:solidFill>
                      <a:srgbClr val="71C28D"/>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06"/>
                  </a:ext>
                </a:extLst>
              </a:tr>
              <a:tr h="260426">
                <a:tc>
                  <a:txBody>
                    <a:bodyPr/>
                    <a:lstStyle/>
                    <a:p>
                      <a:r>
                        <a:rPr lang="fr-FR" sz="500" b="0" dirty="0">
                          <a:solidFill>
                            <a:schemeClr val="bg1"/>
                          </a:solidFill>
                          <a:latin typeface="+mn-lt"/>
                        </a:rPr>
                        <a:t>Entrepreneurship</a:t>
                      </a:r>
                      <a:endParaRPr lang="fr-FR" sz="500" b="0" dirty="0">
                        <a:solidFill>
                          <a:schemeClr val="bg1"/>
                        </a:solidFill>
                        <a:latin typeface="+mn-lt"/>
                        <a:cs typeface="Arial" panose="020B0604020202020204" pitchFamily="34" charset="0"/>
                      </a:endParaRPr>
                    </a:p>
                  </a:txBody>
                  <a:tcPr marL="45958" marR="45958" marT="22979" marB="22979" anchor="ctr">
                    <a:solidFill>
                      <a:schemeClr val="accent5"/>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514333"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514333"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07"/>
                  </a:ext>
                </a:extLst>
              </a:tr>
              <a:tr h="260426">
                <a:tc>
                  <a:txBody>
                    <a:bodyPr/>
                    <a:lstStyle/>
                    <a:p>
                      <a:r>
                        <a:rPr lang="fr-FR" sz="500" b="0" dirty="0">
                          <a:solidFill>
                            <a:schemeClr val="bg1"/>
                          </a:solidFill>
                          <a:latin typeface="+mn-lt"/>
                        </a:rPr>
                        <a:t>IT Essentials</a:t>
                      </a:r>
                      <a:endParaRPr lang="fr-FR" sz="500" b="0" dirty="0">
                        <a:solidFill>
                          <a:schemeClr val="bg1"/>
                        </a:solidFill>
                        <a:latin typeface="+mn-lt"/>
                        <a:cs typeface="Arial" panose="020B0604020202020204" pitchFamily="34" charset="0"/>
                      </a:endParaRPr>
                    </a:p>
                  </a:txBody>
                  <a:tcPr marL="45958" marR="45958" marT="22979" marB="22979" anchor="ctr">
                    <a:solidFill>
                      <a:schemeClr val="accent5"/>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08"/>
                  </a:ext>
                </a:extLst>
              </a:tr>
              <a:tr h="260426">
                <a:tc>
                  <a:txBody>
                    <a:bodyPr/>
                    <a:lstStyle/>
                    <a:p>
                      <a:r>
                        <a:rPr lang="fr-FR" sz="500" b="0" dirty="0">
                          <a:solidFill>
                            <a:schemeClr val="bg1"/>
                          </a:solidFill>
                          <a:latin typeface="+mn-lt"/>
                        </a:rPr>
                        <a:t>Networking Essentials</a:t>
                      </a:r>
                      <a:endParaRPr lang="fr-FR" sz="500" b="0" dirty="0">
                        <a:solidFill>
                          <a:schemeClr val="bg1"/>
                        </a:solidFill>
                        <a:latin typeface="+mn-lt"/>
                        <a:cs typeface="Arial" panose="020B0604020202020204" pitchFamily="34" charset="0"/>
                      </a:endParaRPr>
                    </a:p>
                  </a:txBody>
                  <a:tcPr marL="45958" marR="45958" marT="22979" marB="22979" anchor="ctr">
                    <a:solidFill>
                      <a:schemeClr val="accent5"/>
                    </a:solidFill>
                  </a:tcPr>
                </a:tc>
                <a:tc>
                  <a:txBody>
                    <a:bodyPr/>
                    <a:lstStyle/>
                    <a:p>
                      <a:pPr marL="0" marR="0" lvl="0" indent="0" algn="ctr" defTabSz="514333"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514333"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514333"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09"/>
                  </a:ext>
                </a:extLst>
              </a:tr>
              <a:tr h="260426">
                <a:tc>
                  <a:txBody>
                    <a:bodyPr/>
                    <a:lstStyle/>
                    <a:p>
                      <a:r>
                        <a:rPr lang="fr-FR" sz="500" b="0" dirty="0">
                          <a:solidFill>
                            <a:schemeClr val="bg1"/>
                          </a:solidFill>
                          <a:latin typeface="+mn-lt"/>
                        </a:rPr>
                        <a:t>Cybersecurity Essentials</a:t>
                      </a:r>
                      <a:endParaRPr lang="fr-FR" sz="500" b="0" dirty="0">
                        <a:solidFill>
                          <a:schemeClr val="bg1"/>
                        </a:solidFill>
                        <a:latin typeface="+mn-lt"/>
                        <a:cs typeface="Arial" panose="020B0604020202020204" pitchFamily="34" charset="0"/>
                      </a:endParaRPr>
                    </a:p>
                  </a:txBody>
                  <a:tcPr marL="45958" marR="45958" marT="22979" marB="22979" anchor="ctr">
                    <a:solidFill>
                      <a:schemeClr val="accent5"/>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361" rtl="0" eaLnBrk="1" fontAlgn="auto" latinLnBrk="0" hangingPunct="1">
                        <a:lnSpc>
                          <a:spcPct val="100000"/>
                        </a:lnSpc>
                        <a:spcBef>
                          <a:spcPts val="0"/>
                        </a:spcBef>
                        <a:spcAft>
                          <a:spcPts val="0"/>
                        </a:spcAft>
                        <a:buClrTx/>
                        <a:buSzTx/>
                        <a:buFontTx/>
                        <a:buNone/>
                        <a:tabLst/>
                        <a:defRPr/>
                      </a:pPr>
                      <a:endParaRPr lang="fr-FR" sz="1100" kern="1200" dirty="0">
                        <a:solidFill>
                          <a:schemeClr val="bg2">
                            <a:lumMod val="75000"/>
                          </a:schemeClr>
                        </a:solidFill>
                        <a:latin typeface="+mn-lt"/>
                        <a:ea typeface="+mn-ea"/>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10"/>
                  </a:ext>
                </a:extLst>
              </a:tr>
              <a:tr h="260426">
                <a:tc>
                  <a:txBody>
                    <a:bodyPr/>
                    <a:lstStyle/>
                    <a:p>
                      <a:r>
                        <a:rPr lang="fr-FR" sz="500" b="0" dirty="0">
                          <a:solidFill>
                            <a:schemeClr val="bg1"/>
                          </a:solidFill>
                          <a:latin typeface="+mn-lt"/>
                        </a:rPr>
                        <a:t>IoT Fundamentals</a:t>
                      </a:r>
                      <a:endParaRPr lang="fr-FR" sz="500" b="0" dirty="0">
                        <a:solidFill>
                          <a:schemeClr val="bg1"/>
                        </a:solidFill>
                        <a:latin typeface="+mn-lt"/>
                        <a:cs typeface="Arial" panose="020B0604020202020204" pitchFamily="34" charset="0"/>
                      </a:endParaRPr>
                    </a:p>
                  </a:txBody>
                  <a:tcPr marL="45958" marR="45958" marT="22979" marB="22979" anchor="ctr">
                    <a:solidFill>
                      <a:schemeClr val="accent5"/>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100" dirty="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dirty="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11"/>
                  </a:ext>
                </a:extLst>
              </a:tr>
              <a:tr h="260426">
                <a:tc>
                  <a:txBody>
                    <a:bodyPr/>
                    <a:lstStyle/>
                    <a:p>
                      <a:r>
                        <a:rPr lang="fr-FR" sz="500" b="0" dirty="0">
                          <a:solidFill>
                            <a:schemeClr val="bg1"/>
                          </a:solidFill>
                          <a:latin typeface="+mn-lt"/>
                        </a:rPr>
                        <a:t>NDG Linux Essentials</a:t>
                      </a:r>
                      <a:endParaRPr lang="fr-FR" sz="500" b="0" dirty="0">
                        <a:solidFill>
                          <a:schemeClr val="bg1"/>
                        </a:solidFill>
                        <a:latin typeface="+mn-lt"/>
                        <a:cs typeface="Arial" panose="020B0604020202020204" pitchFamily="34" charset="0"/>
                      </a:endParaRPr>
                    </a:p>
                  </a:txBody>
                  <a:tcPr marL="45958" marR="45958" marT="22979" marB="22979" anchor="ctr">
                    <a:solidFill>
                      <a:schemeClr val="accent5"/>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12"/>
                  </a:ext>
                </a:extLst>
              </a:tr>
              <a:tr h="274219">
                <a:tc>
                  <a:txBody>
                    <a:bodyPr/>
                    <a:lstStyle/>
                    <a:p>
                      <a:r>
                        <a:rPr lang="fr-FR" sz="500" b="0" dirty="0">
                          <a:solidFill>
                            <a:schemeClr val="bg1"/>
                          </a:solidFill>
                          <a:latin typeface="+mn-lt"/>
                        </a:rPr>
                        <a:t>CPA : Programming Essentials in C++</a:t>
                      </a:r>
                      <a:endParaRPr lang="fr-FR" sz="500" b="0" dirty="0">
                        <a:solidFill>
                          <a:schemeClr val="bg1"/>
                        </a:solidFill>
                        <a:latin typeface="+mn-lt"/>
                        <a:cs typeface="Arial" panose="020B0604020202020204" pitchFamily="34" charset="0"/>
                      </a:endParaRPr>
                    </a:p>
                  </a:txBody>
                  <a:tcPr marL="45958" marR="45958" marT="22979" marB="22979" anchor="ctr">
                    <a:solidFill>
                      <a:schemeClr val="accent5"/>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13"/>
                  </a:ext>
                </a:extLst>
              </a:tr>
              <a:tr h="274219">
                <a:tc>
                  <a:txBody>
                    <a:bodyPr/>
                    <a:lstStyle/>
                    <a:p>
                      <a:r>
                        <a:rPr lang="fr-FR" sz="500" b="0" dirty="0">
                          <a:solidFill>
                            <a:schemeClr val="bg1"/>
                          </a:solidFill>
                          <a:latin typeface="+mn-lt"/>
                        </a:rPr>
                        <a:t>CLA : Programming Essentials in C</a:t>
                      </a:r>
                      <a:endParaRPr lang="fr-FR" sz="500" b="0" dirty="0">
                        <a:solidFill>
                          <a:schemeClr val="bg1"/>
                        </a:solidFill>
                        <a:latin typeface="+mn-lt"/>
                        <a:cs typeface="Arial" panose="020B0604020202020204" pitchFamily="34" charset="0"/>
                      </a:endParaRPr>
                    </a:p>
                  </a:txBody>
                  <a:tcPr marL="45958" marR="45958" marT="22979" marB="22979" anchor="ctr">
                    <a:solidFill>
                      <a:schemeClr val="accent5"/>
                    </a:solidFill>
                  </a:tcPr>
                </a:tc>
                <a:tc>
                  <a:txBody>
                    <a:bodyPr/>
                    <a:lstStyle/>
                    <a:p>
                      <a:pPr algn="ctr"/>
                      <a:endParaRPr lang="fr-FR" sz="110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fr-FR" sz="110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fr-FR" sz="110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27000" marR="27000"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14"/>
                  </a:ext>
                </a:extLst>
              </a:tr>
              <a:tr h="277926">
                <a:tc>
                  <a:txBody>
                    <a:bodyPr/>
                    <a:lstStyle/>
                    <a:p>
                      <a:r>
                        <a:rPr lang="fr-FR" sz="500" b="0" dirty="0">
                          <a:solidFill>
                            <a:schemeClr val="bg1"/>
                          </a:solidFill>
                          <a:latin typeface="+mn-lt"/>
                        </a:rPr>
                        <a:t>PCAP</a:t>
                      </a:r>
                      <a:r>
                        <a:rPr lang="fr-FR" sz="500" b="0" baseline="0" dirty="0">
                          <a:solidFill>
                            <a:schemeClr val="bg1"/>
                          </a:solidFill>
                          <a:latin typeface="+mn-lt"/>
                        </a:rPr>
                        <a:t> :</a:t>
                      </a:r>
                      <a:r>
                        <a:rPr lang="fr-FR" sz="500" b="0" dirty="0">
                          <a:solidFill>
                            <a:schemeClr val="bg1"/>
                          </a:solidFill>
                          <a:latin typeface="+mn-lt"/>
                        </a:rPr>
                        <a:t> Programming Essentials in Python</a:t>
                      </a:r>
                      <a:endParaRPr lang="fr-FR" sz="500" b="0" dirty="0">
                        <a:solidFill>
                          <a:schemeClr val="bg1"/>
                        </a:solidFill>
                        <a:latin typeface="+mn-lt"/>
                        <a:cs typeface="Arial" panose="020B0604020202020204" pitchFamily="34" charset="0"/>
                      </a:endParaRPr>
                    </a:p>
                  </a:txBody>
                  <a:tcPr marL="45958" marR="45958" marT="22979" marB="22979" anchor="ctr">
                    <a:solidFill>
                      <a:schemeClr val="accent5"/>
                    </a:solidFill>
                  </a:tcPr>
                </a:tc>
                <a:tc>
                  <a:txBody>
                    <a:bodyPr/>
                    <a:lstStyle/>
                    <a:p>
                      <a:pPr algn="ctr"/>
                      <a:endParaRPr lang="fr-FR" sz="110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fr-FR" sz="110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fr-FR" sz="110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27000" marR="27000"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970234364"/>
                  </a:ext>
                </a:extLst>
              </a:tr>
              <a:tr h="260426">
                <a:tc>
                  <a:txBody>
                    <a:bodyPr/>
                    <a:lstStyle/>
                    <a:p>
                      <a:r>
                        <a:rPr lang="fr-FR" sz="500" b="0" dirty="0">
                          <a:solidFill>
                            <a:schemeClr val="bg1"/>
                          </a:solidFill>
                          <a:latin typeface="+mn-lt"/>
                        </a:rPr>
                        <a:t>Mobility Fundamentals</a:t>
                      </a:r>
                      <a:endParaRPr lang="fr-FR" sz="500" b="0" dirty="0">
                        <a:solidFill>
                          <a:schemeClr val="bg1"/>
                        </a:solidFill>
                        <a:latin typeface="+mn-lt"/>
                        <a:cs typeface="Arial" panose="020B0604020202020204" pitchFamily="34" charset="0"/>
                      </a:endParaRPr>
                    </a:p>
                  </a:txBody>
                  <a:tcPr marL="45958" marR="45958" marT="22979" marB="22979" anchor="ctr">
                    <a:solidFill>
                      <a:schemeClr val="accent5"/>
                    </a:solidFill>
                  </a:tcPr>
                </a:tc>
                <a:tc>
                  <a:txBody>
                    <a:bodyPr/>
                    <a:lstStyle/>
                    <a:p>
                      <a:pPr algn="ctr"/>
                      <a:endParaRPr lang="fr-FR" sz="1100" kern="1200" dirty="0">
                        <a:solidFill>
                          <a:schemeClr val="tx1"/>
                        </a:solidFill>
                        <a:latin typeface="+mn-lt"/>
                        <a:ea typeface="+mn-ea"/>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15"/>
                  </a:ext>
                </a:extLst>
              </a:tr>
              <a:tr h="260426">
                <a:tc>
                  <a:txBody>
                    <a:bodyPr/>
                    <a:lstStyle/>
                    <a:p>
                      <a:r>
                        <a:rPr lang="fr-FR" sz="500" b="0" dirty="0">
                          <a:solidFill>
                            <a:schemeClr val="bg1"/>
                          </a:solidFill>
                          <a:latin typeface="+mn-lt"/>
                        </a:rPr>
                        <a:t>CCNA R&amp;S : ITN</a:t>
                      </a:r>
                      <a:endParaRPr lang="fr-FR" sz="500" b="0" dirty="0">
                        <a:solidFill>
                          <a:schemeClr val="bg1"/>
                        </a:solidFill>
                        <a:latin typeface="+mn-lt"/>
                        <a:cs typeface="Arial" panose="020B0604020202020204" pitchFamily="34" charset="0"/>
                      </a:endParaRPr>
                    </a:p>
                  </a:txBody>
                  <a:tcPr marL="45958" marR="45958" marT="22979" marB="22979" anchor="ctr">
                    <a:solidFill>
                      <a:schemeClr val="accent1"/>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16"/>
                  </a:ext>
                </a:extLst>
              </a:tr>
              <a:tr h="260426">
                <a:tc>
                  <a:txBody>
                    <a:bodyPr/>
                    <a:lstStyle/>
                    <a:p>
                      <a:r>
                        <a:rPr lang="fr-FR" sz="500" b="0" dirty="0">
                          <a:solidFill>
                            <a:schemeClr val="bg1"/>
                          </a:solidFill>
                          <a:latin typeface="+mn-lt"/>
                        </a:rPr>
                        <a:t>CCNA R&amp;S : RSE</a:t>
                      </a:r>
                      <a:endParaRPr lang="fr-FR" sz="500" b="0" dirty="0">
                        <a:solidFill>
                          <a:schemeClr val="bg1"/>
                        </a:solidFill>
                        <a:latin typeface="+mn-lt"/>
                        <a:cs typeface="Arial" panose="020B0604020202020204" pitchFamily="34" charset="0"/>
                      </a:endParaRPr>
                    </a:p>
                  </a:txBody>
                  <a:tcPr marL="45958" marR="45958" marT="22979" marB="22979" anchor="ctr">
                    <a:solidFill>
                      <a:schemeClr val="accent1"/>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dirty="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17"/>
                  </a:ext>
                </a:extLst>
              </a:tr>
              <a:tr h="260426">
                <a:tc>
                  <a:txBody>
                    <a:bodyPr/>
                    <a:lstStyle/>
                    <a:p>
                      <a:r>
                        <a:rPr lang="fr-FR" sz="500" b="0" dirty="0">
                          <a:solidFill>
                            <a:schemeClr val="bg1"/>
                          </a:solidFill>
                          <a:latin typeface="+mn-lt"/>
                        </a:rPr>
                        <a:t>CCNA R&amp;S : ScaN</a:t>
                      </a:r>
                      <a:endParaRPr lang="fr-FR" sz="500" b="0" dirty="0">
                        <a:solidFill>
                          <a:schemeClr val="bg1"/>
                        </a:solidFill>
                        <a:latin typeface="+mn-lt"/>
                        <a:cs typeface="Arial" panose="020B0604020202020204" pitchFamily="34" charset="0"/>
                      </a:endParaRPr>
                    </a:p>
                  </a:txBody>
                  <a:tcPr marL="45958" marR="45958" marT="22979" marB="22979" anchor="ctr">
                    <a:solidFill>
                      <a:schemeClr val="accent1"/>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514333"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18"/>
                  </a:ext>
                </a:extLst>
              </a:tr>
              <a:tr h="260426">
                <a:tc>
                  <a:txBody>
                    <a:bodyPr/>
                    <a:lstStyle/>
                    <a:p>
                      <a:r>
                        <a:rPr lang="fr-FR" sz="500" b="0" dirty="0">
                          <a:solidFill>
                            <a:schemeClr val="bg1"/>
                          </a:solidFill>
                          <a:latin typeface="+mn-lt"/>
                        </a:rPr>
                        <a:t>CCNA R&amp;S : CN</a:t>
                      </a:r>
                      <a:endParaRPr lang="fr-FR" sz="500" b="0" dirty="0">
                        <a:solidFill>
                          <a:schemeClr val="bg1"/>
                        </a:solidFill>
                        <a:latin typeface="+mn-lt"/>
                        <a:cs typeface="Arial" panose="020B0604020202020204" pitchFamily="34" charset="0"/>
                      </a:endParaRPr>
                    </a:p>
                  </a:txBody>
                  <a:tcPr marL="45958" marR="45958" marT="22979" marB="22979" anchor="ctr">
                    <a:solidFill>
                      <a:schemeClr val="accent1"/>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361"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19"/>
                  </a:ext>
                </a:extLst>
              </a:tr>
              <a:tr h="260426">
                <a:tc>
                  <a:txBody>
                    <a:bodyPr/>
                    <a:lstStyle/>
                    <a:p>
                      <a:r>
                        <a:rPr lang="fr-FR" sz="500" b="0" dirty="0">
                          <a:solidFill>
                            <a:schemeClr val="bg1"/>
                          </a:solidFill>
                          <a:latin typeface="+mn-lt"/>
                        </a:rPr>
                        <a:t>CCNA Cyber Ops</a:t>
                      </a:r>
                      <a:endParaRPr lang="fr-FR" sz="500" b="0" dirty="0">
                        <a:solidFill>
                          <a:schemeClr val="bg1"/>
                        </a:solidFill>
                        <a:latin typeface="+mn-lt"/>
                        <a:cs typeface="Arial" panose="020B0604020202020204" pitchFamily="34" charset="0"/>
                      </a:endParaRPr>
                    </a:p>
                  </a:txBody>
                  <a:tcPr marL="45958" marR="45958" marT="22979" marB="22979" anchor="ctr">
                    <a:solidFill>
                      <a:schemeClr val="accent1"/>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640527244"/>
                  </a:ext>
                </a:extLst>
              </a:tr>
              <a:tr h="260426">
                <a:tc>
                  <a:txBody>
                    <a:bodyPr/>
                    <a:lstStyle/>
                    <a:p>
                      <a:r>
                        <a:rPr lang="fr-FR" sz="500" b="0" dirty="0">
                          <a:solidFill>
                            <a:schemeClr val="bg1"/>
                          </a:solidFill>
                          <a:latin typeface="+mn-lt"/>
                        </a:rPr>
                        <a:t>CCNA Security</a:t>
                      </a:r>
                      <a:endParaRPr lang="fr-FR" sz="500" b="0" dirty="0">
                        <a:solidFill>
                          <a:schemeClr val="bg1"/>
                        </a:solidFill>
                        <a:latin typeface="+mn-lt"/>
                        <a:cs typeface="Arial" panose="020B0604020202020204" pitchFamily="34" charset="0"/>
                      </a:endParaRPr>
                    </a:p>
                  </a:txBody>
                  <a:tcPr marL="45958" marR="45958" marT="22979" marB="22979" anchor="ctr">
                    <a:solidFill>
                      <a:schemeClr val="accent1"/>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accent4"/>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20"/>
                  </a:ext>
                </a:extLst>
              </a:tr>
              <a:tr h="260426">
                <a:tc>
                  <a:txBody>
                    <a:bodyPr/>
                    <a:lstStyle/>
                    <a:p>
                      <a:r>
                        <a:rPr lang="fr-FR" sz="500" b="0" dirty="0">
                          <a:solidFill>
                            <a:schemeClr val="bg1"/>
                          </a:solidFill>
                          <a:latin typeface="+mn-lt"/>
                        </a:rPr>
                        <a:t>CCNP Routing and Switching</a:t>
                      </a:r>
                      <a:endParaRPr lang="fr-FR" sz="500" b="0" dirty="0">
                        <a:solidFill>
                          <a:schemeClr val="bg1"/>
                        </a:solidFill>
                        <a:latin typeface="+mn-lt"/>
                        <a:cs typeface="Arial" panose="020B0604020202020204" pitchFamily="34" charset="0"/>
                      </a:endParaRPr>
                    </a:p>
                  </a:txBody>
                  <a:tcPr marL="45958" marR="45958" marT="22979" marB="22979" anchor="ctr">
                    <a:solidFill>
                      <a:schemeClr val="accent1"/>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tx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fr-FR" sz="1100" b="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21"/>
                  </a:ext>
                </a:extLst>
              </a:tr>
              <a:tr h="260426">
                <a:tc>
                  <a:txBody>
                    <a:bodyPr/>
                    <a:lstStyle/>
                    <a:p>
                      <a:r>
                        <a:rPr lang="fr-FR" sz="500" b="0" dirty="0">
                          <a:solidFill>
                            <a:schemeClr val="bg1"/>
                          </a:solidFill>
                          <a:latin typeface="+mn-lt"/>
                        </a:rPr>
                        <a:t>NDG Linux I &amp; II</a:t>
                      </a:r>
                      <a:endParaRPr lang="fr-FR" sz="500" b="0" dirty="0">
                        <a:solidFill>
                          <a:schemeClr val="bg1"/>
                        </a:solidFill>
                        <a:latin typeface="+mn-lt"/>
                        <a:cs typeface="Arial" panose="020B0604020202020204" pitchFamily="34" charset="0"/>
                      </a:endParaRPr>
                    </a:p>
                  </a:txBody>
                  <a:tcPr marL="45958" marR="45958" marT="22979" marB="22979" anchor="ctr">
                    <a:solidFill>
                      <a:schemeClr val="accent1"/>
                    </a:solidFill>
                  </a:tcPr>
                </a:tc>
                <a:tc>
                  <a:txBody>
                    <a:bodyPr/>
                    <a:lstStyle/>
                    <a:p>
                      <a:pPr algn="ctr"/>
                      <a:endParaRPr lang="fr-FR" sz="110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fr-FR" sz="110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fr-FR" sz="110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27000" marR="27000"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22"/>
                  </a:ext>
                </a:extLst>
              </a:tr>
              <a:tr h="277926">
                <a:tc>
                  <a:txBody>
                    <a:bodyPr/>
                    <a:lstStyle/>
                    <a:p>
                      <a:r>
                        <a:rPr lang="fr-FR" sz="500" b="0" dirty="0">
                          <a:solidFill>
                            <a:schemeClr val="bg1"/>
                          </a:solidFill>
                          <a:latin typeface="+mn-lt"/>
                        </a:rPr>
                        <a:t>CPP : Advanced Programming in C++</a:t>
                      </a:r>
                      <a:endParaRPr lang="fr-FR" sz="500" b="0" dirty="0">
                        <a:solidFill>
                          <a:schemeClr val="bg1"/>
                        </a:solidFill>
                        <a:latin typeface="+mn-lt"/>
                        <a:cs typeface="Arial" panose="020B0604020202020204" pitchFamily="34" charset="0"/>
                      </a:endParaRPr>
                    </a:p>
                  </a:txBody>
                  <a:tcPr marL="45958" marR="45958" marT="22979" marB="22979" anchor="ctr">
                    <a:solidFill>
                      <a:schemeClr val="accent1"/>
                    </a:solidFill>
                  </a:tcPr>
                </a:tc>
                <a:tc>
                  <a:txBody>
                    <a:bodyPr/>
                    <a:lstStyle/>
                    <a:p>
                      <a:pPr algn="ctr"/>
                      <a:endParaRPr lang="fr-FR" sz="110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fr-FR" sz="110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fr-FR" sz="1100" b="0" kern="1200" dirty="0">
                        <a:solidFill>
                          <a:schemeClr val="lt1"/>
                        </a:solidFill>
                        <a:latin typeface="+mn-lt"/>
                        <a:ea typeface="+mn-ea"/>
                        <a:cs typeface="+mn-cs"/>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marL="0" marR="0" indent="0" algn="ctr" defTabSz="685777" rtl="0" eaLnBrk="1" fontAlgn="auto" latinLnBrk="0" hangingPunct="1">
                        <a:lnSpc>
                          <a:spcPct val="100000"/>
                        </a:lnSpc>
                        <a:spcBef>
                          <a:spcPts val="0"/>
                        </a:spcBef>
                        <a:spcAft>
                          <a:spcPts val="0"/>
                        </a:spcAft>
                        <a:buClrTx/>
                        <a:buSzTx/>
                        <a:buFontTx/>
                        <a:buNone/>
                        <a:tabLst/>
                        <a:defRPr/>
                      </a:pPr>
                      <a:r>
                        <a:rPr lang="fr-FR" sz="1100">
                          <a:solidFill>
                            <a:schemeClr val="bg2">
                              <a:lumMod val="75000"/>
                            </a:schemeClr>
                          </a:solidFill>
                          <a:latin typeface="+mn-lt"/>
                          <a:sym typeface="Wingdings" panose="05000000000000000000" pitchFamily="2" charset="2"/>
                        </a:rPr>
                        <a:t></a:t>
                      </a:r>
                      <a:endParaRPr lang="fr-FR" sz="1100" dirty="0">
                        <a:solidFill>
                          <a:schemeClr val="bg2">
                            <a:lumMod val="75000"/>
                          </a:schemeClr>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27000" marR="27000"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tc>
                  <a:txBody>
                    <a:bodyPr/>
                    <a:lstStyle/>
                    <a:p>
                      <a:pPr algn="ctr"/>
                      <a:endParaRPr lang="fr-FR" sz="1100" b="0" dirty="0">
                        <a:solidFill>
                          <a:schemeClr val="bg1"/>
                        </a:solidFill>
                        <a:latin typeface="+mn-lt"/>
                        <a:cs typeface="Arial" panose="020B0604020202020204" pitchFamily="34" charset="0"/>
                      </a:endParaRPr>
                    </a:p>
                  </a:txBody>
                  <a:tcPr marL="45958" marR="45958" marT="22979" marB="22979" anchor="ctr">
                    <a:solidFill>
                      <a:schemeClr val="bg1">
                        <a:lumMod val="95000"/>
                      </a:schemeClr>
                    </a:solidFill>
                  </a:tcPr>
                </a:tc>
                <a:extLst>
                  <a:ext uri="{0D108BD9-81ED-4DB2-BD59-A6C34878D82A}">
                    <a16:rowId xmlns:a16="http://schemas.microsoft.com/office/drawing/2014/main" val="10023"/>
                  </a:ext>
                </a:extLst>
              </a:tr>
            </a:tbl>
          </a:graphicData>
        </a:graphic>
      </p:graphicFrame>
      <p:sp>
        <p:nvSpPr>
          <p:cNvPr id="23" name="Rectangle 22"/>
          <p:cNvSpPr/>
          <p:nvPr/>
        </p:nvSpPr>
        <p:spPr>
          <a:xfrm>
            <a:off x="323520" y="591553"/>
            <a:ext cx="6404658" cy="415498"/>
          </a:xfrm>
          <a:prstGeom prst="rect">
            <a:avLst/>
          </a:prstGeom>
        </p:spPr>
        <p:txBody>
          <a:bodyPr wrap="square">
            <a:spAutoFit/>
          </a:bodyPr>
          <a:lstStyle/>
          <a:p>
            <a:r>
              <a:rPr lang="fr-FR" sz="2100" dirty="0">
                <a:solidFill>
                  <a:srgbClr val="005073"/>
                </a:solidFill>
                <a:effectLst/>
              </a:rPr>
              <a:t>Liste des cours en fonction des langues disponibles</a:t>
            </a:r>
            <a:endParaRPr lang="fr-FR" sz="2100" dirty="0"/>
          </a:p>
        </p:txBody>
      </p:sp>
      <p:sp>
        <p:nvSpPr>
          <p:cNvPr id="24" name="Rectangle 23"/>
          <p:cNvSpPr/>
          <p:nvPr/>
        </p:nvSpPr>
        <p:spPr>
          <a:xfrm>
            <a:off x="0" y="8337600"/>
            <a:ext cx="6858000" cy="80670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5" name="Freeform 611"/>
          <p:cNvSpPr>
            <a:spLocks noChangeAspect="1" noEditPoints="1"/>
          </p:cNvSpPr>
          <p:nvPr/>
        </p:nvSpPr>
        <p:spPr bwMode="auto">
          <a:xfrm>
            <a:off x="5544916" y="8689847"/>
            <a:ext cx="162510" cy="162050"/>
          </a:xfrm>
          <a:custGeom>
            <a:avLst/>
            <a:gdLst>
              <a:gd name="T0" fmla="*/ 534 w 734"/>
              <a:gd name="T1" fmla="*/ 250 h 733"/>
              <a:gd name="T2" fmla="*/ 600 w 734"/>
              <a:gd name="T3" fmla="*/ 250 h 733"/>
              <a:gd name="T4" fmla="*/ 567 w 734"/>
              <a:gd name="T5" fmla="*/ 433 h 733"/>
              <a:gd name="T6" fmla="*/ 567 w 734"/>
              <a:gd name="T7" fmla="*/ 366 h 733"/>
              <a:gd name="T8" fmla="*/ 567 w 734"/>
              <a:gd name="T9" fmla="*/ 433 h 733"/>
              <a:gd name="T10" fmla="*/ 400 w 734"/>
              <a:gd name="T11" fmla="*/ 250 h 733"/>
              <a:gd name="T12" fmla="*/ 467 w 734"/>
              <a:gd name="T13" fmla="*/ 250 h 733"/>
              <a:gd name="T14" fmla="*/ 433 w 734"/>
              <a:gd name="T15" fmla="*/ 433 h 733"/>
              <a:gd name="T16" fmla="*/ 433 w 734"/>
              <a:gd name="T17" fmla="*/ 366 h 733"/>
              <a:gd name="T18" fmla="*/ 433 w 734"/>
              <a:gd name="T19" fmla="*/ 433 h 733"/>
              <a:gd name="T20" fmla="*/ 400 w 734"/>
              <a:gd name="T21" fmla="*/ 550 h 733"/>
              <a:gd name="T22" fmla="*/ 467 w 734"/>
              <a:gd name="T23" fmla="*/ 550 h 733"/>
              <a:gd name="T24" fmla="*/ 300 w 734"/>
              <a:gd name="T25" fmla="*/ 283 h 733"/>
              <a:gd name="T26" fmla="*/ 300 w 734"/>
              <a:gd name="T27" fmla="*/ 216 h 733"/>
              <a:gd name="T28" fmla="*/ 300 w 734"/>
              <a:gd name="T29" fmla="*/ 283 h 733"/>
              <a:gd name="T30" fmla="*/ 267 w 734"/>
              <a:gd name="T31" fmla="*/ 400 h 733"/>
              <a:gd name="T32" fmla="*/ 334 w 734"/>
              <a:gd name="T33" fmla="*/ 400 h 733"/>
              <a:gd name="T34" fmla="*/ 300 w 734"/>
              <a:gd name="T35" fmla="*/ 583 h 733"/>
              <a:gd name="T36" fmla="*/ 300 w 734"/>
              <a:gd name="T37" fmla="*/ 516 h 733"/>
              <a:gd name="T38" fmla="*/ 300 w 734"/>
              <a:gd name="T39" fmla="*/ 583 h 733"/>
              <a:gd name="T40" fmla="*/ 133 w 734"/>
              <a:gd name="T41" fmla="*/ 250 h 733"/>
              <a:gd name="T42" fmla="*/ 200 w 734"/>
              <a:gd name="T43" fmla="*/ 250 h 733"/>
              <a:gd name="T44" fmla="*/ 167 w 734"/>
              <a:gd name="T45" fmla="*/ 433 h 733"/>
              <a:gd name="T46" fmla="*/ 167 w 734"/>
              <a:gd name="T47" fmla="*/ 366 h 733"/>
              <a:gd name="T48" fmla="*/ 167 w 734"/>
              <a:gd name="T49" fmla="*/ 433 h 733"/>
              <a:gd name="T50" fmla="*/ 133 w 734"/>
              <a:gd name="T51" fmla="*/ 550 h 733"/>
              <a:gd name="T52" fmla="*/ 200 w 734"/>
              <a:gd name="T53" fmla="*/ 550 h 733"/>
              <a:gd name="T54" fmla="*/ 700 w 734"/>
              <a:gd name="T55" fmla="*/ 0 h 733"/>
              <a:gd name="T56" fmla="*/ 600 w 734"/>
              <a:gd name="T57" fmla="*/ 33 h 733"/>
              <a:gd name="T58" fmla="*/ 534 w 734"/>
              <a:gd name="T59" fmla="*/ 33 h 733"/>
              <a:gd name="T60" fmla="*/ 200 w 734"/>
              <a:gd name="T61" fmla="*/ 0 h 733"/>
              <a:gd name="T62" fmla="*/ 167 w 734"/>
              <a:gd name="T63" fmla="*/ 66 h 733"/>
              <a:gd name="T64" fmla="*/ 133 w 734"/>
              <a:gd name="T65" fmla="*/ 0 h 733"/>
              <a:gd name="T66" fmla="*/ 0 w 734"/>
              <a:gd name="T67" fmla="*/ 33 h 733"/>
              <a:gd name="T68" fmla="*/ 34 w 734"/>
              <a:gd name="T69" fmla="*/ 733 h 733"/>
              <a:gd name="T70" fmla="*/ 734 w 734"/>
              <a:gd name="T71" fmla="*/ 700 h 733"/>
              <a:gd name="T72" fmla="*/ 700 w 734"/>
              <a:gd name="T73"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4" h="733">
                <a:moveTo>
                  <a:pt x="567" y="283"/>
                </a:moveTo>
                <a:cubicBezTo>
                  <a:pt x="548" y="283"/>
                  <a:pt x="534" y="268"/>
                  <a:pt x="534" y="250"/>
                </a:cubicBezTo>
                <a:cubicBezTo>
                  <a:pt x="534" y="231"/>
                  <a:pt x="548" y="216"/>
                  <a:pt x="567" y="216"/>
                </a:cubicBezTo>
                <a:cubicBezTo>
                  <a:pt x="585" y="216"/>
                  <a:pt x="600" y="231"/>
                  <a:pt x="600" y="250"/>
                </a:cubicBezTo>
                <a:cubicBezTo>
                  <a:pt x="600" y="268"/>
                  <a:pt x="585" y="283"/>
                  <a:pt x="567" y="283"/>
                </a:cubicBezTo>
                <a:close/>
                <a:moveTo>
                  <a:pt x="567" y="433"/>
                </a:moveTo>
                <a:cubicBezTo>
                  <a:pt x="548" y="433"/>
                  <a:pt x="534" y="418"/>
                  <a:pt x="534" y="400"/>
                </a:cubicBezTo>
                <a:cubicBezTo>
                  <a:pt x="534" y="381"/>
                  <a:pt x="548" y="366"/>
                  <a:pt x="567" y="366"/>
                </a:cubicBezTo>
                <a:cubicBezTo>
                  <a:pt x="585" y="366"/>
                  <a:pt x="600" y="381"/>
                  <a:pt x="600" y="400"/>
                </a:cubicBezTo>
                <a:cubicBezTo>
                  <a:pt x="600" y="418"/>
                  <a:pt x="585" y="433"/>
                  <a:pt x="567" y="433"/>
                </a:cubicBezTo>
                <a:close/>
                <a:moveTo>
                  <a:pt x="433" y="283"/>
                </a:moveTo>
                <a:cubicBezTo>
                  <a:pt x="415" y="283"/>
                  <a:pt x="400" y="268"/>
                  <a:pt x="400" y="250"/>
                </a:cubicBezTo>
                <a:cubicBezTo>
                  <a:pt x="400" y="231"/>
                  <a:pt x="415" y="216"/>
                  <a:pt x="433" y="216"/>
                </a:cubicBezTo>
                <a:cubicBezTo>
                  <a:pt x="452" y="216"/>
                  <a:pt x="467" y="231"/>
                  <a:pt x="467" y="250"/>
                </a:cubicBezTo>
                <a:cubicBezTo>
                  <a:pt x="467" y="268"/>
                  <a:pt x="452" y="283"/>
                  <a:pt x="433" y="283"/>
                </a:cubicBezTo>
                <a:close/>
                <a:moveTo>
                  <a:pt x="433" y="433"/>
                </a:moveTo>
                <a:cubicBezTo>
                  <a:pt x="415" y="433"/>
                  <a:pt x="400" y="418"/>
                  <a:pt x="400" y="400"/>
                </a:cubicBezTo>
                <a:cubicBezTo>
                  <a:pt x="400" y="381"/>
                  <a:pt x="415" y="366"/>
                  <a:pt x="433" y="366"/>
                </a:cubicBezTo>
                <a:cubicBezTo>
                  <a:pt x="452" y="366"/>
                  <a:pt x="467" y="381"/>
                  <a:pt x="467" y="400"/>
                </a:cubicBezTo>
                <a:cubicBezTo>
                  <a:pt x="467" y="418"/>
                  <a:pt x="452" y="433"/>
                  <a:pt x="433" y="433"/>
                </a:cubicBezTo>
                <a:close/>
                <a:moveTo>
                  <a:pt x="433" y="583"/>
                </a:moveTo>
                <a:cubicBezTo>
                  <a:pt x="415" y="583"/>
                  <a:pt x="400" y="568"/>
                  <a:pt x="400" y="550"/>
                </a:cubicBezTo>
                <a:cubicBezTo>
                  <a:pt x="400" y="531"/>
                  <a:pt x="415" y="516"/>
                  <a:pt x="433" y="516"/>
                </a:cubicBezTo>
                <a:cubicBezTo>
                  <a:pt x="452" y="516"/>
                  <a:pt x="467" y="531"/>
                  <a:pt x="467" y="550"/>
                </a:cubicBezTo>
                <a:cubicBezTo>
                  <a:pt x="467" y="568"/>
                  <a:pt x="452" y="583"/>
                  <a:pt x="433" y="583"/>
                </a:cubicBezTo>
                <a:close/>
                <a:moveTo>
                  <a:pt x="300" y="283"/>
                </a:moveTo>
                <a:cubicBezTo>
                  <a:pt x="282" y="283"/>
                  <a:pt x="267" y="268"/>
                  <a:pt x="267" y="250"/>
                </a:cubicBezTo>
                <a:cubicBezTo>
                  <a:pt x="267" y="231"/>
                  <a:pt x="282" y="216"/>
                  <a:pt x="300" y="216"/>
                </a:cubicBezTo>
                <a:cubicBezTo>
                  <a:pt x="319" y="216"/>
                  <a:pt x="334" y="231"/>
                  <a:pt x="334" y="250"/>
                </a:cubicBezTo>
                <a:cubicBezTo>
                  <a:pt x="334" y="268"/>
                  <a:pt x="319" y="283"/>
                  <a:pt x="300" y="283"/>
                </a:cubicBezTo>
                <a:close/>
                <a:moveTo>
                  <a:pt x="300" y="433"/>
                </a:moveTo>
                <a:cubicBezTo>
                  <a:pt x="282" y="433"/>
                  <a:pt x="267" y="418"/>
                  <a:pt x="267" y="400"/>
                </a:cubicBezTo>
                <a:cubicBezTo>
                  <a:pt x="267" y="381"/>
                  <a:pt x="282" y="366"/>
                  <a:pt x="300" y="366"/>
                </a:cubicBezTo>
                <a:cubicBezTo>
                  <a:pt x="319" y="366"/>
                  <a:pt x="334" y="381"/>
                  <a:pt x="334" y="400"/>
                </a:cubicBezTo>
                <a:cubicBezTo>
                  <a:pt x="334" y="418"/>
                  <a:pt x="319" y="433"/>
                  <a:pt x="300" y="433"/>
                </a:cubicBezTo>
                <a:close/>
                <a:moveTo>
                  <a:pt x="300" y="583"/>
                </a:moveTo>
                <a:cubicBezTo>
                  <a:pt x="282" y="583"/>
                  <a:pt x="267" y="568"/>
                  <a:pt x="267" y="550"/>
                </a:cubicBezTo>
                <a:cubicBezTo>
                  <a:pt x="267" y="531"/>
                  <a:pt x="282" y="516"/>
                  <a:pt x="300" y="516"/>
                </a:cubicBezTo>
                <a:cubicBezTo>
                  <a:pt x="319" y="516"/>
                  <a:pt x="334" y="531"/>
                  <a:pt x="334" y="550"/>
                </a:cubicBezTo>
                <a:cubicBezTo>
                  <a:pt x="334" y="568"/>
                  <a:pt x="319" y="583"/>
                  <a:pt x="300" y="583"/>
                </a:cubicBezTo>
                <a:close/>
                <a:moveTo>
                  <a:pt x="167" y="283"/>
                </a:moveTo>
                <a:cubicBezTo>
                  <a:pt x="149" y="283"/>
                  <a:pt x="133" y="268"/>
                  <a:pt x="133" y="250"/>
                </a:cubicBezTo>
                <a:cubicBezTo>
                  <a:pt x="133" y="231"/>
                  <a:pt x="149" y="216"/>
                  <a:pt x="167" y="216"/>
                </a:cubicBezTo>
                <a:cubicBezTo>
                  <a:pt x="185" y="216"/>
                  <a:pt x="200" y="231"/>
                  <a:pt x="200" y="250"/>
                </a:cubicBezTo>
                <a:cubicBezTo>
                  <a:pt x="200" y="268"/>
                  <a:pt x="185" y="283"/>
                  <a:pt x="167" y="283"/>
                </a:cubicBezTo>
                <a:close/>
                <a:moveTo>
                  <a:pt x="167" y="433"/>
                </a:moveTo>
                <a:cubicBezTo>
                  <a:pt x="149" y="433"/>
                  <a:pt x="133" y="418"/>
                  <a:pt x="133" y="400"/>
                </a:cubicBezTo>
                <a:cubicBezTo>
                  <a:pt x="133" y="381"/>
                  <a:pt x="149" y="366"/>
                  <a:pt x="167" y="366"/>
                </a:cubicBezTo>
                <a:cubicBezTo>
                  <a:pt x="185" y="366"/>
                  <a:pt x="200" y="381"/>
                  <a:pt x="200" y="400"/>
                </a:cubicBezTo>
                <a:cubicBezTo>
                  <a:pt x="200" y="418"/>
                  <a:pt x="185" y="433"/>
                  <a:pt x="167" y="433"/>
                </a:cubicBezTo>
                <a:close/>
                <a:moveTo>
                  <a:pt x="167" y="583"/>
                </a:moveTo>
                <a:cubicBezTo>
                  <a:pt x="149" y="583"/>
                  <a:pt x="133" y="568"/>
                  <a:pt x="133" y="550"/>
                </a:cubicBezTo>
                <a:cubicBezTo>
                  <a:pt x="133" y="531"/>
                  <a:pt x="149" y="516"/>
                  <a:pt x="167" y="516"/>
                </a:cubicBezTo>
                <a:cubicBezTo>
                  <a:pt x="185" y="516"/>
                  <a:pt x="200" y="531"/>
                  <a:pt x="200" y="550"/>
                </a:cubicBezTo>
                <a:cubicBezTo>
                  <a:pt x="200" y="568"/>
                  <a:pt x="185" y="583"/>
                  <a:pt x="167" y="583"/>
                </a:cubicBezTo>
                <a:close/>
                <a:moveTo>
                  <a:pt x="700" y="0"/>
                </a:moveTo>
                <a:lnTo>
                  <a:pt x="600" y="0"/>
                </a:lnTo>
                <a:lnTo>
                  <a:pt x="600" y="33"/>
                </a:lnTo>
                <a:cubicBezTo>
                  <a:pt x="600" y="51"/>
                  <a:pt x="585" y="66"/>
                  <a:pt x="567" y="66"/>
                </a:cubicBezTo>
                <a:cubicBezTo>
                  <a:pt x="548" y="66"/>
                  <a:pt x="534" y="51"/>
                  <a:pt x="534" y="33"/>
                </a:cubicBezTo>
                <a:lnTo>
                  <a:pt x="534" y="0"/>
                </a:lnTo>
                <a:lnTo>
                  <a:pt x="200" y="0"/>
                </a:lnTo>
                <a:lnTo>
                  <a:pt x="200" y="33"/>
                </a:lnTo>
                <a:cubicBezTo>
                  <a:pt x="200" y="51"/>
                  <a:pt x="185" y="66"/>
                  <a:pt x="167" y="66"/>
                </a:cubicBezTo>
                <a:cubicBezTo>
                  <a:pt x="149" y="66"/>
                  <a:pt x="133" y="51"/>
                  <a:pt x="133" y="33"/>
                </a:cubicBezTo>
                <a:lnTo>
                  <a:pt x="133" y="0"/>
                </a:lnTo>
                <a:lnTo>
                  <a:pt x="34" y="0"/>
                </a:lnTo>
                <a:cubicBezTo>
                  <a:pt x="15" y="0"/>
                  <a:pt x="0" y="15"/>
                  <a:pt x="0" y="33"/>
                </a:cubicBezTo>
                <a:lnTo>
                  <a:pt x="0" y="700"/>
                </a:lnTo>
                <a:cubicBezTo>
                  <a:pt x="0" y="718"/>
                  <a:pt x="15" y="733"/>
                  <a:pt x="34" y="733"/>
                </a:cubicBezTo>
                <a:lnTo>
                  <a:pt x="700" y="733"/>
                </a:lnTo>
                <a:cubicBezTo>
                  <a:pt x="718" y="733"/>
                  <a:pt x="734" y="718"/>
                  <a:pt x="734" y="700"/>
                </a:cubicBezTo>
                <a:lnTo>
                  <a:pt x="734" y="33"/>
                </a:lnTo>
                <a:cubicBezTo>
                  <a:pt x="734" y="15"/>
                  <a:pt x="718" y="0"/>
                  <a:pt x="700" y="0"/>
                </a:cubicBezTo>
                <a:close/>
              </a:path>
            </a:pathLst>
          </a:custGeom>
          <a:solidFill>
            <a:schemeClr val="bg1">
              <a:lumMod val="75000"/>
            </a:schemeClr>
          </a:solidFill>
          <a:ln>
            <a:noFill/>
          </a:ln>
          <a:extLst/>
        </p:spPr>
        <p:txBody>
          <a:bodyPr vert="horz" wrap="square" lIns="68580" tIns="34290" rIns="68580" bIns="34290" numCol="1" anchor="t" anchorCtr="0" compatLnSpc="1">
            <a:prstTxWarp prst="textNoShape">
              <a:avLst/>
            </a:prstTxWarp>
          </a:bodyPr>
          <a:lstStyle/>
          <a:p>
            <a:endParaRPr lang="en-IN" dirty="0"/>
          </a:p>
        </p:txBody>
      </p:sp>
      <p:sp>
        <p:nvSpPr>
          <p:cNvPr id="22" name="TextBox 21"/>
          <p:cNvSpPr txBox="1"/>
          <p:nvPr/>
        </p:nvSpPr>
        <p:spPr>
          <a:xfrm>
            <a:off x="5784465" y="8711447"/>
            <a:ext cx="585788" cy="90922"/>
          </a:xfrm>
          <a:prstGeom prst="rect">
            <a:avLst/>
          </a:prstGeom>
          <a:noFill/>
        </p:spPr>
        <p:txBody>
          <a:bodyPr wrap="square" lIns="0" tIns="0" rIns="0" bIns="0" rtlCol="0">
            <a:spAutoFit/>
          </a:bodyPr>
          <a:lstStyle/>
          <a:p>
            <a:r>
              <a:rPr lang="fr-FR" sz="591" dirty="0">
                <a:solidFill>
                  <a:schemeClr val="bg1"/>
                </a:solidFill>
                <a:latin typeface="Arial" panose="020B0604020202020204" pitchFamily="34" charset="0"/>
              </a:rPr>
              <a:t>Janvier 2018</a:t>
            </a:r>
            <a:endParaRPr lang="fr-FR" sz="591" dirty="0">
              <a:solidFill>
                <a:schemeClr val="bg1"/>
              </a:solidFill>
              <a:latin typeface="Arial" panose="020B0604020202020204" pitchFamily="34" charset="0"/>
              <a:cs typeface="Arial" panose="020B0604020202020204" pitchFamily="34" charset="0"/>
            </a:endParaRPr>
          </a:p>
        </p:txBody>
      </p:sp>
      <p:sp>
        <p:nvSpPr>
          <p:cNvPr id="5" name="TextBox 4"/>
          <p:cNvSpPr txBox="1"/>
          <p:nvPr/>
        </p:nvSpPr>
        <p:spPr>
          <a:xfrm rot="16200000">
            <a:off x="-264670" y="6947955"/>
            <a:ext cx="830677" cy="215444"/>
          </a:xfrm>
          <a:prstGeom prst="rect">
            <a:avLst/>
          </a:prstGeom>
          <a:noFill/>
        </p:spPr>
        <p:txBody>
          <a:bodyPr wrap="none" rtlCol="0">
            <a:spAutoFit/>
          </a:bodyPr>
          <a:lstStyle/>
          <a:p>
            <a:r>
              <a:rPr lang="fr-FR" sz="800" dirty="0" err="1"/>
              <a:t>Career-Ready</a:t>
            </a:r>
            <a:endParaRPr lang="fr-FR" sz="800" dirty="0"/>
          </a:p>
        </p:txBody>
      </p:sp>
      <p:sp>
        <p:nvSpPr>
          <p:cNvPr id="28" name="TextBox 27"/>
          <p:cNvSpPr txBox="1"/>
          <p:nvPr/>
        </p:nvSpPr>
        <p:spPr>
          <a:xfrm rot="16200000">
            <a:off x="-240626" y="4276247"/>
            <a:ext cx="782587" cy="215444"/>
          </a:xfrm>
          <a:prstGeom prst="rect">
            <a:avLst/>
          </a:prstGeom>
          <a:noFill/>
        </p:spPr>
        <p:txBody>
          <a:bodyPr wrap="none" rtlCol="0">
            <a:spAutoFit/>
          </a:bodyPr>
          <a:lstStyle/>
          <a:p>
            <a:r>
              <a:rPr lang="fr-FR" sz="800" dirty="0" err="1"/>
              <a:t>Foundational</a:t>
            </a:r>
            <a:endParaRPr lang="fr-FR" sz="800" dirty="0"/>
          </a:p>
        </p:txBody>
      </p:sp>
      <p:sp>
        <p:nvSpPr>
          <p:cNvPr id="29" name="TextBox 28"/>
          <p:cNvSpPr txBox="1"/>
          <p:nvPr/>
        </p:nvSpPr>
        <p:spPr>
          <a:xfrm rot="16200000">
            <a:off x="-202153" y="2101355"/>
            <a:ext cx="705642" cy="215444"/>
          </a:xfrm>
          <a:prstGeom prst="rect">
            <a:avLst/>
          </a:prstGeom>
          <a:noFill/>
        </p:spPr>
        <p:txBody>
          <a:bodyPr wrap="none" rtlCol="0">
            <a:spAutoFit/>
          </a:bodyPr>
          <a:lstStyle/>
          <a:p>
            <a:r>
              <a:rPr lang="fr-FR" sz="800" dirty="0" err="1"/>
              <a:t>Exploratory</a:t>
            </a:r>
            <a:endParaRPr lang="fr-FR" sz="800" dirty="0"/>
          </a:p>
        </p:txBody>
      </p:sp>
      <p:pic>
        <p:nvPicPr>
          <p:cNvPr id="16" name="Picture 15"/>
          <p:cNvPicPr/>
          <p:nvPr/>
        </p:nvPicPr>
        <p:blipFill>
          <a:blip r:embed="rId3" cstate="print">
            <a:extLst>
              <a:ext uri="{28A0092B-C50C-407E-A947-70E740481C1C}">
                <a14:useLocalDpi xmlns:a14="http://schemas.microsoft.com/office/drawing/2010/main"/>
              </a:ext>
            </a:extLst>
          </a:blip>
          <a:stretch>
            <a:fillRect/>
          </a:stretch>
        </p:blipFill>
        <p:spPr>
          <a:xfrm>
            <a:off x="1" y="-8164"/>
            <a:ext cx="6858000" cy="526442"/>
          </a:xfrm>
          <a:prstGeom prst="rect">
            <a:avLst/>
          </a:prstGeom>
        </p:spPr>
      </p:pic>
    </p:spTree>
    <p:extLst>
      <p:ext uri="{BB962C8B-B14F-4D97-AF65-F5344CB8AC3E}">
        <p14:creationId xmlns:p14="http://schemas.microsoft.com/office/powerpoint/2010/main" val="742595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rotWithShape="1">
          <a:blip r:embed="rId3" cstate="print">
            <a:extLst>
              <a:ext uri="{28A0092B-C50C-407E-A947-70E740481C1C}">
                <a14:useLocalDpi xmlns:a14="http://schemas.microsoft.com/office/drawing/2010/main"/>
              </a:ext>
            </a:extLst>
          </a:blip>
          <a:srcRect b="-588"/>
          <a:stretch/>
        </p:blipFill>
        <p:spPr>
          <a:xfrm>
            <a:off x="-1" y="0"/>
            <a:ext cx="6858001" cy="9772650"/>
          </a:xfrm>
          <a:prstGeom prst="rect">
            <a:avLst/>
          </a:prstGeom>
        </p:spPr>
      </p:pic>
      <p:pic>
        <p:nvPicPr>
          <p:cNvPr id="12" name="Picture 11"/>
          <p:cNvPicPr/>
          <p:nvPr/>
        </p:nvPicPr>
        <p:blipFill>
          <a:blip r:embed="rId4" cstate="print">
            <a:extLst>
              <a:ext uri="{28A0092B-C50C-407E-A947-70E740481C1C}">
                <a14:useLocalDpi xmlns:a14="http://schemas.microsoft.com/office/drawing/2010/main"/>
              </a:ext>
            </a:extLst>
          </a:blip>
          <a:stretch>
            <a:fillRect/>
          </a:stretch>
        </p:blipFill>
        <p:spPr>
          <a:xfrm>
            <a:off x="4487687" y="1049975"/>
            <a:ext cx="253972" cy="253972"/>
          </a:xfrm>
          <a:prstGeom prst="rect">
            <a:avLst/>
          </a:prstGeom>
        </p:spPr>
      </p:pic>
      <p:pic>
        <p:nvPicPr>
          <p:cNvPr id="13" name="Picture 12"/>
          <p:cNvPicPr/>
          <p:nvPr/>
        </p:nvPicPr>
        <p:blipFill>
          <a:blip r:embed="rId5" cstate="print">
            <a:extLst>
              <a:ext uri="{28A0092B-C50C-407E-A947-70E740481C1C}">
                <a14:useLocalDpi xmlns:a14="http://schemas.microsoft.com/office/drawing/2010/main"/>
              </a:ext>
            </a:extLst>
          </a:blip>
          <a:stretch>
            <a:fillRect/>
          </a:stretch>
        </p:blipFill>
        <p:spPr>
          <a:xfrm>
            <a:off x="4268263" y="1300706"/>
            <a:ext cx="219424" cy="219424"/>
          </a:xfrm>
          <a:prstGeom prst="rect">
            <a:avLst/>
          </a:prstGeom>
        </p:spPr>
      </p:pic>
      <p:sp>
        <p:nvSpPr>
          <p:cNvPr id="14" name="TextBox 13"/>
          <p:cNvSpPr txBox="1"/>
          <p:nvPr/>
        </p:nvSpPr>
        <p:spPr>
          <a:xfrm>
            <a:off x="4109000" y="448203"/>
            <a:ext cx="2492990" cy="338554"/>
          </a:xfrm>
          <a:prstGeom prst="rect">
            <a:avLst/>
          </a:prstGeom>
          <a:noFill/>
        </p:spPr>
        <p:txBody>
          <a:bodyPr wrap="none" rtlCol="0">
            <a:spAutoFit/>
          </a:bodyPr>
          <a:lstStyle/>
          <a:p>
            <a:r>
              <a:rPr lang="fr-FR" sz="1600" dirty="0">
                <a:solidFill>
                  <a:schemeClr val="bg1"/>
                </a:solidFill>
              </a:rPr>
              <a:t>Pour plus d'informations :</a:t>
            </a:r>
          </a:p>
        </p:txBody>
      </p:sp>
      <p:sp>
        <p:nvSpPr>
          <p:cNvPr id="15" name="TextBox 14"/>
          <p:cNvSpPr txBox="1"/>
          <p:nvPr/>
        </p:nvSpPr>
        <p:spPr>
          <a:xfrm>
            <a:off x="4346031" y="676700"/>
            <a:ext cx="1848519" cy="338554"/>
          </a:xfrm>
          <a:prstGeom prst="rect">
            <a:avLst/>
          </a:prstGeom>
          <a:noFill/>
        </p:spPr>
        <p:txBody>
          <a:bodyPr wrap="none" rtlCol="0">
            <a:spAutoFit/>
          </a:bodyPr>
          <a:lstStyle/>
          <a:p>
            <a:r>
              <a:rPr lang="fr-FR" sz="1600" dirty="0">
                <a:solidFill>
                  <a:schemeClr val="bg1"/>
                </a:solidFill>
              </a:rPr>
              <a:t>www.netacad.com</a:t>
            </a:r>
          </a:p>
        </p:txBody>
      </p:sp>
      <p:sp>
        <p:nvSpPr>
          <p:cNvPr id="16" name="TextBox 15"/>
          <p:cNvSpPr txBox="1"/>
          <p:nvPr/>
        </p:nvSpPr>
        <p:spPr>
          <a:xfrm>
            <a:off x="4708454" y="1026993"/>
            <a:ext cx="1234633" cy="276999"/>
          </a:xfrm>
          <a:prstGeom prst="rect">
            <a:avLst/>
          </a:prstGeom>
          <a:noFill/>
        </p:spPr>
        <p:txBody>
          <a:bodyPr wrap="none" rtlCol="0">
            <a:spAutoFit/>
          </a:bodyPr>
          <a:lstStyle/>
          <a:p>
            <a:r>
              <a:rPr lang="fr-FR" sz="1200" dirty="0">
                <a:solidFill>
                  <a:schemeClr val="bg1"/>
                </a:solidFill>
              </a:rPr>
              <a:t>@cisconetacad</a:t>
            </a:r>
          </a:p>
        </p:txBody>
      </p:sp>
      <p:sp>
        <p:nvSpPr>
          <p:cNvPr id="17" name="TextBox 16"/>
          <p:cNvSpPr txBox="1"/>
          <p:nvPr/>
        </p:nvSpPr>
        <p:spPr>
          <a:xfrm>
            <a:off x="4439161" y="1271919"/>
            <a:ext cx="2052165" cy="276999"/>
          </a:xfrm>
          <a:prstGeom prst="rect">
            <a:avLst/>
          </a:prstGeom>
          <a:noFill/>
        </p:spPr>
        <p:txBody>
          <a:bodyPr wrap="none" rtlCol="0">
            <a:spAutoFit/>
          </a:bodyPr>
          <a:lstStyle/>
          <a:p>
            <a:r>
              <a:rPr lang="fr-FR" sz="1200" dirty="0">
                <a:solidFill>
                  <a:schemeClr val="bg1"/>
                </a:solidFill>
              </a:rPr>
              <a:t>@cisconetworkingacademy</a:t>
            </a:r>
          </a:p>
        </p:txBody>
      </p:sp>
    </p:spTree>
    <p:extLst>
      <p:ext uri="{BB962C8B-B14F-4D97-AF65-F5344CB8AC3E}">
        <p14:creationId xmlns:p14="http://schemas.microsoft.com/office/powerpoint/2010/main" val="1825585435"/>
      </p:ext>
    </p:extLst>
  </p:cSld>
  <p:clrMapOvr>
    <a:masterClrMapping/>
  </p:clrMapOvr>
  <p:transition spd="med">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a:extLst>
              <a:ext uri="{28A0092B-C50C-407E-A947-70E740481C1C}">
                <a14:useLocalDpi xmlns:a14="http://schemas.microsoft.com/office/drawing/2010/main"/>
              </a:ext>
            </a:extLst>
          </a:blip>
          <a:stretch>
            <a:fillRect/>
          </a:stretch>
        </p:blipFill>
        <p:spPr>
          <a:xfrm>
            <a:off x="0" y="1"/>
            <a:ext cx="6863498" cy="9144000"/>
          </a:xfrm>
          <a:prstGeom prst="rect">
            <a:avLst/>
          </a:prstGeom>
        </p:spPr>
      </p:pic>
      <p:grpSp>
        <p:nvGrpSpPr>
          <p:cNvPr id="3" name="Group 2"/>
          <p:cNvGrpSpPr/>
          <p:nvPr/>
        </p:nvGrpSpPr>
        <p:grpSpPr bwMode="auto">
          <a:xfrm>
            <a:off x="2552702" y="4105910"/>
            <a:ext cx="1752595" cy="932179"/>
            <a:chOff x="0" y="0"/>
            <a:chExt cx="502" cy="267"/>
          </a:xfrm>
          <a:solidFill>
            <a:srgbClr val="00BCEB"/>
          </a:solidFill>
        </p:grpSpPr>
        <p:sp>
          <p:nvSpPr>
            <p:cNvPr id="4" name="Rectangle 3"/>
            <p:cNvSpPr>
              <a:spLocks noChangeArrowheads="1"/>
            </p:cNvSpPr>
            <p:nvPr/>
          </p:nvSpPr>
          <p:spPr bwMode="auto">
            <a:xfrm>
              <a:off x="142" y="177"/>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 name="Freeform 4"/>
            <p:cNvSpPr>
              <a:spLocks/>
            </p:cNvSpPr>
            <p:nvPr/>
          </p:nvSpPr>
          <p:spPr bwMode="auto">
            <a:xfrm>
              <a:off x="275" y="176"/>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Freeform 5"/>
            <p:cNvSpPr>
              <a:spLocks/>
            </p:cNvSpPr>
            <p:nvPr/>
          </p:nvSpPr>
          <p:spPr bwMode="auto">
            <a:xfrm>
              <a:off x="45" y="176"/>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p:nvSpPr>
          <p:spPr bwMode="auto">
            <a:xfrm>
              <a:off x="365" y="176"/>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p:cNvSpPr>
            <p:nvPr/>
          </p:nvSpPr>
          <p:spPr bwMode="auto">
            <a:xfrm>
              <a:off x="193" y="176"/>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p:cNvSpPr>
            <p:nvPr/>
          </p:nvSpPr>
          <p:spPr bwMode="auto">
            <a:xfrm>
              <a:off x="0" y="72"/>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9"/>
            <p:cNvSpPr>
              <a:spLocks/>
            </p:cNvSpPr>
            <p:nvPr/>
          </p:nvSpPr>
          <p:spPr bwMode="auto">
            <a:xfrm>
              <a:off x="60" y="42"/>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p:cNvSpPr>
            <p:nvPr/>
          </p:nvSpPr>
          <p:spPr bwMode="auto">
            <a:xfrm>
              <a:off x="120" y="0"/>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180" y="42"/>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p:cNvSpPr>
            <p:nvPr/>
          </p:nvSpPr>
          <p:spPr bwMode="auto">
            <a:xfrm>
              <a:off x="240" y="72"/>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3"/>
            <p:cNvSpPr>
              <a:spLocks/>
            </p:cNvSpPr>
            <p:nvPr/>
          </p:nvSpPr>
          <p:spPr bwMode="auto">
            <a:xfrm>
              <a:off x="300" y="42"/>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p:nvSpPr>
          <p:spPr bwMode="auto">
            <a:xfrm>
              <a:off x="360" y="0"/>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p:nvSpPr>
          <p:spPr bwMode="auto">
            <a:xfrm>
              <a:off x="420" y="42"/>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p:nvSpPr>
          <p:spPr bwMode="auto">
            <a:xfrm>
              <a:off x="480" y="72"/>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675243443"/>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cstate="print">
            <a:extLst>
              <a:ext uri="{28A0092B-C50C-407E-A947-70E740481C1C}">
                <a14:useLocalDpi xmlns:a14="http://schemas.microsoft.com/office/drawing/2010/main"/>
              </a:ext>
            </a:extLst>
          </a:blip>
          <a:stretch>
            <a:fillRect/>
          </a:stretch>
        </p:blipFill>
        <p:spPr>
          <a:xfrm>
            <a:off x="1" y="-8164"/>
            <a:ext cx="6858000" cy="526442"/>
          </a:xfrm>
          <a:prstGeom prst="rect">
            <a:avLst/>
          </a:prstGeom>
        </p:spPr>
      </p:pic>
      <p:sp>
        <p:nvSpPr>
          <p:cNvPr id="3" name="Rectangle 2"/>
          <p:cNvSpPr/>
          <p:nvPr/>
        </p:nvSpPr>
        <p:spPr>
          <a:xfrm>
            <a:off x="0" y="1579244"/>
            <a:ext cx="6858000" cy="2162104"/>
          </a:xfrm>
          <a:prstGeom prst="rect">
            <a:avLst/>
          </a:prstGeom>
          <a:solidFill>
            <a:srgbClr val="0050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Rectangle 4"/>
          <p:cNvSpPr/>
          <p:nvPr/>
        </p:nvSpPr>
        <p:spPr>
          <a:xfrm>
            <a:off x="331749" y="1653392"/>
            <a:ext cx="6172200" cy="1934760"/>
          </a:xfrm>
          <a:prstGeom prst="rect">
            <a:avLst/>
          </a:prstGeom>
        </p:spPr>
        <p:txBody>
          <a:bodyPr wrap="square">
            <a:spAutoFit/>
          </a:bodyPr>
          <a:lstStyle/>
          <a:p>
            <a:pPr>
              <a:lnSpc>
                <a:spcPct val="115000"/>
              </a:lnSpc>
            </a:pPr>
            <a:r>
              <a:rPr lang="fr-FR" sz="1050" dirty="0">
                <a:solidFill>
                  <a:srgbClr val="FFFFFF"/>
                </a:solidFill>
              </a:rPr>
              <a:t>NetAcad.com est une plate-forme accessible mondialement qui prend en charge l'ensemble du programme dans le monde entier. Elle est disponible en sept langues et certains cours sont même traduits en 18 langues.</a:t>
            </a:r>
          </a:p>
          <a:p>
            <a:pPr>
              <a:lnSpc>
                <a:spcPct val="115000"/>
              </a:lnSpc>
            </a:pPr>
            <a:endParaRPr lang="fr-FR" sz="1050" dirty="0">
              <a:solidFill>
                <a:srgbClr val="FFFFFF"/>
              </a:solidFill>
              <a:ea typeface="Arial" charset="0"/>
              <a:cs typeface="Calibri" charset="0"/>
            </a:endParaRPr>
          </a:p>
          <a:p>
            <a:pPr>
              <a:lnSpc>
                <a:spcPct val="115000"/>
              </a:lnSpc>
            </a:pPr>
            <a:r>
              <a:rPr lang="fr-FR" sz="1050" dirty="0">
                <a:solidFill>
                  <a:srgbClr val="FFFFFF"/>
                </a:solidFill>
              </a:rPr>
              <a:t>L'un de ses principaux atouts est le moteur d'évaluation personnalisée, qui propose des rapports détaillés présentant les forces et les faiblesses des élèves, ainsi que les cours recommandés pour combler d'éventuelles lacunes.</a:t>
            </a:r>
          </a:p>
          <a:p>
            <a:pPr>
              <a:lnSpc>
                <a:spcPct val="115000"/>
              </a:lnSpc>
            </a:pPr>
            <a:endParaRPr lang="fr-FR" sz="1050" dirty="0">
              <a:solidFill>
                <a:srgbClr val="FFFFFF"/>
              </a:solidFill>
              <a:ea typeface="Arial" charset="0"/>
              <a:cs typeface="Calibri" charset="0"/>
            </a:endParaRPr>
          </a:p>
          <a:p>
            <a:pPr>
              <a:lnSpc>
                <a:spcPct val="115000"/>
              </a:lnSpc>
            </a:pPr>
            <a:r>
              <a:rPr lang="fr-FR" sz="1050" dirty="0">
                <a:solidFill>
                  <a:srgbClr val="FFFFFF"/>
                </a:solidFill>
              </a:rPr>
              <a:t>La plate-forme offre également un excellent environnement de gestion de l'apprentissage. Elle permet aux instructeurs de gérer et de personnaliser leur cours et les échanges avec leurs élèves.</a:t>
            </a:r>
          </a:p>
        </p:txBody>
      </p:sp>
      <p:sp>
        <p:nvSpPr>
          <p:cNvPr id="6" name="Rectangle 5"/>
          <p:cNvSpPr/>
          <p:nvPr/>
        </p:nvSpPr>
        <p:spPr>
          <a:xfrm>
            <a:off x="698090" y="824767"/>
            <a:ext cx="6159910" cy="461665"/>
          </a:xfrm>
          <a:prstGeom prst="rect">
            <a:avLst/>
          </a:prstGeom>
        </p:spPr>
        <p:txBody>
          <a:bodyPr wrap="square">
            <a:spAutoFit/>
          </a:bodyPr>
          <a:lstStyle/>
          <a:p>
            <a:r>
              <a:rPr lang="fr-FR" sz="2400" dirty="0">
                <a:solidFill>
                  <a:srgbClr val="005073"/>
                </a:solidFill>
                <a:effectLst/>
              </a:rPr>
              <a:t>Une plate-forme mondiale</a:t>
            </a:r>
            <a:endParaRPr lang="fr-FR" sz="2400" dirty="0"/>
          </a:p>
        </p:txBody>
      </p:sp>
      <p:pic>
        <p:nvPicPr>
          <p:cNvPr id="138" name="Picture 13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 y="4452106"/>
            <a:ext cx="6858001" cy="2389910"/>
          </a:xfrm>
          <a:prstGeom prst="rect">
            <a:avLst/>
          </a:prstGeom>
        </p:spPr>
      </p:pic>
      <p:sp>
        <p:nvSpPr>
          <p:cNvPr id="142" name="Rectangle 141"/>
          <p:cNvSpPr/>
          <p:nvPr/>
        </p:nvSpPr>
        <p:spPr>
          <a:xfrm>
            <a:off x="78058" y="7278485"/>
            <a:ext cx="1128022" cy="738664"/>
          </a:xfrm>
          <a:prstGeom prst="rect">
            <a:avLst/>
          </a:prstGeom>
        </p:spPr>
        <p:txBody>
          <a:bodyPr wrap="square" lIns="45720" tIns="91440" rIns="45720" bIns="91440">
            <a:spAutoFit/>
          </a:bodyPr>
          <a:lstStyle/>
          <a:p>
            <a:pPr algn="ctr" defTabSz="685891" fontAlgn="auto">
              <a:spcBef>
                <a:spcPts val="0"/>
              </a:spcBef>
              <a:spcAft>
                <a:spcPts val="300"/>
              </a:spcAft>
              <a:buSzPct val="80000"/>
            </a:pPr>
            <a:r>
              <a:rPr lang="fr-FR" sz="1200" dirty="0">
                <a:solidFill>
                  <a:schemeClr val="accent1"/>
                </a:solidFill>
                <a:latin typeface="Arial"/>
              </a:rPr>
              <a:t>Évolutive, basée sur le cloud</a:t>
            </a:r>
          </a:p>
        </p:txBody>
      </p:sp>
      <p:sp>
        <p:nvSpPr>
          <p:cNvPr id="143" name="Rectangle 142"/>
          <p:cNvSpPr/>
          <p:nvPr/>
        </p:nvSpPr>
        <p:spPr>
          <a:xfrm>
            <a:off x="2800692" y="7278485"/>
            <a:ext cx="1295526" cy="738664"/>
          </a:xfrm>
          <a:prstGeom prst="rect">
            <a:avLst/>
          </a:prstGeom>
        </p:spPr>
        <p:txBody>
          <a:bodyPr wrap="square" lIns="45720" tIns="91440" rIns="45720" bIns="91440">
            <a:spAutoFit/>
          </a:bodyPr>
          <a:lstStyle/>
          <a:p>
            <a:pPr algn="ctr" defTabSz="685891" fontAlgn="auto">
              <a:spcBef>
                <a:spcPts val="0"/>
              </a:spcBef>
              <a:spcAft>
                <a:spcPts val="300"/>
              </a:spcAft>
              <a:buSzPct val="80000"/>
            </a:pPr>
            <a:r>
              <a:rPr lang="fr-FR" sz="1200" dirty="0">
                <a:solidFill>
                  <a:schemeClr val="accent1"/>
                </a:solidFill>
                <a:latin typeface="Arial"/>
              </a:rPr>
              <a:t>Dispositif d'évaluation personnalisé</a:t>
            </a:r>
            <a:endParaRPr lang="fr-FR" sz="1200" dirty="0">
              <a:solidFill>
                <a:schemeClr val="accent1"/>
              </a:solidFill>
              <a:latin typeface="Arial"/>
              <a:ea typeface="+mn-ea"/>
            </a:endParaRPr>
          </a:p>
        </p:txBody>
      </p:sp>
      <p:sp>
        <p:nvSpPr>
          <p:cNvPr id="144" name="Rectangle 143"/>
          <p:cNvSpPr/>
          <p:nvPr/>
        </p:nvSpPr>
        <p:spPr>
          <a:xfrm>
            <a:off x="5687093" y="7278485"/>
            <a:ext cx="1153693" cy="1477328"/>
          </a:xfrm>
          <a:prstGeom prst="rect">
            <a:avLst/>
          </a:prstGeom>
        </p:spPr>
        <p:txBody>
          <a:bodyPr wrap="square" lIns="45720" tIns="91440" rIns="45720" bIns="91440">
            <a:spAutoFit/>
          </a:bodyPr>
          <a:lstStyle/>
          <a:p>
            <a:pPr algn="ctr" defTabSz="685891" fontAlgn="auto">
              <a:spcBef>
                <a:spcPts val="0"/>
              </a:spcBef>
              <a:spcAft>
                <a:spcPts val="300"/>
              </a:spcAft>
              <a:buSzPct val="80000"/>
            </a:pPr>
            <a:r>
              <a:rPr lang="fr-FR" sz="1200" dirty="0">
                <a:solidFill>
                  <a:schemeClr val="accent1"/>
                </a:solidFill>
                <a:latin typeface="Arial"/>
              </a:rPr>
              <a:t>Accès à toutes les ressources des programmes pour les élèves et les instructeurs </a:t>
            </a:r>
          </a:p>
        </p:txBody>
      </p:sp>
      <p:grpSp>
        <p:nvGrpSpPr>
          <p:cNvPr id="7" name="Group 6"/>
          <p:cNvGrpSpPr/>
          <p:nvPr/>
        </p:nvGrpSpPr>
        <p:grpSpPr>
          <a:xfrm>
            <a:off x="231955" y="6448766"/>
            <a:ext cx="787928" cy="778414"/>
            <a:chOff x="-303301" y="6448766"/>
            <a:chExt cx="787928" cy="778414"/>
          </a:xfrm>
        </p:grpSpPr>
        <p:grpSp>
          <p:nvGrpSpPr>
            <p:cNvPr id="139" name="Group 138"/>
            <p:cNvGrpSpPr>
              <a:grpSpLocks noChangeAspect="1"/>
            </p:cNvGrpSpPr>
            <p:nvPr/>
          </p:nvGrpSpPr>
          <p:grpSpPr>
            <a:xfrm>
              <a:off x="-303301" y="6448766"/>
              <a:ext cx="787928" cy="778414"/>
              <a:chOff x="2632787" y="1629410"/>
              <a:chExt cx="1817884" cy="1795938"/>
            </a:xfrm>
          </p:grpSpPr>
          <p:sp>
            <p:nvSpPr>
              <p:cNvPr id="140" name="Chord 139"/>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Chord 140"/>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51" name="Group 150"/>
            <p:cNvGrpSpPr/>
            <p:nvPr/>
          </p:nvGrpSpPr>
          <p:grpSpPr>
            <a:xfrm>
              <a:off x="-184043" y="6650165"/>
              <a:ext cx="530555" cy="353702"/>
              <a:chOff x="642581" y="1385291"/>
              <a:chExt cx="289901" cy="193268"/>
            </a:xfrm>
          </p:grpSpPr>
          <p:sp>
            <p:nvSpPr>
              <p:cNvPr id="152" name="Freeform 650"/>
              <p:cNvSpPr>
                <a:spLocks noChangeAspect="1"/>
              </p:cNvSpPr>
              <p:nvPr/>
            </p:nvSpPr>
            <p:spPr bwMode="auto">
              <a:xfrm>
                <a:off x="642581" y="1385291"/>
                <a:ext cx="289901" cy="193268"/>
              </a:xfrm>
              <a:custGeom>
                <a:avLst/>
                <a:gdLst>
                  <a:gd name="T0" fmla="*/ 800 w 800"/>
                  <a:gd name="T1" fmla="*/ 358 h 533"/>
                  <a:gd name="T2" fmla="*/ 666 w 800"/>
                  <a:gd name="T3" fmla="*/ 188 h 533"/>
                  <a:gd name="T4" fmla="*/ 667 w 800"/>
                  <a:gd name="T5" fmla="*/ 175 h 533"/>
                  <a:gd name="T6" fmla="*/ 492 w 800"/>
                  <a:gd name="T7" fmla="*/ 0 h 533"/>
                  <a:gd name="T8" fmla="*/ 327 w 800"/>
                  <a:gd name="T9" fmla="*/ 115 h 533"/>
                  <a:gd name="T10" fmla="*/ 267 w 800"/>
                  <a:gd name="T11" fmla="*/ 100 h 533"/>
                  <a:gd name="T12" fmla="*/ 133 w 800"/>
                  <a:gd name="T13" fmla="*/ 233 h 533"/>
                  <a:gd name="T14" fmla="*/ 134 w 800"/>
                  <a:gd name="T15" fmla="*/ 250 h 533"/>
                  <a:gd name="T16" fmla="*/ 133 w 800"/>
                  <a:gd name="T17" fmla="*/ 250 h 533"/>
                  <a:gd name="T18" fmla="*/ 133 w 800"/>
                  <a:gd name="T19" fmla="*/ 250 h 533"/>
                  <a:gd name="T20" fmla="*/ 0 w 800"/>
                  <a:gd name="T21" fmla="*/ 392 h 533"/>
                  <a:gd name="T22" fmla="*/ 133 w 800"/>
                  <a:gd name="T23" fmla="*/ 533 h 533"/>
                  <a:gd name="T24" fmla="*/ 133 w 800"/>
                  <a:gd name="T25" fmla="*/ 533 h 533"/>
                  <a:gd name="T26" fmla="*/ 633 w 800"/>
                  <a:gd name="T27" fmla="*/ 533 h 533"/>
                  <a:gd name="T28" fmla="*/ 633 w 800"/>
                  <a:gd name="T29" fmla="*/ 533 h 533"/>
                  <a:gd name="T30" fmla="*/ 800 w 800"/>
                  <a:gd name="T31" fmla="*/ 358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0" h="533">
                    <a:moveTo>
                      <a:pt x="800" y="358"/>
                    </a:moveTo>
                    <a:cubicBezTo>
                      <a:pt x="800" y="276"/>
                      <a:pt x="743" y="207"/>
                      <a:pt x="666" y="188"/>
                    </a:cubicBezTo>
                    <a:cubicBezTo>
                      <a:pt x="666" y="184"/>
                      <a:pt x="667" y="180"/>
                      <a:pt x="667" y="175"/>
                    </a:cubicBezTo>
                    <a:cubicBezTo>
                      <a:pt x="667" y="78"/>
                      <a:pt x="588" y="0"/>
                      <a:pt x="492" y="0"/>
                    </a:cubicBezTo>
                    <a:cubicBezTo>
                      <a:pt x="416" y="0"/>
                      <a:pt x="352" y="48"/>
                      <a:pt x="327" y="115"/>
                    </a:cubicBezTo>
                    <a:cubicBezTo>
                      <a:pt x="309" y="105"/>
                      <a:pt x="289" y="100"/>
                      <a:pt x="267" y="100"/>
                    </a:cubicBezTo>
                    <a:cubicBezTo>
                      <a:pt x="193" y="100"/>
                      <a:pt x="133" y="160"/>
                      <a:pt x="133" y="233"/>
                    </a:cubicBezTo>
                    <a:cubicBezTo>
                      <a:pt x="133" y="239"/>
                      <a:pt x="134" y="245"/>
                      <a:pt x="134" y="250"/>
                    </a:cubicBezTo>
                    <a:lnTo>
                      <a:pt x="133" y="250"/>
                    </a:lnTo>
                    <a:lnTo>
                      <a:pt x="133" y="250"/>
                    </a:lnTo>
                    <a:cubicBezTo>
                      <a:pt x="59" y="255"/>
                      <a:pt x="0" y="316"/>
                      <a:pt x="0" y="392"/>
                    </a:cubicBezTo>
                    <a:cubicBezTo>
                      <a:pt x="0" y="467"/>
                      <a:pt x="59" y="529"/>
                      <a:pt x="133" y="533"/>
                    </a:cubicBezTo>
                    <a:lnTo>
                      <a:pt x="133" y="533"/>
                    </a:lnTo>
                    <a:lnTo>
                      <a:pt x="633" y="533"/>
                    </a:lnTo>
                    <a:lnTo>
                      <a:pt x="633" y="533"/>
                    </a:lnTo>
                    <a:cubicBezTo>
                      <a:pt x="726" y="529"/>
                      <a:pt x="800" y="452"/>
                      <a:pt x="800" y="358"/>
                    </a:cubicBezTo>
                  </a:path>
                </a:pathLst>
              </a:custGeom>
              <a:solidFill>
                <a:srgbClr val="1390B4"/>
              </a:solidFill>
              <a:ln>
                <a:noFill/>
              </a:ln>
              <a:extLst/>
            </p:spPr>
            <p:txBody>
              <a:bodyPr vert="horz" wrap="square" lIns="91440" tIns="45720" rIns="91440" bIns="45720" numCol="1" anchor="t" anchorCtr="0" compatLnSpc="1">
                <a:prstTxWarp prst="textNoShape">
                  <a:avLst/>
                </a:prstTxWarp>
              </a:bodyPr>
              <a:lstStyle/>
              <a:p>
                <a:endParaRPr lang="en-IN" dirty="0"/>
              </a:p>
            </p:txBody>
          </p:sp>
          <p:sp>
            <p:nvSpPr>
              <p:cNvPr id="153" name="Freeform 152"/>
              <p:cNvSpPr>
                <a:spLocks noChangeAspect="1"/>
              </p:cNvSpPr>
              <p:nvPr/>
            </p:nvSpPr>
            <p:spPr bwMode="auto">
              <a:xfrm>
                <a:off x="642581" y="1394767"/>
                <a:ext cx="148562" cy="183792"/>
              </a:xfrm>
              <a:custGeom>
                <a:avLst/>
                <a:gdLst>
                  <a:gd name="connsiteX0" fmla="*/ 148562 w 148562"/>
                  <a:gd name="connsiteY0" fmla="*/ 0 h 183792"/>
                  <a:gd name="connsiteX1" fmla="*/ 148562 w 148562"/>
                  <a:gd name="connsiteY1" fmla="*/ 183792 h 183792"/>
                  <a:gd name="connsiteX2" fmla="*/ 48196 w 148562"/>
                  <a:gd name="connsiteY2" fmla="*/ 183792 h 183792"/>
                  <a:gd name="connsiteX3" fmla="*/ 0 w 148562"/>
                  <a:gd name="connsiteY3" fmla="*/ 132665 h 183792"/>
                  <a:gd name="connsiteX4" fmla="*/ 48196 w 148562"/>
                  <a:gd name="connsiteY4" fmla="*/ 81175 h 183792"/>
                  <a:gd name="connsiteX5" fmla="*/ 48558 w 148562"/>
                  <a:gd name="connsiteY5" fmla="*/ 81175 h 183792"/>
                  <a:gd name="connsiteX6" fmla="*/ 48196 w 148562"/>
                  <a:gd name="connsiteY6" fmla="*/ 75011 h 183792"/>
                  <a:gd name="connsiteX7" fmla="*/ 96754 w 148562"/>
                  <a:gd name="connsiteY7" fmla="*/ 26784 h 183792"/>
                  <a:gd name="connsiteX8" fmla="*/ 118497 w 148562"/>
                  <a:gd name="connsiteY8" fmla="*/ 32224 h 183792"/>
                  <a:gd name="connsiteX9" fmla="*/ 141463 w 148562"/>
                  <a:gd name="connsiteY9" fmla="*/ 2263 h 183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8562" h="183792">
                    <a:moveTo>
                      <a:pt x="148562" y="0"/>
                    </a:moveTo>
                    <a:lnTo>
                      <a:pt x="148562" y="183792"/>
                    </a:lnTo>
                    <a:lnTo>
                      <a:pt x="48196" y="183792"/>
                    </a:lnTo>
                    <a:cubicBezTo>
                      <a:pt x="21380" y="182342"/>
                      <a:pt x="0" y="159860"/>
                      <a:pt x="0" y="132665"/>
                    </a:cubicBezTo>
                    <a:cubicBezTo>
                      <a:pt x="0" y="105107"/>
                      <a:pt x="21380" y="82988"/>
                      <a:pt x="48196" y="81175"/>
                    </a:cubicBezTo>
                    <a:lnTo>
                      <a:pt x="48558" y="81175"/>
                    </a:lnTo>
                    <a:cubicBezTo>
                      <a:pt x="48558" y="79362"/>
                      <a:pt x="48196" y="77186"/>
                      <a:pt x="48196" y="75011"/>
                    </a:cubicBezTo>
                    <a:cubicBezTo>
                      <a:pt x="48196" y="48541"/>
                      <a:pt x="69939" y="26784"/>
                      <a:pt x="96754" y="26784"/>
                    </a:cubicBezTo>
                    <a:cubicBezTo>
                      <a:pt x="104727" y="26784"/>
                      <a:pt x="111974" y="28597"/>
                      <a:pt x="118497" y="32224"/>
                    </a:cubicBezTo>
                    <a:cubicBezTo>
                      <a:pt x="123027" y="20076"/>
                      <a:pt x="131090" y="9651"/>
                      <a:pt x="141463" y="2263"/>
                    </a:cubicBezTo>
                    <a:close/>
                  </a:path>
                </a:pathLst>
              </a:custGeom>
              <a:solidFill>
                <a:srgbClr val="13BCEC"/>
              </a:solidFill>
              <a:ln>
                <a:noFill/>
              </a:ln>
              <a:extLst/>
            </p:spPr>
            <p:txBody>
              <a:bodyPr vert="horz" wrap="square" lIns="91440" tIns="45720" rIns="91440" bIns="45720" numCol="1" anchor="t" anchorCtr="0" compatLnSpc="1">
                <a:prstTxWarp prst="textNoShape">
                  <a:avLst/>
                </a:prstTxWarp>
                <a:noAutofit/>
              </a:bodyPr>
              <a:lstStyle/>
              <a:p>
                <a:endParaRPr lang="en-IN" dirty="0"/>
              </a:p>
            </p:txBody>
          </p:sp>
        </p:grpSp>
      </p:grpSp>
      <p:sp>
        <p:nvSpPr>
          <p:cNvPr id="155" name="Rectangle 154"/>
          <p:cNvSpPr/>
          <p:nvPr/>
        </p:nvSpPr>
        <p:spPr>
          <a:xfrm>
            <a:off x="4175065" y="7262035"/>
            <a:ext cx="1391138" cy="923330"/>
          </a:xfrm>
          <a:prstGeom prst="rect">
            <a:avLst/>
          </a:prstGeom>
        </p:spPr>
        <p:txBody>
          <a:bodyPr wrap="square" lIns="45720" tIns="91440" rIns="45720" bIns="91440">
            <a:spAutoFit/>
          </a:bodyPr>
          <a:lstStyle/>
          <a:p>
            <a:pPr algn="ctr" defTabSz="685891" fontAlgn="auto">
              <a:spcBef>
                <a:spcPts val="0"/>
              </a:spcBef>
              <a:spcAft>
                <a:spcPts val="300"/>
              </a:spcAft>
              <a:buSzPct val="80000"/>
            </a:pPr>
            <a:r>
              <a:rPr lang="fr-FR" sz="1200" dirty="0">
                <a:solidFill>
                  <a:schemeClr val="accent1"/>
                </a:solidFill>
                <a:latin typeface="Arial"/>
              </a:rPr>
              <a:t>Système de gestion de l'apprentissage complet</a:t>
            </a:r>
          </a:p>
        </p:txBody>
      </p:sp>
      <p:grpSp>
        <p:nvGrpSpPr>
          <p:cNvPr id="10" name="Group 9"/>
          <p:cNvGrpSpPr/>
          <p:nvPr/>
        </p:nvGrpSpPr>
        <p:grpSpPr>
          <a:xfrm>
            <a:off x="4454590" y="6432316"/>
            <a:ext cx="787928" cy="778414"/>
            <a:chOff x="4658986" y="6432316"/>
            <a:chExt cx="787928" cy="778414"/>
          </a:xfrm>
        </p:grpSpPr>
        <p:grpSp>
          <p:nvGrpSpPr>
            <p:cNvPr id="156" name="Group 155"/>
            <p:cNvGrpSpPr>
              <a:grpSpLocks noChangeAspect="1"/>
            </p:cNvGrpSpPr>
            <p:nvPr/>
          </p:nvGrpSpPr>
          <p:grpSpPr>
            <a:xfrm>
              <a:off x="4658986" y="6432316"/>
              <a:ext cx="787928" cy="778414"/>
              <a:chOff x="2632787" y="1629410"/>
              <a:chExt cx="1817884" cy="1795938"/>
            </a:xfrm>
          </p:grpSpPr>
          <p:sp>
            <p:nvSpPr>
              <p:cNvPr id="158" name="Chord 157"/>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Chord 158"/>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7" name="Picture 156" descr="icons-01.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887600" y="6548882"/>
              <a:ext cx="336312" cy="539259"/>
            </a:xfrm>
            <a:prstGeom prst="rect">
              <a:avLst/>
            </a:prstGeom>
          </p:spPr>
        </p:pic>
      </p:grpSp>
      <p:grpSp>
        <p:nvGrpSpPr>
          <p:cNvPr id="9" name="Group 8"/>
          <p:cNvGrpSpPr/>
          <p:nvPr/>
        </p:nvGrpSpPr>
        <p:grpSpPr>
          <a:xfrm>
            <a:off x="3047045" y="6448766"/>
            <a:ext cx="787928" cy="778414"/>
            <a:chOff x="3010581" y="6448766"/>
            <a:chExt cx="787928" cy="778414"/>
          </a:xfrm>
        </p:grpSpPr>
        <p:grpSp>
          <p:nvGrpSpPr>
            <p:cNvPr id="145" name="Group 144"/>
            <p:cNvGrpSpPr>
              <a:grpSpLocks noChangeAspect="1"/>
            </p:cNvGrpSpPr>
            <p:nvPr/>
          </p:nvGrpSpPr>
          <p:grpSpPr>
            <a:xfrm>
              <a:off x="3010581" y="6448766"/>
              <a:ext cx="787928" cy="778414"/>
              <a:chOff x="2632787" y="1629410"/>
              <a:chExt cx="1817884" cy="1795938"/>
            </a:xfrm>
          </p:grpSpPr>
          <p:sp>
            <p:nvSpPr>
              <p:cNvPr id="146" name="Chord 145"/>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Chord 146"/>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0" name="Picture 159" descr="icons-13.pn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155156" y="6644429"/>
              <a:ext cx="449083" cy="361841"/>
            </a:xfrm>
            <a:prstGeom prst="rect">
              <a:avLst/>
            </a:prstGeom>
          </p:spPr>
        </p:pic>
      </p:grpSp>
      <p:sp>
        <p:nvSpPr>
          <p:cNvPr id="162" name="Rectangle 161"/>
          <p:cNvSpPr/>
          <p:nvPr/>
        </p:nvSpPr>
        <p:spPr>
          <a:xfrm>
            <a:off x="1427355" y="7278485"/>
            <a:ext cx="1252447" cy="1477328"/>
          </a:xfrm>
          <a:prstGeom prst="rect">
            <a:avLst/>
          </a:prstGeom>
        </p:spPr>
        <p:txBody>
          <a:bodyPr wrap="square" lIns="45720" tIns="91440" rIns="45720" bIns="91440">
            <a:spAutoFit/>
          </a:bodyPr>
          <a:lstStyle/>
          <a:p>
            <a:pPr algn="ctr" defTabSz="685891" fontAlgn="auto">
              <a:spcBef>
                <a:spcPts val="0"/>
              </a:spcBef>
              <a:spcAft>
                <a:spcPts val="300"/>
              </a:spcAft>
              <a:buSzPct val="80000"/>
            </a:pPr>
            <a:r>
              <a:rPr lang="fr-FR" sz="1200" dirty="0">
                <a:solidFill>
                  <a:schemeClr val="accent1"/>
                </a:solidFill>
                <a:latin typeface="Arial"/>
              </a:rPr>
              <a:t>Disponible en anglais, arabe, chinois (simplifié), espagnol, français, portugais, russe</a:t>
            </a:r>
          </a:p>
        </p:txBody>
      </p:sp>
      <p:grpSp>
        <p:nvGrpSpPr>
          <p:cNvPr id="8" name="Group 7"/>
          <p:cNvGrpSpPr/>
          <p:nvPr/>
        </p:nvGrpSpPr>
        <p:grpSpPr>
          <a:xfrm>
            <a:off x="1639500" y="6448766"/>
            <a:ext cx="787928" cy="778414"/>
            <a:chOff x="1212685" y="6448766"/>
            <a:chExt cx="787928" cy="778414"/>
          </a:xfrm>
        </p:grpSpPr>
        <p:grpSp>
          <p:nvGrpSpPr>
            <p:cNvPr id="163" name="Group 162"/>
            <p:cNvGrpSpPr>
              <a:grpSpLocks noChangeAspect="1"/>
            </p:cNvGrpSpPr>
            <p:nvPr/>
          </p:nvGrpSpPr>
          <p:grpSpPr>
            <a:xfrm>
              <a:off x="1212685" y="6448766"/>
              <a:ext cx="787928" cy="778414"/>
              <a:chOff x="2632787" y="1629410"/>
              <a:chExt cx="1817884" cy="1795938"/>
            </a:xfrm>
          </p:grpSpPr>
          <p:sp>
            <p:nvSpPr>
              <p:cNvPr id="165" name="Chord 164"/>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6" name="Chord 165"/>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4" name="Picture 163"/>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60899" y="6612151"/>
              <a:ext cx="307097" cy="501514"/>
            </a:xfrm>
            <a:prstGeom prst="rect">
              <a:avLst/>
            </a:prstGeom>
          </p:spPr>
        </p:pic>
      </p:grpSp>
      <p:grpSp>
        <p:nvGrpSpPr>
          <p:cNvPr id="11" name="Group 10"/>
          <p:cNvGrpSpPr/>
          <p:nvPr/>
        </p:nvGrpSpPr>
        <p:grpSpPr>
          <a:xfrm>
            <a:off x="5862136" y="6448766"/>
            <a:ext cx="787928" cy="778414"/>
            <a:chOff x="6408543" y="6448766"/>
            <a:chExt cx="787928" cy="778414"/>
          </a:xfrm>
        </p:grpSpPr>
        <p:grpSp>
          <p:nvGrpSpPr>
            <p:cNvPr id="148" name="Group 147"/>
            <p:cNvGrpSpPr>
              <a:grpSpLocks noChangeAspect="1"/>
            </p:cNvGrpSpPr>
            <p:nvPr/>
          </p:nvGrpSpPr>
          <p:grpSpPr>
            <a:xfrm>
              <a:off x="6408543" y="6448766"/>
              <a:ext cx="787928" cy="778414"/>
              <a:chOff x="2632787" y="1629410"/>
              <a:chExt cx="1817884" cy="1795938"/>
            </a:xfrm>
          </p:grpSpPr>
          <p:sp>
            <p:nvSpPr>
              <p:cNvPr id="149" name="Chord 148"/>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Chord 149"/>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67" name="Picture 166" descr="icons-02.png"/>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6652705" y="6595583"/>
              <a:ext cx="325353" cy="462211"/>
            </a:xfrm>
            <a:prstGeom prst="rect">
              <a:avLst/>
            </a:prstGeom>
          </p:spPr>
        </p:pic>
      </p:grpSp>
      <p:sp>
        <p:nvSpPr>
          <p:cNvPr id="39" name="TextBox 38"/>
          <p:cNvSpPr txBox="1"/>
          <p:nvPr/>
        </p:nvSpPr>
        <p:spPr>
          <a:xfrm>
            <a:off x="302423" y="852050"/>
            <a:ext cx="312906" cy="369332"/>
          </a:xfrm>
          <a:prstGeom prst="rect">
            <a:avLst/>
          </a:prstGeom>
          <a:noFill/>
        </p:spPr>
        <p:txBody>
          <a:bodyPr wrap="none" rtlCol="0">
            <a:spAutoFit/>
          </a:bodyPr>
          <a:lstStyle/>
          <a:p>
            <a:r>
              <a:rPr lang="fr-FR" dirty="0">
                <a:solidFill>
                  <a:schemeClr val="accent1"/>
                </a:solidFill>
              </a:rPr>
              <a:t>3</a:t>
            </a:r>
          </a:p>
        </p:txBody>
      </p:sp>
      <p:sp>
        <p:nvSpPr>
          <p:cNvPr id="40" name="Oval 39"/>
          <p:cNvSpPr/>
          <p:nvPr/>
        </p:nvSpPr>
        <p:spPr>
          <a:xfrm>
            <a:off x="292591" y="885216"/>
            <a:ext cx="312906" cy="312906"/>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spTree>
    <p:extLst>
      <p:ext uri="{BB962C8B-B14F-4D97-AF65-F5344CB8AC3E}">
        <p14:creationId xmlns:p14="http://schemas.microsoft.com/office/powerpoint/2010/main" val="2096732499"/>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3" cstate="print">
            <a:extLst>
              <a:ext uri="{28A0092B-C50C-407E-A947-70E740481C1C}">
                <a14:useLocalDpi xmlns:a14="http://schemas.microsoft.com/office/drawing/2010/main"/>
              </a:ext>
            </a:extLst>
          </a:blip>
          <a:stretch>
            <a:fillRect/>
          </a:stretch>
        </p:blipFill>
        <p:spPr>
          <a:xfrm>
            <a:off x="1" y="-8164"/>
            <a:ext cx="6858000" cy="526442"/>
          </a:xfrm>
          <a:prstGeom prst="rect">
            <a:avLst/>
          </a:prstGeom>
        </p:spPr>
      </p:pic>
      <p:sp>
        <p:nvSpPr>
          <p:cNvPr id="3" name="Rectangle 2"/>
          <p:cNvSpPr/>
          <p:nvPr/>
        </p:nvSpPr>
        <p:spPr>
          <a:xfrm>
            <a:off x="0" y="1579243"/>
            <a:ext cx="6858000" cy="3099056"/>
          </a:xfrm>
          <a:prstGeom prst="rect">
            <a:avLst/>
          </a:prstGeom>
          <a:solidFill>
            <a:srgbClr val="00507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5" name="Rectangle 4"/>
          <p:cNvSpPr/>
          <p:nvPr/>
        </p:nvSpPr>
        <p:spPr>
          <a:xfrm>
            <a:off x="221443" y="1701114"/>
            <a:ext cx="6282506" cy="2839688"/>
          </a:xfrm>
          <a:prstGeom prst="rect">
            <a:avLst/>
          </a:prstGeom>
        </p:spPr>
        <p:txBody>
          <a:bodyPr wrap="square">
            <a:spAutoFit/>
          </a:bodyPr>
          <a:lstStyle/>
          <a:p>
            <a:pPr>
              <a:lnSpc>
                <a:spcPct val="110000"/>
              </a:lnSpc>
            </a:pPr>
            <a:r>
              <a:rPr lang="fr-FR" sz="900" dirty="0">
                <a:solidFill>
                  <a:schemeClr val="bg1"/>
                </a:solidFill>
              </a:rPr>
              <a:t>Les formations Networking </a:t>
            </a:r>
            <a:r>
              <a:rPr lang="fr-FR" sz="900" dirty="0" err="1">
                <a:solidFill>
                  <a:schemeClr val="bg1"/>
                </a:solidFill>
              </a:rPr>
              <a:t>Academy</a:t>
            </a:r>
            <a:r>
              <a:rPr lang="fr-FR" sz="900" dirty="0">
                <a:solidFill>
                  <a:schemeClr val="bg1"/>
                </a:solidFill>
              </a:rPr>
              <a:t> se divisent en plusieurs catégories selon les résultats souhaités, notamment :</a:t>
            </a:r>
            <a:br>
              <a:rPr lang="fr-FR" sz="900" dirty="0">
                <a:solidFill>
                  <a:schemeClr val="bg1"/>
                </a:solidFill>
              </a:rPr>
            </a:br>
            <a:endParaRPr lang="fr-FR" sz="500" dirty="0">
              <a:solidFill>
                <a:schemeClr val="bg1"/>
              </a:solidFill>
              <a:ea typeface="Arial" charset="0"/>
              <a:cs typeface="Calibri" charset="0"/>
            </a:endParaRPr>
          </a:p>
          <a:p>
            <a:pPr marL="171450" indent="-171450">
              <a:lnSpc>
                <a:spcPct val="110000"/>
              </a:lnSpc>
              <a:buFont typeface="Arial" charset="0"/>
              <a:buChar char="•"/>
            </a:pPr>
            <a:r>
              <a:rPr lang="fr-FR" sz="900" dirty="0">
                <a:solidFill>
                  <a:schemeClr val="bg1"/>
                </a:solidFill>
              </a:rPr>
              <a:t>Les offres de la catégorie </a:t>
            </a:r>
            <a:r>
              <a:rPr lang="fr-FR" sz="900" b="1" dirty="0" err="1">
                <a:solidFill>
                  <a:schemeClr val="bg1"/>
                </a:solidFill>
              </a:rPr>
              <a:t>Exploratory</a:t>
            </a:r>
            <a:r>
              <a:rPr lang="fr-FR" sz="900" dirty="0">
                <a:solidFill>
                  <a:schemeClr val="bg1"/>
                </a:solidFill>
              </a:rPr>
              <a:t> (Exploration) se penchent sur la présentation de nouvelles idées et sur l'explication des concepts de base pour mettre en avant l'étendue des compétences à acquérir, dans l'optique d'encourager les élèves à envisager une carrière dans un domaine technologique particulier ou dans un type spécifique d'entreprise technologique.</a:t>
            </a:r>
          </a:p>
          <a:p>
            <a:pPr marL="171450" indent="-171450">
              <a:lnSpc>
                <a:spcPct val="110000"/>
              </a:lnSpc>
              <a:buFont typeface="Arial" charset="0"/>
              <a:buChar char="•"/>
            </a:pPr>
            <a:r>
              <a:rPr lang="fr-FR" sz="900" dirty="0">
                <a:solidFill>
                  <a:schemeClr val="bg1"/>
                </a:solidFill>
              </a:rPr>
              <a:t>Les offres de la catégorie </a:t>
            </a:r>
            <a:r>
              <a:rPr lang="fr-FR" sz="900" b="1" dirty="0" err="1">
                <a:solidFill>
                  <a:schemeClr val="bg1"/>
                </a:solidFill>
              </a:rPr>
              <a:t>Foundational</a:t>
            </a:r>
            <a:r>
              <a:rPr lang="fr-FR" sz="900" dirty="0">
                <a:solidFill>
                  <a:schemeClr val="bg1"/>
                </a:solidFill>
              </a:rPr>
              <a:t> (Principes fondamentaux) développent l'étendue des connaissances conceptuelles et des compétences de base des élèves de niveau débutant et intermédiaire afin de leur permettre de choisir un ou deux domaines de spécialisation.</a:t>
            </a:r>
          </a:p>
          <a:p>
            <a:pPr marL="171450" indent="-171450">
              <a:lnSpc>
                <a:spcPct val="110000"/>
              </a:lnSpc>
              <a:buFont typeface="Arial" charset="0"/>
              <a:buChar char="•"/>
            </a:pPr>
            <a:r>
              <a:rPr lang="fr-FR" sz="900" dirty="0">
                <a:solidFill>
                  <a:schemeClr val="bg1"/>
                </a:solidFill>
              </a:rPr>
              <a:t>Les offres </a:t>
            </a:r>
            <a:r>
              <a:rPr lang="fr-FR" sz="900" b="1" dirty="0" err="1">
                <a:solidFill>
                  <a:schemeClr val="bg1"/>
                </a:solidFill>
              </a:rPr>
              <a:t>Career-Ready</a:t>
            </a:r>
            <a:r>
              <a:rPr lang="fr-FR" sz="900" dirty="0">
                <a:solidFill>
                  <a:schemeClr val="bg1"/>
                </a:solidFill>
              </a:rPr>
              <a:t> (Lancement de carrière) permettent aux élèves d'approfondir les compétences nécessaires pour se préparer à endosser leur premier emploi ou à se spécialiser à l'aide de cycles répétitifs d'apprentissage et de mise en application à chaque leçon.</a:t>
            </a:r>
          </a:p>
          <a:p>
            <a:pPr marL="171450" indent="-171450">
              <a:lnSpc>
                <a:spcPct val="110000"/>
              </a:lnSpc>
              <a:buFont typeface="Arial" charset="0"/>
              <a:buChar char="•"/>
            </a:pPr>
            <a:r>
              <a:rPr lang="fr-FR" sz="900" dirty="0">
                <a:solidFill>
                  <a:schemeClr val="bg1"/>
                </a:solidFill>
              </a:rPr>
              <a:t>Les expériences </a:t>
            </a:r>
            <a:r>
              <a:rPr lang="fr-FR" sz="900" b="1" dirty="0" err="1">
                <a:solidFill>
                  <a:schemeClr val="bg1"/>
                </a:solidFill>
              </a:rPr>
              <a:t>Collaborate</a:t>
            </a:r>
            <a:r>
              <a:rPr lang="fr-FR" sz="900" b="1" dirty="0">
                <a:solidFill>
                  <a:schemeClr val="bg1"/>
                </a:solidFill>
              </a:rPr>
              <a:t> for Impact</a:t>
            </a:r>
            <a:r>
              <a:rPr lang="fr-FR" sz="900" dirty="0">
                <a:solidFill>
                  <a:schemeClr val="bg1"/>
                </a:solidFill>
              </a:rPr>
              <a:t> (Collaborer pour optimiser les résultats) sont des points de contrôle dans le cadre des offres </a:t>
            </a:r>
            <a:r>
              <a:rPr lang="fr-FR" sz="900" dirty="0" err="1">
                <a:solidFill>
                  <a:schemeClr val="bg1"/>
                </a:solidFill>
              </a:rPr>
              <a:t>Foundational</a:t>
            </a:r>
            <a:r>
              <a:rPr lang="fr-FR" sz="900" dirty="0">
                <a:solidFill>
                  <a:schemeClr val="bg1"/>
                </a:solidFill>
              </a:rPr>
              <a:t> et </a:t>
            </a:r>
            <a:r>
              <a:rPr lang="fr-FR" sz="900" dirty="0" err="1">
                <a:solidFill>
                  <a:schemeClr val="bg1"/>
                </a:solidFill>
              </a:rPr>
              <a:t>Career-Ready</a:t>
            </a:r>
            <a:r>
              <a:rPr lang="fr-FR" sz="900" dirty="0">
                <a:solidFill>
                  <a:schemeClr val="bg1"/>
                </a:solidFill>
              </a:rPr>
              <a:t>. Il s'agit également d'offres et d'événements indépendants qui permettent de synthétiser toutes les connaissances acquises jusqu'à présent en mettant l'accent sur la résolution des problèmes.</a:t>
            </a:r>
            <a:br>
              <a:rPr lang="fr-FR" sz="900" dirty="0">
                <a:solidFill>
                  <a:schemeClr val="bg1"/>
                </a:solidFill>
              </a:rPr>
            </a:br>
            <a:endParaRPr lang="fr-FR" sz="500" dirty="0">
              <a:solidFill>
                <a:schemeClr val="bg1"/>
              </a:solidFill>
              <a:ea typeface="Arial" charset="0"/>
              <a:cs typeface="Calibri" charset="0"/>
            </a:endParaRPr>
          </a:p>
          <a:p>
            <a:pPr>
              <a:lnSpc>
                <a:spcPct val="110000"/>
              </a:lnSpc>
            </a:pPr>
            <a:r>
              <a:rPr lang="fr-FR" sz="900" dirty="0">
                <a:solidFill>
                  <a:schemeClr val="bg1"/>
                </a:solidFill>
              </a:rPr>
              <a:t>L'ensemble des formations proposées mettent l'accent sur la préparation de certifications reconnues par le secteur qui permettent de bénéficier d'un plus grand nombre d'opportunités professionnelles. </a:t>
            </a:r>
            <a:endParaRPr lang="fr-FR" sz="900" dirty="0">
              <a:solidFill>
                <a:schemeClr val="bg1"/>
              </a:solidFill>
              <a:ea typeface="Arial" charset="0"/>
              <a:cs typeface="Calibri" charset="0"/>
            </a:endParaRPr>
          </a:p>
        </p:txBody>
      </p:sp>
      <p:sp>
        <p:nvSpPr>
          <p:cNvPr id="6" name="Rectangle 5"/>
          <p:cNvSpPr/>
          <p:nvPr/>
        </p:nvSpPr>
        <p:spPr>
          <a:xfrm>
            <a:off x="121920" y="864095"/>
            <a:ext cx="6736080" cy="461665"/>
          </a:xfrm>
          <a:prstGeom prst="rect">
            <a:avLst/>
          </a:prstGeom>
        </p:spPr>
        <p:txBody>
          <a:bodyPr wrap="square">
            <a:spAutoFit/>
          </a:bodyPr>
          <a:lstStyle/>
          <a:p>
            <a:r>
              <a:rPr lang="fr-FR" sz="2400" dirty="0">
                <a:solidFill>
                  <a:srgbClr val="005073"/>
                </a:solidFill>
              </a:rPr>
              <a:t>Les formations Networking Academy</a:t>
            </a:r>
            <a:endParaRPr lang="fr-FR" sz="2400" dirty="0"/>
          </a:p>
        </p:txBody>
      </p:sp>
      <p:pic>
        <p:nvPicPr>
          <p:cNvPr id="8" name="Picture 7"/>
          <p:cNvPicPr>
            <a:picLocks noChangeAspect="1"/>
          </p:cNvPicPr>
          <p:nvPr/>
        </p:nvPicPr>
        <p:blipFill>
          <a:blip r:embed="rId4"/>
          <a:stretch>
            <a:fillRect/>
          </a:stretch>
        </p:blipFill>
        <p:spPr>
          <a:xfrm>
            <a:off x="57032" y="4967265"/>
            <a:ext cx="6636360" cy="3775587"/>
          </a:xfrm>
          <a:prstGeom prst="rect">
            <a:avLst/>
          </a:prstGeom>
        </p:spPr>
      </p:pic>
    </p:spTree>
    <p:extLst>
      <p:ext uri="{BB962C8B-B14F-4D97-AF65-F5344CB8AC3E}">
        <p14:creationId xmlns:p14="http://schemas.microsoft.com/office/powerpoint/2010/main" val="1401505021"/>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818" y="2804923"/>
            <a:ext cx="6863498" cy="2701601"/>
            <a:chOff x="9940" y="2804923"/>
            <a:chExt cx="6863498" cy="2701601"/>
          </a:xfrm>
        </p:grpSpPr>
        <p:pic>
          <p:nvPicPr>
            <p:cNvPr id="32" name="Picture 31"/>
            <p:cNvPicPr/>
            <p:nvPr/>
          </p:nvPicPr>
          <p:blipFill rotWithShape="1">
            <a:blip r:embed="rId3" cstate="print">
              <a:extLst>
                <a:ext uri="{28A0092B-C50C-407E-A947-70E740481C1C}">
                  <a14:useLocalDpi xmlns:a14="http://schemas.microsoft.com/office/drawing/2010/main"/>
                </a:ext>
              </a:extLst>
            </a:blip>
            <a:srcRect/>
            <a:stretch/>
          </p:blipFill>
          <p:spPr>
            <a:xfrm>
              <a:off x="9940" y="2804923"/>
              <a:ext cx="6863498" cy="2701601"/>
            </a:xfrm>
            <a:prstGeom prst="rect">
              <a:avLst/>
            </a:prstGeom>
          </p:spPr>
        </p:pic>
        <p:pic>
          <p:nvPicPr>
            <p:cNvPr id="33" name="Picture 32"/>
            <p:cNvPicPr/>
            <p:nvPr/>
          </p:nvPicPr>
          <p:blipFill rotWithShape="1">
            <a:blip r:embed="rId4" cstate="print">
              <a:extLst>
                <a:ext uri="{28A0092B-C50C-407E-A947-70E740481C1C}">
                  <a14:useLocalDpi xmlns:a14="http://schemas.microsoft.com/office/drawing/2010/main"/>
                </a:ext>
              </a:extLst>
            </a:blip>
            <a:srcRect/>
            <a:stretch/>
          </p:blipFill>
          <p:spPr>
            <a:xfrm>
              <a:off x="5036794" y="3218204"/>
              <a:ext cx="1827398" cy="2262490"/>
            </a:xfrm>
            <a:prstGeom prst="rect">
              <a:avLst/>
            </a:prstGeom>
          </p:spPr>
        </p:pic>
      </p:grpSp>
      <p:sp>
        <p:nvSpPr>
          <p:cNvPr id="18" name="TextBox 17"/>
          <p:cNvSpPr txBox="1"/>
          <p:nvPr/>
        </p:nvSpPr>
        <p:spPr>
          <a:xfrm>
            <a:off x="1245105" y="3532425"/>
            <a:ext cx="4478228" cy="646331"/>
          </a:xfrm>
          <a:prstGeom prst="rect">
            <a:avLst/>
          </a:prstGeom>
          <a:noFill/>
        </p:spPr>
        <p:txBody>
          <a:bodyPr wrap="square" rtlCol="0">
            <a:noAutofit/>
          </a:bodyPr>
          <a:lstStyle/>
          <a:p>
            <a:pPr algn="ctr"/>
            <a:r>
              <a:rPr lang="fr-FR" sz="3600" dirty="0">
                <a:solidFill>
                  <a:schemeClr val="bg1"/>
                </a:solidFill>
              </a:rPr>
              <a:t>Cours sur le domaine des réseaux</a:t>
            </a:r>
          </a:p>
        </p:txBody>
      </p:sp>
      <p:grpSp>
        <p:nvGrpSpPr>
          <p:cNvPr id="19" name="Group 18"/>
          <p:cNvGrpSpPr>
            <a:grpSpLocks noChangeAspect="1"/>
          </p:cNvGrpSpPr>
          <p:nvPr/>
        </p:nvGrpSpPr>
        <p:grpSpPr>
          <a:xfrm>
            <a:off x="2827377" y="2211245"/>
            <a:ext cx="1203246" cy="1188720"/>
            <a:chOff x="303471" y="6048636"/>
            <a:chExt cx="202093" cy="199653"/>
          </a:xfrm>
        </p:grpSpPr>
        <p:grpSp>
          <p:nvGrpSpPr>
            <p:cNvPr id="20" name="Group 19"/>
            <p:cNvGrpSpPr>
              <a:grpSpLocks noChangeAspect="1"/>
            </p:cNvGrpSpPr>
            <p:nvPr/>
          </p:nvGrpSpPr>
          <p:grpSpPr>
            <a:xfrm>
              <a:off x="303471" y="6048636"/>
              <a:ext cx="202093" cy="199653"/>
              <a:chOff x="2632787" y="1629410"/>
              <a:chExt cx="1817884" cy="1795938"/>
            </a:xfrm>
          </p:grpSpPr>
          <p:sp>
            <p:nvSpPr>
              <p:cNvPr id="30" name="Chord 29"/>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1" name="Chord 30"/>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21" name="Group 20"/>
            <p:cNvGrpSpPr>
              <a:grpSpLocks noChangeAspect="1"/>
            </p:cNvGrpSpPr>
            <p:nvPr/>
          </p:nvGrpSpPr>
          <p:grpSpPr>
            <a:xfrm>
              <a:off x="323459" y="6089642"/>
              <a:ext cx="163544" cy="128119"/>
              <a:chOff x="-752475" y="1824038"/>
              <a:chExt cx="439737" cy="344488"/>
            </a:xfrm>
          </p:grpSpPr>
          <p:sp>
            <p:nvSpPr>
              <p:cNvPr id="22" name="Oval 21"/>
              <p:cNvSpPr>
                <a:spLocks noChangeArrowheads="1"/>
              </p:cNvSpPr>
              <p:nvPr/>
            </p:nvSpPr>
            <p:spPr bwMode="auto">
              <a:xfrm>
                <a:off x="-552450" y="2122488"/>
                <a:ext cx="42862" cy="4603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23" name="Freeform 22"/>
              <p:cNvSpPr>
                <a:spLocks/>
              </p:cNvSpPr>
              <p:nvPr/>
            </p:nvSpPr>
            <p:spPr bwMode="auto">
              <a:xfrm>
                <a:off x="-752475" y="1824038"/>
                <a:ext cx="439737" cy="112713"/>
              </a:xfrm>
              <a:custGeom>
                <a:avLst/>
                <a:gdLst>
                  <a:gd name="T0" fmla="*/ 112 w 114"/>
                  <a:gd name="T1" fmla="*/ 20 h 29"/>
                  <a:gd name="T2" fmla="*/ 57 w 114"/>
                  <a:gd name="T3" fmla="*/ 0 h 29"/>
                  <a:gd name="T4" fmla="*/ 3 w 114"/>
                  <a:gd name="T5" fmla="*/ 20 h 29"/>
                  <a:gd name="T6" fmla="*/ 2 w 114"/>
                  <a:gd name="T7" fmla="*/ 26 h 29"/>
                  <a:gd name="T8" fmla="*/ 8 w 114"/>
                  <a:gd name="T9" fmla="*/ 27 h 29"/>
                  <a:gd name="T10" fmla="*/ 57 w 114"/>
                  <a:gd name="T11" fmla="*/ 9 h 29"/>
                  <a:gd name="T12" fmla="*/ 106 w 114"/>
                  <a:gd name="T13" fmla="*/ 27 h 29"/>
                  <a:gd name="T14" fmla="*/ 109 w 114"/>
                  <a:gd name="T15" fmla="*/ 28 h 29"/>
                  <a:gd name="T16" fmla="*/ 112 w 114"/>
                  <a:gd name="T17" fmla="*/ 26 h 29"/>
                  <a:gd name="T18" fmla="*/ 112 w 114"/>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9">
                    <a:moveTo>
                      <a:pt x="112" y="20"/>
                    </a:moveTo>
                    <a:cubicBezTo>
                      <a:pt x="96" y="6"/>
                      <a:pt x="78" y="0"/>
                      <a:pt x="57" y="0"/>
                    </a:cubicBezTo>
                    <a:cubicBezTo>
                      <a:pt x="37" y="0"/>
                      <a:pt x="18" y="6"/>
                      <a:pt x="3" y="20"/>
                    </a:cubicBezTo>
                    <a:cubicBezTo>
                      <a:pt x="0" y="21"/>
                      <a:pt x="0" y="24"/>
                      <a:pt x="2" y="26"/>
                    </a:cubicBezTo>
                    <a:cubicBezTo>
                      <a:pt x="4" y="28"/>
                      <a:pt x="7" y="29"/>
                      <a:pt x="8" y="27"/>
                    </a:cubicBezTo>
                    <a:cubicBezTo>
                      <a:pt x="22" y="15"/>
                      <a:pt x="39" y="9"/>
                      <a:pt x="57" y="9"/>
                    </a:cubicBezTo>
                    <a:cubicBezTo>
                      <a:pt x="75" y="9"/>
                      <a:pt x="92" y="15"/>
                      <a:pt x="106" y="27"/>
                    </a:cubicBezTo>
                    <a:cubicBezTo>
                      <a:pt x="106" y="27"/>
                      <a:pt x="107" y="28"/>
                      <a:pt x="109" y="28"/>
                    </a:cubicBezTo>
                    <a:cubicBezTo>
                      <a:pt x="110" y="28"/>
                      <a:pt x="111" y="27"/>
                      <a:pt x="112" y="26"/>
                    </a:cubicBezTo>
                    <a:cubicBezTo>
                      <a:pt x="114" y="24"/>
                      <a:pt x="114" y="21"/>
                      <a:pt x="112" y="2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24" name="Freeform 23"/>
              <p:cNvSpPr>
                <a:spLocks/>
              </p:cNvSpPr>
              <p:nvPr/>
            </p:nvSpPr>
            <p:spPr bwMode="auto">
              <a:xfrm>
                <a:off x="-679450" y="1925638"/>
                <a:ext cx="293687" cy="80963"/>
              </a:xfrm>
              <a:custGeom>
                <a:avLst/>
                <a:gdLst>
                  <a:gd name="T0" fmla="*/ 74 w 76"/>
                  <a:gd name="T1" fmla="*/ 12 h 21"/>
                  <a:gd name="T2" fmla="*/ 38 w 76"/>
                  <a:gd name="T3" fmla="*/ 0 h 21"/>
                  <a:gd name="T4" fmla="*/ 3 w 76"/>
                  <a:gd name="T5" fmla="*/ 12 h 21"/>
                  <a:gd name="T6" fmla="*/ 2 w 76"/>
                  <a:gd name="T7" fmla="*/ 19 h 21"/>
                  <a:gd name="T8" fmla="*/ 9 w 76"/>
                  <a:gd name="T9" fmla="*/ 19 h 21"/>
                  <a:gd name="T10" fmla="*/ 38 w 76"/>
                  <a:gd name="T11" fmla="*/ 9 h 21"/>
                  <a:gd name="T12" fmla="*/ 68 w 76"/>
                  <a:gd name="T13" fmla="*/ 19 h 21"/>
                  <a:gd name="T14" fmla="*/ 71 w 76"/>
                  <a:gd name="T15" fmla="*/ 21 h 21"/>
                  <a:gd name="T16" fmla="*/ 74 w 76"/>
                  <a:gd name="T17" fmla="*/ 19 h 21"/>
                  <a:gd name="T18" fmla="*/ 74 w 76"/>
                  <a:gd name="T1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1">
                    <a:moveTo>
                      <a:pt x="74" y="12"/>
                    </a:moveTo>
                    <a:cubicBezTo>
                      <a:pt x="63" y="4"/>
                      <a:pt x="51" y="0"/>
                      <a:pt x="38" y="0"/>
                    </a:cubicBezTo>
                    <a:cubicBezTo>
                      <a:pt x="25" y="0"/>
                      <a:pt x="13" y="4"/>
                      <a:pt x="3" y="12"/>
                    </a:cubicBezTo>
                    <a:cubicBezTo>
                      <a:pt x="1" y="14"/>
                      <a:pt x="0" y="17"/>
                      <a:pt x="2" y="19"/>
                    </a:cubicBezTo>
                    <a:cubicBezTo>
                      <a:pt x="3" y="21"/>
                      <a:pt x="6" y="21"/>
                      <a:pt x="9" y="19"/>
                    </a:cubicBezTo>
                    <a:cubicBezTo>
                      <a:pt x="17" y="12"/>
                      <a:pt x="28" y="9"/>
                      <a:pt x="38" y="9"/>
                    </a:cubicBezTo>
                    <a:cubicBezTo>
                      <a:pt x="49" y="9"/>
                      <a:pt x="59" y="12"/>
                      <a:pt x="68" y="19"/>
                    </a:cubicBezTo>
                    <a:cubicBezTo>
                      <a:pt x="69" y="20"/>
                      <a:pt x="70" y="21"/>
                      <a:pt x="71" y="21"/>
                    </a:cubicBezTo>
                    <a:cubicBezTo>
                      <a:pt x="72" y="21"/>
                      <a:pt x="74" y="20"/>
                      <a:pt x="74" y="19"/>
                    </a:cubicBezTo>
                    <a:cubicBezTo>
                      <a:pt x="76" y="17"/>
                      <a:pt x="76" y="14"/>
                      <a:pt x="74" y="12"/>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25" name="Freeform 24"/>
              <p:cNvSpPr>
                <a:spLocks/>
              </p:cNvSpPr>
              <p:nvPr/>
            </p:nvSpPr>
            <p:spPr bwMode="auto">
              <a:xfrm>
                <a:off x="-609600" y="2022476"/>
                <a:ext cx="153987" cy="57150"/>
              </a:xfrm>
              <a:custGeom>
                <a:avLst/>
                <a:gdLst>
                  <a:gd name="T0" fmla="*/ 38 w 40"/>
                  <a:gd name="T1" fmla="*/ 5 h 15"/>
                  <a:gd name="T2" fmla="*/ 20 w 40"/>
                  <a:gd name="T3" fmla="*/ 0 h 15"/>
                  <a:gd name="T4" fmla="*/ 3 w 40"/>
                  <a:gd name="T5" fmla="*/ 5 h 15"/>
                  <a:gd name="T6" fmla="*/ 1 w 40"/>
                  <a:gd name="T7" fmla="*/ 12 h 15"/>
                  <a:gd name="T8" fmla="*/ 8 w 40"/>
                  <a:gd name="T9" fmla="*/ 13 h 15"/>
                  <a:gd name="T10" fmla="*/ 32 w 40"/>
                  <a:gd name="T11" fmla="*/ 13 h 15"/>
                  <a:gd name="T12" fmla="*/ 35 w 40"/>
                  <a:gd name="T13" fmla="*/ 14 h 15"/>
                  <a:gd name="T14" fmla="*/ 39 w 40"/>
                  <a:gd name="T15" fmla="*/ 12 h 15"/>
                  <a:gd name="T16" fmla="*/ 38 w 40"/>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5">
                    <a:moveTo>
                      <a:pt x="38" y="5"/>
                    </a:moveTo>
                    <a:cubicBezTo>
                      <a:pt x="32" y="2"/>
                      <a:pt x="26" y="0"/>
                      <a:pt x="20" y="0"/>
                    </a:cubicBezTo>
                    <a:cubicBezTo>
                      <a:pt x="14" y="0"/>
                      <a:pt x="8" y="2"/>
                      <a:pt x="3" y="5"/>
                    </a:cubicBezTo>
                    <a:cubicBezTo>
                      <a:pt x="0" y="7"/>
                      <a:pt x="0" y="10"/>
                      <a:pt x="1" y="12"/>
                    </a:cubicBezTo>
                    <a:cubicBezTo>
                      <a:pt x="3" y="14"/>
                      <a:pt x="5" y="15"/>
                      <a:pt x="8" y="13"/>
                    </a:cubicBezTo>
                    <a:cubicBezTo>
                      <a:pt x="15" y="8"/>
                      <a:pt x="25" y="8"/>
                      <a:pt x="32" y="13"/>
                    </a:cubicBezTo>
                    <a:cubicBezTo>
                      <a:pt x="33" y="14"/>
                      <a:pt x="34" y="14"/>
                      <a:pt x="35" y="14"/>
                    </a:cubicBezTo>
                    <a:cubicBezTo>
                      <a:pt x="36" y="14"/>
                      <a:pt x="38" y="13"/>
                      <a:pt x="39" y="12"/>
                    </a:cubicBezTo>
                    <a:cubicBezTo>
                      <a:pt x="40" y="10"/>
                      <a:pt x="40" y="7"/>
                      <a:pt x="38" y="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26" name="Freeform 25"/>
              <p:cNvSpPr>
                <a:spLocks/>
              </p:cNvSpPr>
              <p:nvPr/>
            </p:nvSpPr>
            <p:spPr bwMode="auto">
              <a:xfrm>
                <a:off x="-555625" y="2122488"/>
                <a:ext cx="23812" cy="46038"/>
              </a:xfrm>
              <a:custGeom>
                <a:avLst/>
                <a:gdLst>
                  <a:gd name="T0" fmla="*/ 6 w 6"/>
                  <a:gd name="T1" fmla="*/ 0 h 12"/>
                  <a:gd name="T2" fmla="*/ 0 w 6"/>
                  <a:gd name="T3" fmla="*/ 6 h 12"/>
                  <a:gd name="T4" fmla="*/ 6 w 6"/>
                  <a:gd name="T5" fmla="*/ 12 h 12"/>
                  <a:gd name="T6" fmla="*/ 6 w 6"/>
                  <a:gd name="T7" fmla="*/ 0 h 12"/>
                </a:gdLst>
                <a:ahLst/>
                <a:cxnLst>
                  <a:cxn ang="0">
                    <a:pos x="T0" y="T1"/>
                  </a:cxn>
                  <a:cxn ang="0">
                    <a:pos x="T2" y="T3"/>
                  </a:cxn>
                  <a:cxn ang="0">
                    <a:pos x="T4" y="T5"/>
                  </a:cxn>
                  <a:cxn ang="0">
                    <a:pos x="T6" y="T7"/>
                  </a:cxn>
                </a:cxnLst>
                <a:rect l="0" t="0" r="r" b="b"/>
                <a:pathLst>
                  <a:path w="6" h="12">
                    <a:moveTo>
                      <a:pt x="6" y="0"/>
                    </a:moveTo>
                    <a:cubicBezTo>
                      <a:pt x="2" y="0"/>
                      <a:pt x="0" y="3"/>
                      <a:pt x="0" y="6"/>
                    </a:cubicBezTo>
                    <a:cubicBezTo>
                      <a:pt x="0" y="9"/>
                      <a:pt x="2" y="12"/>
                      <a:pt x="6" y="12"/>
                    </a:cubicBezTo>
                    <a:lnTo>
                      <a:pt x="6"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27" name="Freeform 26"/>
              <p:cNvSpPr>
                <a:spLocks/>
              </p:cNvSpPr>
              <p:nvPr/>
            </p:nvSpPr>
            <p:spPr bwMode="auto">
              <a:xfrm>
                <a:off x="-752475" y="1824038"/>
                <a:ext cx="220662" cy="112713"/>
              </a:xfrm>
              <a:custGeom>
                <a:avLst/>
                <a:gdLst>
                  <a:gd name="T0" fmla="*/ 57 w 57"/>
                  <a:gd name="T1" fmla="*/ 0 h 29"/>
                  <a:gd name="T2" fmla="*/ 57 w 57"/>
                  <a:gd name="T3" fmla="*/ 0 h 29"/>
                  <a:gd name="T4" fmla="*/ 2 w 57"/>
                  <a:gd name="T5" fmla="*/ 20 h 29"/>
                  <a:gd name="T6" fmla="*/ 2 w 57"/>
                  <a:gd name="T7" fmla="*/ 26 h 29"/>
                  <a:gd name="T8" fmla="*/ 8 w 57"/>
                  <a:gd name="T9" fmla="*/ 27 h 29"/>
                  <a:gd name="T10" fmla="*/ 57 w 57"/>
                  <a:gd name="T11" fmla="*/ 9 h 29"/>
                  <a:gd name="T12" fmla="*/ 57 w 57"/>
                  <a:gd name="T13" fmla="*/ 9 h 29"/>
                  <a:gd name="T14" fmla="*/ 57 w 5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9">
                    <a:moveTo>
                      <a:pt x="57" y="0"/>
                    </a:moveTo>
                    <a:cubicBezTo>
                      <a:pt x="57" y="0"/>
                      <a:pt x="57" y="0"/>
                      <a:pt x="57" y="0"/>
                    </a:cubicBezTo>
                    <a:cubicBezTo>
                      <a:pt x="36" y="0"/>
                      <a:pt x="18" y="6"/>
                      <a:pt x="2" y="20"/>
                    </a:cubicBezTo>
                    <a:cubicBezTo>
                      <a:pt x="0" y="21"/>
                      <a:pt x="0" y="24"/>
                      <a:pt x="2" y="26"/>
                    </a:cubicBezTo>
                    <a:cubicBezTo>
                      <a:pt x="4" y="28"/>
                      <a:pt x="7" y="29"/>
                      <a:pt x="8" y="27"/>
                    </a:cubicBezTo>
                    <a:cubicBezTo>
                      <a:pt x="22" y="15"/>
                      <a:pt x="39" y="9"/>
                      <a:pt x="57" y="9"/>
                    </a:cubicBezTo>
                    <a:cubicBezTo>
                      <a:pt x="57" y="9"/>
                      <a:pt x="57" y="9"/>
                      <a:pt x="57" y="9"/>
                    </a:cubicBezTo>
                    <a:lnTo>
                      <a:pt x="5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28" name="Freeform 27"/>
              <p:cNvSpPr>
                <a:spLocks/>
              </p:cNvSpPr>
              <p:nvPr/>
            </p:nvSpPr>
            <p:spPr bwMode="auto">
              <a:xfrm>
                <a:off x="-679450" y="1925638"/>
                <a:ext cx="147637" cy="80963"/>
              </a:xfrm>
              <a:custGeom>
                <a:avLst/>
                <a:gdLst>
                  <a:gd name="T0" fmla="*/ 38 w 38"/>
                  <a:gd name="T1" fmla="*/ 0 h 21"/>
                  <a:gd name="T2" fmla="*/ 3 w 38"/>
                  <a:gd name="T3" fmla="*/ 12 h 21"/>
                  <a:gd name="T4" fmla="*/ 2 w 38"/>
                  <a:gd name="T5" fmla="*/ 19 h 21"/>
                  <a:gd name="T6" fmla="*/ 8 w 38"/>
                  <a:gd name="T7" fmla="*/ 19 h 21"/>
                  <a:gd name="T8" fmla="*/ 38 w 38"/>
                  <a:gd name="T9" fmla="*/ 9 h 21"/>
                  <a:gd name="T10" fmla="*/ 38 w 38"/>
                  <a:gd name="T11" fmla="*/ 0 h 21"/>
                </a:gdLst>
                <a:ahLst/>
                <a:cxnLst>
                  <a:cxn ang="0">
                    <a:pos x="T0" y="T1"/>
                  </a:cxn>
                  <a:cxn ang="0">
                    <a:pos x="T2" y="T3"/>
                  </a:cxn>
                  <a:cxn ang="0">
                    <a:pos x="T4" y="T5"/>
                  </a:cxn>
                  <a:cxn ang="0">
                    <a:pos x="T6" y="T7"/>
                  </a:cxn>
                  <a:cxn ang="0">
                    <a:pos x="T8" y="T9"/>
                  </a:cxn>
                  <a:cxn ang="0">
                    <a:pos x="T10" y="T11"/>
                  </a:cxn>
                </a:cxnLst>
                <a:rect l="0" t="0" r="r" b="b"/>
                <a:pathLst>
                  <a:path w="38" h="21">
                    <a:moveTo>
                      <a:pt x="38" y="0"/>
                    </a:moveTo>
                    <a:cubicBezTo>
                      <a:pt x="26" y="0"/>
                      <a:pt x="13" y="4"/>
                      <a:pt x="3" y="12"/>
                    </a:cubicBezTo>
                    <a:cubicBezTo>
                      <a:pt x="1" y="14"/>
                      <a:pt x="0" y="17"/>
                      <a:pt x="2" y="19"/>
                    </a:cubicBezTo>
                    <a:cubicBezTo>
                      <a:pt x="3" y="21"/>
                      <a:pt x="6" y="21"/>
                      <a:pt x="8" y="19"/>
                    </a:cubicBezTo>
                    <a:cubicBezTo>
                      <a:pt x="17" y="12"/>
                      <a:pt x="26" y="9"/>
                      <a:pt x="38" y="9"/>
                    </a:cubicBezTo>
                    <a:lnTo>
                      <a:pt x="3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29" name="Freeform 28"/>
              <p:cNvSpPr>
                <a:spLocks/>
              </p:cNvSpPr>
              <p:nvPr/>
            </p:nvSpPr>
            <p:spPr bwMode="auto">
              <a:xfrm>
                <a:off x="-609600" y="2022476"/>
                <a:ext cx="77787" cy="57150"/>
              </a:xfrm>
              <a:custGeom>
                <a:avLst/>
                <a:gdLst>
                  <a:gd name="T0" fmla="*/ 20 w 20"/>
                  <a:gd name="T1" fmla="*/ 0 h 15"/>
                  <a:gd name="T2" fmla="*/ 20 w 20"/>
                  <a:gd name="T3" fmla="*/ 0 h 15"/>
                  <a:gd name="T4" fmla="*/ 3 w 20"/>
                  <a:gd name="T5" fmla="*/ 5 h 15"/>
                  <a:gd name="T6" fmla="*/ 1 w 20"/>
                  <a:gd name="T7" fmla="*/ 12 h 15"/>
                  <a:gd name="T8" fmla="*/ 8 w 20"/>
                  <a:gd name="T9" fmla="*/ 13 h 15"/>
                  <a:gd name="T10" fmla="*/ 20 w 20"/>
                  <a:gd name="T11" fmla="*/ 10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20" y="0"/>
                      <a:pt x="20" y="0"/>
                      <a:pt x="20" y="0"/>
                    </a:cubicBezTo>
                    <a:cubicBezTo>
                      <a:pt x="14" y="0"/>
                      <a:pt x="8" y="2"/>
                      <a:pt x="3" y="5"/>
                    </a:cubicBezTo>
                    <a:cubicBezTo>
                      <a:pt x="0" y="7"/>
                      <a:pt x="0" y="10"/>
                      <a:pt x="1" y="12"/>
                    </a:cubicBezTo>
                    <a:cubicBezTo>
                      <a:pt x="3" y="14"/>
                      <a:pt x="5" y="15"/>
                      <a:pt x="8" y="13"/>
                    </a:cubicBezTo>
                    <a:cubicBezTo>
                      <a:pt x="11" y="11"/>
                      <a:pt x="16" y="10"/>
                      <a:pt x="20" y="10"/>
                    </a:cubicBezTo>
                    <a:lnTo>
                      <a:pt x="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grpSp>
      </p:grpSp>
      <p:pic>
        <p:nvPicPr>
          <p:cNvPr id="35" name="Picture 34"/>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2032757377"/>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5946" y="2052305"/>
            <a:ext cx="2908089" cy="4956317"/>
          </a:xfrm>
          <a:prstGeom prst="rect">
            <a:avLst/>
          </a:prstGeom>
        </p:spPr>
      </p:pic>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Networking Essentials</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795054" y="1538365"/>
            <a:ext cx="582211" cy="230832"/>
          </a:xfrm>
          <a:prstGeom prst="rect">
            <a:avLst/>
          </a:prstGeom>
          <a:noFill/>
        </p:spPr>
        <p:txBody>
          <a:bodyPr wrap="none" rtlCol="0">
            <a:spAutoFit/>
          </a:bodyPr>
          <a:lstStyle/>
          <a:p>
            <a:pPr algn="ctr"/>
            <a:r>
              <a:rPr lang="fr-FR" sz="900" dirty="0">
                <a:solidFill>
                  <a:schemeClr val="bg1"/>
                </a:solidFill>
              </a:rPr>
              <a:t>Réseau</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606627"/>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606627"/>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842423"/>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908570"/>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842423"/>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846892"/>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67277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611095"/>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err="1">
                <a:solidFill>
                  <a:schemeClr val="bg1"/>
                </a:solidFill>
              </a:rPr>
              <a:t>Foundational</a:t>
            </a:r>
            <a:endParaRPr lang="fr-FR" sz="900" dirty="0">
              <a:solidFill>
                <a:schemeClr val="bg1"/>
              </a:solidFill>
            </a:endParaRPr>
          </a:p>
        </p:txBody>
      </p:sp>
      <p:sp>
        <p:nvSpPr>
          <p:cNvPr id="70" name="TextBox 69"/>
          <p:cNvSpPr txBox="1"/>
          <p:nvPr/>
        </p:nvSpPr>
        <p:spPr>
          <a:xfrm>
            <a:off x="410242" y="2502814"/>
            <a:ext cx="2487168" cy="1259319"/>
          </a:xfrm>
          <a:prstGeom prst="rect">
            <a:avLst/>
          </a:prstGeom>
          <a:noFill/>
        </p:spPr>
        <p:txBody>
          <a:bodyPr wrap="square" lIns="0" tIns="0" rIns="0" bIns="0" rtlCol="0">
            <a:spAutoFit/>
          </a:bodyPr>
          <a:lstStyle/>
          <a:p>
            <a:pPr>
              <a:spcAft>
                <a:spcPts val="700"/>
              </a:spcAft>
            </a:pPr>
            <a:r>
              <a:rPr lang="fr-FR" sz="950" dirty="0"/>
              <a:t>Networking Essentials couvre le domaine des réseaux dans les environnements que les élèves sont susceptibles de rencontrer au quotidien, y compris dans des petites entreprises ou dans des bureaux à domicile. </a:t>
            </a:r>
          </a:p>
          <a:p>
            <a:pPr>
              <a:spcAft>
                <a:spcPts val="700"/>
              </a:spcAft>
            </a:pPr>
            <a:r>
              <a:rPr lang="fr-FR" sz="950" dirty="0"/>
              <a:t>Ce cours propose des travaux pratiques sur des équipements physiques et des activités de simulation dans Packet Tracer.</a:t>
            </a:r>
          </a:p>
        </p:txBody>
      </p:sp>
      <p:sp>
        <p:nvSpPr>
          <p:cNvPr id="71" name="TextBox 70"/>
          <p:cNvSpPr txBox="1"/>
          <p:nvPr/>
        </p:nvSpPr>
        <p:spPr>
          <a:xfrm>
            <a:off x="417365" y="4214607"/>
            <a:ext cx="2487168" cy="1315745"/>
          </a:xfrm>
          <a:prstGeom prst="rect">
            <a:avLst/>
          </a:prstGeom>
          <a:noFill/>
        </p:spPr>
        <p:txBody>
          <a:bodyPr wrap="square" lIns="0" tIns="0" rIns="0" bIns="0" rtlCol="0">
            <a:spAutoFit/>
          </a:bodyPr>
          <a:lstStyle/>
          <a:p>
            <a:pPr>
              <a:spcAft>
                <a:spcPts val="700"/>
              </a:spcAft>
            </a:pPr>
            <a:r>
              <a:rPr lang="fr-FR" sz="950" dirty="0"/>
              <a:t>Ce cours enseigne les compétences nécessaires à l'obtention d'un poste d'installateur de réseau débutant pour bureaux à domicile et petites entreprises. Networking Essentials prépare les élèves au cursus CCNA R&amp;S. Ce cours peut également constituer une introduction utile à l'informatique et aux réseaux pour les étudiants d'autres domaines non liés à l'IT.</a:t>
            </a:r>
          </a:p>
        </p:txBody>
      </p:sp>
      <p:sp>
        <p:nvSpPr>
          <p:cNvPr id="73" name="TextBox 72"/>
          <p:cNvSpPr txBox="1"/>
          <p:nvPr/>
        </p:nvSpPr>
        <p:spPr>
          <a:xfrm>
            <a:off x="432968" y="6007641"/>
            <a:ext cx="2680017" cy="1188720"/>
          </a:xfrm>
          <a:prstGeom prst="rect">
            <a:avLst/>
          </a:prstGeom>
          <a:noFill/>
        </p:spPr>
        <p:txBody>
          <a:bodyPr wrap="square" lIns="0" tIns="0" rIns="0" bIns="0" numCol="2" spcCol="274320" rtlCol="0">
            <a:spAutoFit/>
          </a:bodyPr>
          <a:lstStyle/>
          <a:p>
            <a:pPr marL="109728" indent="-109728">
              <a:spcBef>
                <a:spcPts val="400"/>
              </a:spcBef>
              <a:buSzPct val="80000"/>
              <a:buFont typeface="Arial"/>
              <a:buChar char="•"/>
            </a:pPr>
            <a:r>
              <a:rPr lang="fr-FR" sz="950" dirty="0"/>
              <a:t>9 chapitres</a:t>
            </a:r>
          </a:p>
          <a:p>
            <a:pPr marL="109728" indent="-109728">
              <a:spcBef>
                <a:spcPts val="400"/>
              </a:spcBef>
              <a:buSzPct val="80000"/>
              <a:buFont typeface="Arial"/>
              <a:buChar char="•"/>
            </a:pPr>
            <a:r>
              <a:rPr lang="fr-FR" sz="950" dirty="0"/>
              <a:t>21 ateliers pratiques</a:t>
            </a:r>
          </a:p>
          <a:p>
            <a:pPr marL="109728" indent="-109728">
              <a:spcBef>
                <a:spcPts val="400"/>
              </a:spcBef>
              <a:buSzPct val="80000"/>
              <a:buFont typeface="Arial"/>
              <a:buChar char="•"/>
            </a:pPr>
            <a:r>
              <a:rPr lang="fr-FR" sz="950" dirty="0"/>
              <a:t>17 exercices Cisco Packet Tracer</a:t>
            </a:r>
          </a:p>
          <a:p>
            <a:pPr marL="109728" indent="-109728">
              <a:spcBef>
                <a:spcPts val="400"/>
              </a:spcBef>
              <a:buSzPct val="80000"/>
              <a:buFont typeface="Arial"/>
              <a:buChar char="•"/>
            </a:pPr>
            <a:endParaRPr lang="fr-FR" sz="950" dirty="0"/>
          </a:p>
          <a:p>
            <a:pPr marL="109728" indent="-109728">
              <a:spcBef>
                <a:spcPts val="400"/>
              </a:spcBef>
              <a:buSzPct val="80000"/>
              <a:buFont typeface="Arial"/>
              <a:buChar char="•"/>
            </a:pPr>
            <a:endParaRPr lang="fr-FR" sz="950" dirty="0"/>
          </a:p>
          <a:p>
            <a:pPr marL="109728" indent="-109728">
              <a:spcBef>
                <a:spcPts val="400"/>
              </a:spcBef>
              <a:buSzPct val="80000"/>
              <a:buFont typeface="Arial"/>
              <a:buChar char="•"/>
            </a:pPr>
            <a:endParaRPr lang="fr-FR" sz="950" dirty="0"/>
          </a:p>
          <a:p>
            <a:pPr marL="109728" indent="-109728">
              <a:spcBef>
                <a:spcPts val="400"/>
              </a:spcBef>
              <a:buSzPct val="80000"/>
              <a:buFont typeface="Arial"/>
              <a:buChar char="•"/>
            </a:pPr>
            <a:r>
              <a:rPr lang="fr-FR" sz="950" dirty="0"/>
              <a:t>1 évaluation pratique en atelier</a:t>
            </a:r>
          </a:p>
          <a:p>
            <a:pPr marL="109728" indent="-109728">
              <a:spcBef>
                <a:spcPts val="400"/>
              </a:spcBef>
              <a:buSzPct val="80000"/>
              <a:buFont typeface="Arial"/>
              <a:buChar char="•"/>
            </a:pPr>
            <a:r>
              <a:rPr lang="fr-FR" sz="950" dirty="0"/>
              <a:t>9 examens (1 par chapitre), 1 examen de contrôle, 1 examen blanc final, 1 examen final</a:t>
            </a:r>
          </a:p>
        </p:txBody>
      </p:sp>
      <p:sp>
        <p:nvSpPr>
          <p:cNvPr id="74" name="TextBox 73"/>
          <p:cNvSpPr txBox="1"/>
          <p:nvPr/>
        </p:nvSpPr>
        <p:spPr>
          <a:xfrm>
            <a:off x="145813" y="7530121"/>
            <a:ext cx="2922924" cy="1523494"/>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a:t>
            </a:r>
            <a:r>
              <a:rPr lang="fr-FR" sz="950" dirty="0">
                <a:solidFill>
                  <a:schemeClr val="bg1"/>
                </a:solidFill>
              </a:rPr>
              <a:t> : élèves de l'enseignement secondaire et étudiants ayant effectué deux années d'université, étudiants dans d'autres domaines non liés à l'IT</a:t>
            </a:r>
          </a:p>
          <a:p>
            <a:pPr>
              <a:spcBef>
                <a:spcPts val="0"/>
              </a:spcBef>
              <a:spcAft>
                <a:spcPts val="300"/>
              </a:spcAft>
            </a:pPr>
            <a:r>
              <a:rPr lang="fr-FR" sz="950" b="1" dirty="0">
                <a:solidFill>
                  <a:schemeClr val="bg1"/>
                </a:solidFill>
              </a:rPr>
              <a:t>Connaissances préalables requises : </a:t>
            </a:r>
            <a:r>
              <a:rPr lang="fr-FR" sz="950" dirty="0">
                <a:solidFill>
                  <a:schemeClr val="bg1"/>
                </a:solidFill>
              </a:rPr>
              <a:t>aucune</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oui</a:t>
            </a:r>
          </a:p>
          <a:p>
            <a:pPr>
              <a:spcBef>
                <a:spcPts val="0"/>
              </a:spcBef>
              <a:spcAft>
                <a:spcPts val="300"/>
              </a:spcAft>
            </a:pPr>
            <a:r>
              <a:rPr lang="fr-FR" sz="950" b="1" dirty="0">
                <a:solidFill>
                  <a:schemeClr val="bg1"/>
                </a:solidFill>
              </a:rPr>
              <a:t>Langues : </a:t>
            </a:r>
            <a:r>
              <a:rPr lang="fr-FR" sz="950" dirty="0">
                <a:solidFill>
                  <a:schemeClr val="bg1"/>
                </a:solidFill>
              </a:rPr>
              <a:t>allemand, anglais, arabe, chinois (simplifié), espagnol, français, portugais (brésilien) et russe</a:t>
            </a:r>
          </a:p>
        </p:txBody>
      </p:sp>
      <p:sp>
        <p:nvSpPr>
          <p:cNvPr id="90" name="TextBox 89"/>
          <p:cNvSpPr txBox="1"/>
          <p:nvPr/>
        </p:nvSpPr>
        <p:spPr>
          <a:xfrm>
            <a:off x="3778375" y="7530121"/>
            <a:ext cx="2845660" cy="900246"/>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a:t>
            </a:r>
            <a:r>
              <a:rPr lang="fr-FR" sz="950" dirty="0">
                <a:solidFill>
                  <a:schemeClr val="bg1"/>
                </a:solidFill>
              </a:rPr>
              <a:t> : dispensée par un instructeur</a:t>
            </a:r>
          </a:p>
          <a:p>
            <a:pPr>
              <a:spcBef>
                <a:spcPts val="0"/>
              </a:spcBef>
              <a:spcAft>
                <a:spcPts val="300"/>
              </a:spcAft>
            </a:pPr>
            <a:r>
              <a:rPr lang="fr-FR" sz="950" b="1" dirty="0">
                <a:solidFill>
                  <a:schemeClr val="bg1"/>
                </a:solidFill>
              </a:rPr>
              <a:t>Durée totale estimée : </a:t>
            </a:r>
            <a:r>
              <a:rPr lang="fr-FR" sz="950" dirty="0">
                <a:solidFill>
                  <a:schemeClr val="bg1"/>
                </a:solidFill>
              </a:rPr>
              <a:t>70 heures</a:t>
            </a:r>
          </a:p>
          <a:p>
            <a:pPr>
              <a:spcBef>
                <a:spcPts val="0"/>
              </a:spcBef>
              <a:spcAft>
                <a:spcPts val="300"/>
              </a:spcAft>
            </a:pPr>
            <a:r>
              <a:rPr lang="fr-FR" sz="950" b="1" dirty="0">
                <a:solidFill>
                  <a:schemeClr val="bg1"/>
                </a:solidFill>
              </a:rPr>
              <a:t>Cours complémentaire recommandé : </a:t>
            </a:r>
            <a:r>
              <a:rPr lang="fr-FR" sz="950" dirty="0">
                <a:solidFill>
                  <a:schemeClr val="bg1"/>
                </a:solidFill>
              </a:rPr>
              <a:t>CCNA R&amp;S Introduction to Networks, Introduction to IoT</a:t>
            </a:r>
          </a:p>
        </p:txBody>
      </p:sp>
      <p:grpSp>
        <p:nvGrpSpPr>
          <p:cNvPr id="91" name="Group 90"/>
          <p:cNvGrpSpPr>
            <a:grpSpLocks noChangeAspect="1"/>
          </p:cNvGrpSpPr>
          <p:nvPr/>
        </p:nvGrpSpPr>
        <p:grpSpPr>
          <a:xfrm>
            <a:off x="5809049" y="1005283"/>
            <a:ext cx="557784" cy="551050"/>
            <a:chOff x="303471" y="6048636"/>
            <a:chExt cx="202093" cy="199653"/>
          </a:xfrm>
        </p:grpSpPr>
        <p:grpSp>
          <p:nvGrpSpPr>
            <p:cNvPr id="92" name="Group 91"/>
            <p:cNvGrpSpPr>
              <a:grpSpLocks noChangeAspect="1"/>
            </p:cNvGrpSpPr>
            <p:nvPr/>
          </p:nvGrpSpPr>
          <p:grpSpPr>
            <a:xfrm>
              <a:off x="303471" y="6048636"/>
              <a:ext cx="202093" cy="199653"/>
              <a:chOff x="2632787" y="1629410"/>
              <a:chExt cx="1817884" cy="1795938"/>
            </a:xfrm>
          </p:grpSpPr>
          <p:sp>
            <p:nvSpPr>
              <p:cNvPr id="102" name="Chord 101"/>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03" name="Chord 102"/>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93" name="Group 92"/>
            <p:cNvGrpSpPr>
              <a:grpSpLocks noChangeAspect="1"/>
            </p:cNvGrpSpPr>
            <p:nvPr/>
          </p:nvGrpSpPr>
          <p:grpSpPr>
            <a:xfrm>
              <a:off x="323459" y="6089642"/>
              <a:ext cx="163544" cy="128119"/>
              <a:chOff x="-752475" y="1824038"/>
              <a:chExt cx="439737" cy="344488"/>
            </a:xfrm>
          </p:grpSpPr>
          <p:sp>
            <p:nvSpPr>
              <p:cNvPr id="94" name="Oval 93"/>
              <p:cNvSpPr>
                <a:spLocks noChangeArrowheads="1"/>
              </p:cNvSpPr>
              <p:nvPr/>
            </p:nvSpPr>
            <p:spPr bwMode="auto">
              <a:xfrm>
                <a:off x="-552450" y="2122488"/>
                <a:ext cx="42862" cy="4603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95" name="Freeform 94"/>
              <p:cNvSpPr>
                <a:spLocks/>
              </p:cNvSpPr>
              <p:nvPr/>
            </p:nvSpPr>
            <p:spPr bwMode="auto">
              <a:xfrm>
                <a:off x="-752475" y="1824038"/>
                <a:ext cx="439737" cy="112713"/>
              </a:xfrm>
              <a:custGeom>
                <a:avLst/>
                <a:gdLst>
                  <a:gd name="T0" fmla="*/ 112 w 114"/>
                  <a:gd name="T1" fmla="*/ 20 h 29"/>
                  <a:gd name="T2" fmla="*/ 57 w 114"/>
                  <a:gd name="T3" fmla="*/ 0 h 29"/>
                  <a:gd name="T4" fmla="*/ 3 w 114"/>
                  <a:gd name="T5" fmla="*/ 20 h 29"/>
                  <a:gd name="T6" fmla="*/ 2 w 114"/>
                  <a:gd name="T7" fmla="*/ 26 h 29"/>
                  <a:gd name="T8" fmla="*/ 8 w 114"/>
                  <a:gd name="T9" fmla="*/ 27 h 29"/>
                  <a:gd name="T10" fmla="*/ 57 w 114"/>
                  <a:gd name="T11" fmla="*/ 9 h 29"/>
                  <a:gd name="T12" fmla="*/ 106 w 114"/>
                  <a:gd name="T13" fmla="*/ 27 h 29"/>
                  <a:gd name="T14" fmla="*/ 109 w 114"/>
                  <a:gd name="T15" fmla="*/ 28 h 29"/>
                  <a:gd name="T16" fmla="*/ 112 w 114"/>
                  <a:gd name="T17" fmla="*/ 26 h 29"/>
                  <a:gd name="T18" fmla="*/ 112 w 114"/>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9">
                    <a:moveTo>
                      <a:pt x="112" y="20"/>
                    </a:moveTo>
                    <a:cubicBezTo>
                      <a:pt x="96" y="6"/>
                      <a:pt x="78" y="0"/>
                      <a:pt x="57" y="0"/>
                    </a:cubicBezTo>
                    <a:cubicBezTo>
                      <a:pt x="37" y="0"/>
                      <a:pt x="18" y="6"/>
                      <a:pt x="3" y="20"/>
                    </a:cubicBezTo>
                    <a:cubicBezTo>
                      <a:pt x="0" y="21"/>
                      <a:pt x="0" y="24"/>
                      <a:pt x="2" y="26"/>
                    </a:cubicBezTo>
                    <a:cubicBezTo>
                      <a:pt x="4" y="28"/>
                      <a:pt x="7" y="29"/>
                      <a:pt x="8" y="27"/>
                    </a:cubicBezTo>
                    <a:cubicBezTo>
                      <a:pt x="22" y="15"/>
                      <a:pt x="39" y="9"/>
                      <a:pt x="57" y="9"/>
                    </a:cubicBezTo>
                    <a:cubicBezTo>
                      <a:pt x="75" y="9"/>
                      <a:pt x="92" y="15"/>
                      <a:pt x="106" y="27"/>
                    </a:cubicBezTo>
                    <a:cubicBezTo>
                      <a:pt x="106" y="27"/>
                      <a:pt x="107" y="28"/>
                      <a:pt x="109" y="28"/>
                    </a:cubicBezTo>
                    <a:cubicBezTo>
                      <a:pt x="110" y="28"/>
                      <a:pt x="111" y="27"/>
                      <a:pt x="112" y="26"/>
                    </a:cubicBezTo>
                    <a:cubicBezTo>
                      <a:pt x="114" y="24"/>
                      <a:pt x="114" y="21"/>
                      <a:pt x="112" y="2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96" name="Freeform 95"/>
              <p:cNvSpPr>
                <a:spLocks/>
              </p:cNvSpPr>
              <p:nvPr/>
            </p:nvSpPr>
            <p:spPr bwMode="auto">
              <a:xfrm>
                <a:off x="-679450" y="1925638"/>
                <a:ext cx="293687" cy="80963"/>
              </a:xfrm>
              <a:custGeom>
                <a:avLst/>
                <a:gdLst>
                  <a:gd name="T0" fmla="*/ 74 w 76"/>
                  <a:gd name="T1" fmla="*/ 12 h 21"/>
                  <a:gd name="T2" fmla="*/ 38 w 76"/>
                  <a:gd name="T3" fmla="*/ 0 h 21"/>
                  <a:gd name="T4" fmla="*/ 3 w 76"/>
                  <a:gd name="T5" fmla="*/ 12 h 21"/>
                  <a:gd name="T6" fmla="*/ 2 w 76"/>
                  <a:gd name="T7" fmla="*/ 19 h 21"/>
                  <a:gd name="T8" fmla="*/ 9 w 76"/>
                  <a:gd name="T9" fmla="*/ 19 h 21"/>
                  <a:gd name="T10" fmla="*/ 38 w 76"/>
                  <a:gd name="T11" fmla="*/ 9 h 21"/>
                  <a:gd name="T12" fmla="*/ 68 w 76"/>
                  <a:gd name="T13" fmla="*/ 19 h 21"/>
                  <a:gd name="T14" fmla="*/ 71 w 76"/>
                  <a:gd name="T15" fmla="*/ 21 h 21"/>
                  <a:gd name="T16" fmla="*/ 74 w 76"/>
                  <a:gd name="T17" fmla="*/ 19 h 21"/>
                  <a:gd name="T18" fmla="*/ 74 w 76"/>
                  <a:gd name="T1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1">
                    <a:moveTo>
                      <a:pt x="74" y="12"/>
                    </a:moveTo>
                    <a:cubicBezTo>
                      <a:pt x="63" y="4"/>
                      <a:pt x="51" y="0"/>
                      <a:pt x="38" y="0"/>
                    </a:cubicBezTo>
                    <a:cubicBezTo>
                      <a:pt x="25" y="0"/>
                      <a:pt x="13" y="4"/>
                      <a:pt x="3" y="12"/>
                    </a:cubicBezTo>
                    <a:cubicBezTo>
                      <a:pt x="1" y="14"/>
                      <a:pt x="0" y="17"/>
                      <a:pt x="2" y="19"/>
                    </a:cubicBezTo>
                    <a:cubicBezTo>
                      <a:pt x="3" y="21"/>
                      <a:pt x="6" y="21"/>
                      <a:pt x="9" y="19"/>
                    </a:cubicBezTo>
                    <a:cubicBezTo>
                      <a:pt x="17" y="12"/>
                      <a:pt x="28" y="9"/>
                      <a:pt x="38" y="9"/>
                    </a:cubicBezTo>
                    <a:cubicBezTo>
                      <a:pt x="49" y="9"/>
                      <a:pt x="59" y="12"/>
                      <a:pt x="68" y="19"/>
                    </a:cubicBezTo>
                    <a:cubicBezTo>
                      <a:pt x="69" y="20"/>
                      <a:pt x="70" y="21"/>
                      <a:pt x="71" y="21"/>
                    </a:cubicBezTo>
                    <a:cubicBezTo>
                      <a:pt x="72" y="21"/>
                      <a:pt x="74" y="20"/>
                      <a:pt x="74" y="19"/>
                    </a:cubicBezTo>
                    <a:cubicBezTo>
                      <a:pt x="76" y="17"/>
                      <a:pt x="76" y="14"/>
                      <a:pt x="74" y="12"/>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97" name="Freeform 96"/>
              <p:cNvSpPr>
                <a:spLocks/>
              </p:cNvSpPr>
              <p:nvPr/>
            </p:nvSpPr>
            <p:spPr bwMode="auto">
              <a:xfrm>
                <a:off x="-609600" y="2022476"/>
                <a:ext cx="153987" cy="57150"/>
              </a:xfrm>
              <a:custGeom>
                <a:avLst/>
                <a:gdLst>
                  <a:gd name="T0" fmla="*/ 38 w 40"/>
                  <a:gd name="T1" fmla="*/ 5 h 15"/>
                  <a:gd name="T2" fmla="*/ 20 w 40"/>
                  <a:gd name="T3" fmla="*/ 0 h 15"/>
                  <a:gd name="T4" fmla="*/ 3 w 40"/>
                  <a:gd name="T5" fmla="*/ 5 h 15"/>
                  <a:gd name="T6" fmla="*/ 1 w 40"/>
                  <a:gd name="T7" fmla="*/ 12 h 15"/>
                  <a:gd name="T8" fmla="*/ 8 w 40"/>
                  <a:gd name="T9" fmla="*/ 13 h 15"/>
                  <a:gd name="T10" fmla="*/ 32 w 40"/>
                  <a:gd name="T11" fmla="*/ 13 h 15"/>
                  <a:gd name="T12" fmla="*/ 35 w 40"/>
                  <a:gd name="T13" fmla="*/ 14 h 15"/>
                  <a:gd name="T14" fmla="*/ 39 w 40"/>
                  <a:gd name="T15" fmla="*/ 12 h 15"/>
                  <a:gd name="T16" fmla="*/ 38 w 40"/>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5">
                    <a:moveTo>
                      <a:pt x="38" y="5"/>
                    </a:moveTo>
                    <a:cubicBezTo>
                      <a:pt x="32" y="2"/>
                      <a:pt x="26" y="0"/>
                      <a:pt x="20" y="0"/>
                    </a:cubicBezTo>
                    <a:cubicBezTo>
                      <a:pt x="14" y="0"/>
                      <a:pt x="8" y="2"/>
                      <a:pt x="3" y="5"/>
                    </a:cubicBezTo>
                    <a:cubicBezTo>
                      <a:pt x="0" y="7"/>
                      <a:pt x="0" y="10"/>
                      <a:pt x="1" y="12"/>
                    </a:cubicBezTo>
                    <a:cubicBezTo>
                      <a:pt x="3" y="14"/>
                      <a:pt x="5" y="15"/>
                      <a:pt x="8" y="13"/>
                    </a:cubicBezTo>
                    <a:cubicBezTo>
                      <a:pt x="15" y="8"/>
                      <a:pt x="25" y="8"/>
                      <a:pt x="32" y="13"/>
                    </a:cubicBezTo>
                    <a:cubicBezTo>
                      <a:pt x="33" y="14"/>
                      <a:pt x="34" y="14"/>
                      <a:pt x="35" y="14"/>
                    </a:cubicBezTo>
                    <a:cubicBezTo>
                      <a:pt x="36" y="14"/>
                      <a:pt x="38" y="13"/>
                      <a:pt x="39" y="12"/>
                    </a:cubicBezTo>
                    <a:cubicBezTo>
                      <a:pt x="40" y="10"/>
                      <a:pt x="40" y="7"/>
                      <a:pt x="38" y="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98" name="Freeform 97"/>
              <p:cNvSpPr>
                <a:spLocks/>
              </p:cNvSpPr>
              <p:nvPr/>
            </p:nvSpPr>
            <p:spPr bwMode="auto">
              <a:xfrm>
                <a:off x="-555625" y="2122488"/>
                <a:ext cx="23812" cy="46038"/>
              </a:xfrm>
              <a:custGeom>
                <a:avLst/>
                <a:gdLst>
                  <a:gd name="T0" fmla="*/ 6 w 6"/>
                  <a:gd name="T1" fmla="*/ 0 h 12"/>
                  <a:gd name="T2" fmla="*/ 0 w 6"/>
                  <a:gd name="T3" fmla="*/ 6 h 12"/>
                  <a:gd name="T4" fmla="*/ 6 w 6"/>
                  <a:gd name="T5" fmla="*/ 12 h 12"/>
                  <a:gd name="T6" fmla="*/ 6 w 6"/>
                  <a:gd name="T7" fmla="*/ 0 h 12"/>
                </a:gdLst>
                <a:ahLst/>
                <a:cxnLst>
                  <a:cxn ang="0">
                    <a:pos x="T0" y="T1"/>
                  </a:cxn>
                  <a:cxn ang="0">
                    <a:pos x="T2" y="T3"/>
                  </a:cxn>
                  <a:cxn ang="0">
                    <a:pos x="T4" y="T5"/>
                  </a:cxn>
                  <a:cxn ang="0">
                    <a:pos x="T6" y="T7"/>
                  </a:cxn>
                </a:cxnLst>
                <a:rect l="0" t="0" r="r" b="b"/>
                <a:pathLst>
                  <a:path w="6" h="12">
                    <a:moveTo>
                      <a:pt x="6" y="0"/>
                    </a:moveTo>
                    <a:cubicBezTo>
                      <a:pt x="2" y="0"/>
                      <a:pt x="0" y="3"/>
                      <a:pt x="0" y="6"/>
                    </a:cubicBezTo>
                    <a:cubicBezTo>
                      <a:pt x="0" y="9"/>
                      <a:pt x="2" y="12"/>
                      <a:pt x="6" y="12"/>
                    </a:cubicBezTo>
                    <a:lnTo>
                      <a:pt x="6"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99" name="Freeform 98"/>
              <p:cNvSpPr>
                <a:spLocks/>
              </p:cNvSpPr>
              <p:nvPr/>
            </p:nvSpPr>
            <p:spPr bwMode="auto">
              <a:xfrm>
                <a:off x="-752475" y="1824038"/>
                <a:ext cx="220662" cy="112713"/>
              </a:xfrm>
              <a:custGeom>
                <a:avLst/>
                <a:gdLst>
                  <a:gd name="T0" fmla="*/ 57 w 57"/>
                  <a:gd name="T1" fmla="*/ 0 h 29"/>
                  <a:gd name="T2" fmla="*/ 57 w 57"/>
                  <a:gd name="T3" fmla="*/ 0 h 29"/>
                  <a:gd name="T4" fmla="*/ 2 w 57"/>
                  <a:gd name="T5" fmla="*/ 20 h 29"/>
                  <a:gd name="T6" fmla="*/ 2 w 57"/>
                  <a:gd name="T7" fmla="*/ 26 h 29"/>
                  <a:gd name="T8" fmla="*/ 8 w 57"/>
                  <a:gd name="T9" fmla="*/ 27 h 29"/>
                  <a:gd name="T10" fmla="*/ 57 w 57"/>
                  <a:gd name="T11" fmla="*/ 9 h 29"/>
                  <a:gd name="T12" fmla="*/ 57 w 57"/>
                  <a:gd name="T13" fmla="*/ 9 h 29"/>
                  <a:gd name="T14" fmla="*/ 57 w 5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9">
                    <a:moveTo>
                      <a:pt x="57" y="0"/>
                    </a:moveTo>
                    <a:cubicBezTo>
                      <a:pt x="57" y="0"/>
                      <a:pt x="57" y="0"/>
                      <a:pt x="57" y="0"/>
                    </a:cubicBezTo>
                    <a:cubicBezTo>
                      <a:pt x="36" y="0"/>
                      <a:pt x="18" y="6"/>
                      <a:pt x="2" y="20"/>
                    </a:cubicBezTo>
                    <a:cubicBezTo>
                      <a:pt x="0" y="21"/>
                      <a:pt x="0" y="24"/>
                      <a:pt x="2" y="26"/>
                    </a:cubicBezTo>
                    <a:cubicBezTo>
                      <a:pt x="4" y="28"/>
                      <a:pt x="7" y="29"/>
                      <a:pt x="8" y="27"/>
                    </a:cubicBezTo>
                    <a:cubicBezTo>
                      <a:pt x="22" y="15"/>
                      <a:pt x="39" y="9"/>
                      <a:pt x="57" y="9"/>
                    </a:cubicBezTo>
                    <a:cubicBezTo>
                      <a:pt x="57" y="9"/>
                      <a:pt x="57" y="9"/>
                      <a:pt x="57" y="9"/>
                    </a:cubicBezTo>
                    <a:lnTo>
                      <a:pt x="5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00" name="Freeform 99"/>
              <p:cNvSpPr>
                <a:spLocks/>
              </p:cNvSpPr>
              <p:nvPr/>
            </p:nvSpPr>
            <p:spPr bwMode="auto">
              <a:xfrm>
                <a:off x="-679450" y="1925638"/>
                <a:ext cx="147637" cy="80963"/>
              </a:xfrm>
              <a:custGeom>
                <a:avLst/>
                <a:gdLst>
                  <a:gd name="T0" fmla="*/ 38 w 38"/>
                  <a:gd name="T1" fmla="*/ 0 h 21"/>
                  <a:gd name="T2" fmla="*/ 3 w 38"/>
                  <a:gd name="T3" fmla="*/ 12 h 21"/>
                  <a:gd name="T4" fmla="*/ 2 w 38"/>
                  <a:gd name="T5" fmla="*/ 19 h 21"/>
                  <a:gd name="T6" fmla="*/ 8 w 38"/>
                  <a:gd name="T7" fmla="*/ 19 h 21"/>
                  <a:gd name="T8" fmla="*/ 38 w 38"/>
                  <a:gd name="T9" fmla="*/ 9 h 21"/>
                  <a:gd name="T10" fmla="*/ 38 w 38"/>
                  <a:gd name="T11" fmla="*/ 0 h 21"/>
                </a:gdLst>
                <a:ahLst/>
                <a:cxnLst>
                  <a:cxn ang="0">
                    <a:pos x="T0" y="T1"/>
                  </a:cxn>
                  <a:cxn ang="0">
                    <a:pos x="T2" y="T3"/>
                  </a:cxn>
                  <a:cxn ang="0">
                    <a:pos x="T4" y="T5"/>
                  </a:cxn>
                  <a:cxn ang="0">
                    <a:pos x="T6" y="T7"/>
                  </a:cxn>
                  <a:cxn ang="0">
                    <a:pos x="T8" y="T9"/>
                  </a:cxn>
                  <a:cxn ang="0">
                    <a:pos x="T10" y="T11"/>
                  </a:cxn>
                </a:cxnLst>
                <a:rect l="0" t="0" r="r" b="b"/>
                <a:pathLst>
                  <a:path w="38" h="21">
                    <a:moveTo>
                      <a:pt x="38" y="0"/>
                    </a:moveTo>
                    <a:cubicBezTo>
                      <a:pt x="26" y="0"/>
                      <a:pt x="13" y="4"/>
                      <a:pt x="3" y="12"/>
                    </a:cubicBezTo>
                    <a:cubicBezTo>
                      <a:pt x="1" y="14"/>
                      <a:pt x="0" y="17"/>
                      <a:pt x="2" y="19"/>
                    </a:cubicBezTo>
                    <a:cubicBezTo>
                      <a:pt x="3" y="21"/>
                      <a:pt x="6" y="21"/>
                      <a:pt x="8" y="19"/>
                    </a:cubicBezTo>
                    <a:cubicBezTo>
                      <a:pt x="17" y="12"/>
                      <a:pt x="26" y="9"/>
                      <a:pt x="38" y="9"/>
                    </a:cubicBezTo>
                    <a:lnTo>
                      <a:pt x="3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01" name="Freeform 100"/>
              <p:cNvSpPr>
                <a:spLocks/>
              </p:cNvSpPr>
              <p:nvPr/>
            </p:nvSpPr>
            <p:spPr bwMode="auto">
              <a:xfrm>
                <a:off x="-609600" y="2022476"/>
                <a:ext cx="77787" cy="57150"/>
              </a:xfrm>
              <a:custGeom>
                <a:avLst/>
                <a:gdLst>
                  <a:gd name="T0" fmla="*/ 20 w 20"/>
                  <a:gd name="T1" fmla="*/ 0 h 15"/>
                  <a:gd name="T2" fmla="*/ 20 w 20"/>
                  <a:gd name="T3" fmla="*/ 0 h 15"/>
                  <a:gd name="T4" fmla="*/ 3 w 20"/>
                  <a:gd name="T5" fmla="*/ 5 h 15"/>
                  <a:gd name="T6" fmla="*/ 1 w 20"/>
                  <a:gd name="T7" fmla="*/ 12 h 15"/>
                  <a:gd name="T8" fmla="*/ 8 w 20"/>
                  <a:gd name="T9" fmla="*/ 13 h 15"/>
                  <a:gd name="T10" fmla="*/ 20 w 20"/>
                  <a:gd name="T11" fmla="*/ 10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20" y="0"/>
                      <a:pt x="20" y="0"/>
                      <a:pt x="20" y="0"/>
                    </a:cubicBezTo>
                    <a:cubicBezTo>
                      <a:pt x="14" y="0"/>
                      <a:pt x="8" y="2"/>
                      <a:pt x="3" y="5"/>
                    </a:cubicBezTo>
                    <a:cubicBezTo>
                      <a:pt x="0" y="7"/>
                      <a:pt x="0" y="10"/>
                      <a:pt x="1" y="12"/>
                    </a:cubicBezTo>
                    <a:cubicBezTo>
                      <a:pt x="3" y="14"/>
                      <a:pt x="5" y="15"/>
                      <a:pt x="8" y="13"/>
                    </a:cubicBezTo>
                    <a:cubicBezTo>
                      <a:pt x="11" y="11"/>
                      <a:pt x="16" y="10"/>
                      <a:pt x="20" y="10"/>
                    </a:cubicBezTo>
                    <a:lnTo>
                      <a:pt x="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grpSp>
      </p:grpSp>
      <p:pic>
        <p:nvPicPr>
          <p:cNvPr id="51" name="Picture 5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24011211"/>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Picture 104"/>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715946" y="2052305"/>
            <a:ext cx="2908089" cy="4956317"/>
          </a:xfrm>
          <a:prstGeom prst="rect">
            <a:avLst/>
          </a:prstGeom>
        </p:spPr>
      </p:pic>
      <p:sp>
        <p:nvSpPr>
          <p:cNvPr id="312" name="Rectangle 311"/>
          <p:cNvSpPr/>
          <p:nvPr/>
        </p:nvSpPr>
        <p:spPr>
          <a:xfrm>
            <a:off x="0" y="7346459"/>
            <a:ext cx="6858000" cy="1790646"/>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14" name="Chord 313"/>
          <p:cNvSpPr/>
          <p:nvPr/>
        </p:nvSpPr>
        <p:spPr>
          <a:xfrm>
            <a:off x="3024154" y="7001321"/>
            <a:ext cx="668086" cy="668086"/>
          </a:xfrm>
          <a:prstGeom prst="chord">
            <a:avLst>
              <a:gd name="adj1" fmla="val 5467745"/>
              <a:gd name="adj2" fmla="val 16200000"/>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Chord 314"/>
          <p:cNvSpPr/>
          <p:nvPr/>
        </p:nvSpPr>
        <p:spPr>
          <a:xfrm rot="10800000">
            <a:off x="3015213" y="7000553"/>
            <a:ext cx="668086" cy="668086"/>
          </a:xfrm>
          <a:prstGeom prst="chord">
            <a:avLst>
              <a:gd name="adj1" fmla="val 5467745"/>
              <a:gd name="adj2" fmla="val 16200000"/>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16" name="Picture 315" descr="icons-02.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80228" y="7060482"/>
            <a:ext cx="355938" cy="505663"/>
          </a:xfrm>
          <a:prstGeom prst="rect">
            <a:avLst/>
          </a:prstGeom>
        </p:spPr>
      </p:pic>
      <p:sp>
        <p:nvSpPr>
          <p:cNvPr id="4" name="Rectangle 3"/>
          <p:cNvSpPr/>
          <p:nvPr/>
        </p:nvSpPr>
        <p:spPr>
          <a:xfrm>
            <a:off x="1" y="942704"/>
            <a:ext cx="6857999" cy="826654"/>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Text Box 300"/>
          <p:cNvSpPr txBox="1"/>
          <p:nvPr/>
        </p:nvSpPr>
        <p:spPr>
          <a:xfrm>
            <a:off x="393700" y="1108357"/>
            <a:ext cx="5803900" cy="59112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28575" marR="0">
              <a:lnSpc>
                <a:spcPct val="115000"/>
              </a:lnSpc>
              <a:spcBef>
                <a:spcPts val="5"/>
              </a:spcBef>
              <a:spcAft>
                <a:spcPts val="0"/>
              </a:spcAft>
            </a:pPr>
            <a:r>
              <a:rPr lang="fr-FR" sz="2000" dirty="0">
                <a:solidFill>
                  <a:schemeClr val="bg1"/>
                </a:solidFill>
                <a:effectLst/>
                <a:latin typeface="Arial" charset="0"/>
              </a:rPr>
              <a:t>Networking Essentials</a:t>
            </a:r>
            <a:endParaRPr lang="fr-FR" sz="1200" dirty="0">
              <a:solidFill>
                <a:schemeClr val="bg1"/>
              </a:solidFill>
              <a:effectLst/>
              <a:latin typeface="Arial" charset="0"/>
              <a:ea typeface="Arial" charset="0"/>
              <a:cs typeface="Times New Roman" charset="0"/>
            </a:endParaRPr>
          </a:p>
        </p:txBody>
      </p:sp>
      <p:sp>
        <p:nvSpPr>
          <p:cNvPr id="8" name="TextBox 7"/>
          <p:cNvSpPr txBox="1"/>
          <p:nvPr/>
        </p:nvSpPr>
        <p:spPr>
          <a:xfrm>
            <a:off x="5795054" y="1538365"/>
            <a:ext cx="582211" cy="230832"/>
          </a:xfrm>
          <a:prstGeom prst="rect">
            <a:avLst/>
          </a:prstGeom>
          <a:noFill/>
        </p:spPr>
        <p:txBody>
          <a:bodyPr wrap="none" rtlCol="0">
            <a:spAutoFit/>
          </a:bodyPr>
          <a:lstStyle/>
          <a:p>
            <a:pPr algn="ctr"/>
            <a:r>
              <a:rPr lang="fr-FR" sz="900" dirty="0">
                <a:solidFill>
                  <a:schemeClr val="bg1"/>
                </a:solidFill>
              </a:rPr>
              <a:t>Réseau</a:t>
            </a:r>
          </a:p>
        </p:txBody>
      </p:sp>
      <p:sp>
        <p:nvSpPr>
          <p:cNvPr id="269" name="Rectangle 268"/>
          <p:cNvSpPr/>
          <p:nvPr/>
        </p:nvSpPr>
        <p:spPr>
          <a:xfrm>
            <a:off x="162008" y="2109507"/>
            <a:ext cx="2969119" cy="305697"/>
          </a:xfrm>
          <a:prstGeom prst="rect">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p:cNvGrpSpPr/>
          <p:nvPr/>
        </p:nvGrpSpPr>
        <p:grpSpPr>
          <a:xfrm>
            <a:off x="3087644" y="2108484"/>
            <a:ext cx="387827" cy="657736"/>
            <a:chOff x="4182156" y="2537977"/>
            <a:chExt cx="387827" cy="657736"/>
          </a:xfrm>
        </p:grpSpPr>
        <p:sp>
          <p:nvSpPr>
            <p:cNvPr id="270" name="Right Triangle 269"/>
            <p:cNvSpPr/>
            <p:nvPr/>
          </p:nvSpPr>
          <p:spPr>
            <a:xfrm>
              <a:off x="4226725" y="2537977"/>
              <a:ext cx="306777" cy="300436"/>
            </a:xfrm>
            <a:prstGeom prst="r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1" name="Rectangle 270"/>
            <p:cNvSpPr/>
            <p:nvPr/>
          </p:nvSpPr>
          <p:spPr>
            <a:xfrm>
              <a:off x="4226406" y="2835458"/>
              <a:ext cx="305761" cy="156361"/>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2" name="Isosceles Triangle 28"/>
            <p:cNvSpPr/>
            <p:nvPr/>
          </p:nvSpPr>
          <p:spPr>
            <a:xfrm rot="10800000">
              <a:off x="4182156" y="2987369"/>
              <a:ext cx="387827" cy="208344"/>
            </a:xfrm>
            <a:prstGeom prst="triangl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3" name="Rectangle 272"/>
          <p:cNvSpPr/>
          <p:nvPr/>
        </p:nvSpPr>
        <p:spPr>
          <a:xfrm>
            <a:off x="145813" y="5606627"/>
            <a:ext cx="2971800" cy="296345"/>
          </a:xfrm>
          <a:prstGeom prst="rect">
            <a:avLst/>
          </a:prstGeom>
          <a:solidFill>
            <a:schemeClr val="accent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p:cNvGrpSpPr/>
          <p:nvPr/>
        </p:nvGrpSpPr>
        <p:grpSpPr>
          <a:xfrm>
            <a:off x="3068736" y="5606627"/>
            <a:ext cx="387827" cy="657736"/>
            <a:chOff x="4165961" y="5786738"/>
            <a:chExt cx="387827" cy="657736"/>
          </a:xfrm>
        </p:grpSpPr>
        <p:sp>
          <p:nvSpPr>
            <p:cNvPr id="274" name="Right Triangle 273"/>
            <p:cNvSpPr/>
            <p:nvPr/>
          </p:nvSpPr>
          <p:spPr>
            <a:xfrm>
              <a:off x="4210530" y="5786738"/>
              <a:ext cx="306777" cy="300436"/>
            </a:xfrm>
            <a:prstGeom prst="r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5" name="Rectangle 274"/>
            <p:cNvSpPr/>
            <p:nvPr/>
          </p:nvSpPr>
          <p:spPr>
            <a:xfrm>
              <a:off x="4210211" y="6084219"/>
              <a:ext cx="305761" cy="156361"/>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Isosceles Triangle 43"/>
            <p:cNvSpPr/>
            <p:nvPr/>
          </p:nvSpPr>
          <p:spPr>
            <a:xfrm rot="10800000">
              <a:off x="4165961" y="6236130"/>
              <a:ext cx="387827" cy="208344"/>
            </a:xfrm>
            <a:prstGeom prst="triangl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8" name="Isosceles Triangle 25"/>
          <p:cNvSpPr/>
          <p:nvPr/>
        </p:nvSpPr>
        <p:spPr>
          <a:xfrm rot="5400000">
            <a:off x="60013" y="217565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TextBox 278"/>
          <p:cNvSpPr txBox="1"/>
          <p:nvPr/>
        </p:nvSpPr>
        <p:spPr>
          <a:xfrm>
            <a:off x="298562" y="2102959"/>
            <a:ext cx="1925527" cy="307777"/>
          </a:xfrm>
          <a:prstGeom prst="rect">
            <a:avLst/>
          </a:prstGeom>
          <a:noFill/>
        </p:spPr>
        <p:txBody>
          <a:bodyPr wrap="none" rtlCol="0" anchor="ctr">
            <a:spAutoFit/>
          </a:bodyPr>
          <a:lstStyle/>
          <a:p>
            <a:r>
              <a:rPr lang="fr-FR" sz="1400" dirty="0"/>
              <a:t>Présentation du cours</a:t>
            </a:r>
          </a:p>
        </p:txBody>
      </p:sp>
      <p:sp>
        <p:nvSpPr>
          <p:cNvPr id="281" name="Rectangle 280"/>
          <p:cNvSpPr/>
          <p:nvPr/>
        </p:nvSpPr>
        <p:spPr>
          <a:xfrm>
            <a:off x="165361" y="3842423"/>
            <a:ext cx="2971800" cy="296345"/>
          </a:xfrm>
          <a:prstGeom prst="rect">
            <a:avLst/>
          </a:prstGeom>
          <a:solidFill>
            <a:srgbClr val="00608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Isosceles Triangle 33"/>
          <p:cNvSpPr/>
          <p:nvPr/>
        </p:nvSpPr>
        <p:spPr>
          <a:xfrm rot="5400000">
            <a:off x="63365" y="3908570"/>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p:cNvGrpSpPr/>
          <p:nvPr/>
        </p:nvGrpSpPr>
        <p:grpSpPr>
          <a:xfrm>
            <a:off x="3087644" y="3842423"/>
            <a:ext cx="387827" cy="657736"/>
            <a:chOff x="4185509" y="4631627"/>
            <a:chExt cx="387827" cy="657736"/>
          </a:xfrm>
        </p:grpSpPr>
        <p:sp>
          <p:nvSpPr>
            <p:cNvPr id="283" name="Right Triangle 282"/>
            <p:cNvSpPr/>
            <p:nvPr/>
          </p:nvSpPr>
          <p:spPr>
            <a:xfrm>
              <a:off x="4230078" y="4631627"/>
              <a:ext cx="306777" cy="300436"/>
            </a:xfrm>
            <a:prstGeom prst="r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4" name="Rectangle 283"/>
            <p:cNvSpPr/>
            <p:nvPr/>
          </p:nvSpPr>
          <p:spPr>
            <a:xfrm>
              <a:off x="4229759" y="4929108"/>
              <a:ext cx="305761" cy="156361"/>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5" name="Isosceles Triangle 36"/>
            <p:cNvSpPr/>
            <p:nvPr/>
          </p:nvSpPr>
          <p:spPr>
            <a:xfrm rot="10800000">
              <a:off x="4185509" y="5081019"/>
              <a:ext cx="387827" cy="208344"/>
            </a:xfrm>
            <a:prstGeom prst="triangl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6" name="TextBox 285"/>
          <p:cNvSpPr txBox="1"/>
          <p:nvPr/>
        </p:nvSpPr>
        <p:spPr>
          <a:xfrm>
            <a:off x="298562" y="3846892"/>
            <a:ext cx="1027782" cy="307777"/>
          </a:xfrm>
          <a:prstGeom prst="rect">
            <a:avLst/>
          </a:prstGeom>
          <a:noFill/>
        </p:spPr>
        <p:txBody>
          <a:bodyPr wrap="none" rtlCol="0" anchor="ctr">
            <a:spAutoFit/>
          </a:bodyPr>
          <a:lstStyle/>
          <a:p>
            <a:r>
              <a:rPr lang="fr-FR" sz="1400" dirty="0">
                <a:solidFill>
                  <a:srgbClr val="FFFFFF"/>
                </a:solidFill>
              </a:rPr>
              <a:t>Avantages</a:t>
            </a:r>
          </a:p>
        </p:txBody>
      </p:sp>
      <p:sp>
        <p:nvSpPr>
          <p:cNvPr id="288" name="Isosceles Triangle 40"/>
          <p:cNvSpPr/>
          <p:nvPr/>
        </p:nvSpPr>
        <p:spPr>
          <a:xfrm rot="5400000">
            <a:off x="43818" y="5672774"/>
            <a:ext cx="329120" cy="157520"/>
          </a:xfrm>
          <a:prstGeom prst="triangl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9" name="TextBox 288"/>
          <p:cNvSpPr txBox="1"/>
          <p:nvPr/>
        </p:nvSpPr>
        <p:spPr>
          <a:xfrm>
            <a:off x="298562" y="5611095"/>
            <a:ext cx="1944763" cy="307777"/>
          </a:xfrm>
          <a:prstGeom prst="rect">
            <a:avLst/>
          </a:prstGeom>
          <a:noFill/>
        </p:spPr>
        <p:txBody>
          <a:bodyPr wrap="none" rtlCol="0" anchor="ctr">
            <a:spAutoFit/>
          </a:bodyPr>
          <a:lstStyle/>
          <a:p>
            <a:r>
              <a:rPr lang="fr-FR" sz="1400" dirty="0">
                <a:solidFill>
                  <a:srgbClr val="FFFFFF"/>
                </a:solidFill>
              </a:rPr>
              <a:t>Supports de formation</a:t>
            </a:r>
          </a:p>
        </p:txBody>
      </p:sp>
      <p:sp>
        <p:nvSpPr>
          <p:cNvPr id="317" name="TextBox 316"/>
          <p:cNvSpPr txBox="1"/>
          <p:nvPr/>
        </p:nvSpPr>
        <p:spPr>
          <a:xfrm>
            <a:off x="421154" y="1418193"/>
            <a:ext cx="851515" cy="230832"/>
          </a:xfrm>
          <a:prstGeom prst="rect">
            <a:avLst/>
          </a:prstGeom>
          <a:noFill/>
        </p:spPr>
        <p:txBody>
          <a:bodyPr wrap="none" rtlCol="0">
            <a:spAutoFit/>
          </a:bodyPr>
          <a:lstStyle/>
          <a:p>
            <a:r>
              <a:rPr lang="fr-FR" sz="900" dirty="0" err="1">
                <a:solidFill>
                  <a:schemeClr val="bg1"/>
                </a:solidFill>
              </a:rPr>
              <a:t>Foundational</a:t>
            </a:r>
            <a:endParaRPr lang="fr-FR" sz="900" dirty="0">
              <a:solidFill>
                <a:schemeClr val="bg1"/>
              </a:solidFill>
            </a:endParaRPr>
          </a:p>
        </p:txBody>
      </p:sp>
      <p:sp>
        <p:nvSpPr>
          <p:cNvPr id="70" name="TextBox 69"/>
          <p:cNvSpPr txBox="1"/>
          <p:nvPr/>
        </p:nvSpPr>
        <p:spPr>
          <a:xfrm>
            <a:off x="410242" y="2502814"/>
            <a:ext cx="2487168" cy="1259319"/>
          </a:xfrm>
          <a:prstGeom prst="rect">
            <a:avLst/>
          </a:prstGeom>
          <a:noFill/>
        </p:spPr>
        <p:txBody>
          <a:bodyPr wrap="square" lIns="0" tIns="0" rIns="0" bIns="0" rtlCol="0">
            <a:spAutoFit/>
          </a:bodyPr>
          <a:lstStyle/>
          <a:p>
            <a:pPr>
              <a:spcAft>
                <a:spcPts val="700"/>
              </a:spcAft>
            </a:pPr>
            <a:r>
              <a:rPr lang="fr-FR" sz="950" dirty="0"/>
              <a:t>Networking Essentials couvre le domaine des réseaux dans les environnements que les élèves sont susceptibles de rencontrer au quotidien, y compris dans des petites entreprises ou dans des bureaux à domicile. </a:t>
            </a:r>
          </a:p>
          <a:p>
            <a:pPr>
              <a:spcAft>
                <a:spcPts val="700"/>
              </a:spcAft>
            </a:pPr>
            <a:r>
              <a:rPr lang="fr-FR" sz="950" dirty="0"/>
              <a:t>Ce cours propose des travaux pratiques sur des équipements physiques et des activités de simulation dans Packet Tracer.</a:t>
            </a:r>
          </a:p>
        </p:txBody>
      </p:sp>
      <p:sp>
        <p:nvSpPr>
          <p:cNvPr id="71" name="TextBox 70"/>
          <p:cNvSpPr txBox="1"/>
          <p:nvPr/>
        </p:nvSpPr>
        <p:spPr>
          <a:xfrm>
            <a:off x="417365" y="4214607"/>
            <a:ext cx="2487168" cy="1315745"/>
          </a:xfrm>
          <a:prstGeom prst="rect">
            <a:avLst/>
          </a:prstGeom>
          <a:noFill/>
        </p:spPr>
        <p:txBody>
          <a:bodyPr wrap="square" lIns="0" tIns="0" rIns="0" bIns="0" rtlCol="0">
            <a:spAutoFit/>
          </a:bodyPr>
          <a:lstStyle/>
          <a:p>
            <a:pPr>
              <a:spcAft>
                <a:spcPts val="700"/>
              </a:spcAft>
            </a:pPr>
            <a:r>
              <a:rPr lang="fr-FR" sz="950" dirty="0"/>
              <a:t>Ce cours enseigne les compétences nécessaires à l'obtention d'un poste d'installateur de réseau débutant pour bureaux à domicile et petites entreprises. Networking Essentials prépare les élèves au cursus CCNA R&amp;S. Ce cours peut également constituer une introduction utile à l'informatique et aux réseaux pour les étudiants d'autres domaines non liés à l'IT.</a:t>
            </a:r>
          </a:p>
        </p:txBody>
      </p:sp>
      <p:sp>
        <p:nvSpPr>
          <p:cNvPr id="73" name="TextBox 72"/>
          <p:cNvSpPr txBox="1"/>
          <p:nvPr/>
        </p:nvSpPr>
        <p:spPr>
          <a:xfrm>
            <a:off x="432968" y="6007641"/>
            <a:ext cx="2684645" cy="1082348"/>
          </a:xfrm>
          <a:prstGeom prst="rect">
            <a:avLst/>
          </a:prstGeom>
          <a:noFill/>
        </p:spPr>
        <p:txBody>
          <a:bodyPr wrap="square" lIns="0" tIns="0" rIns="0" bIns="0" numCol="2" spcCol="274320" rtlCol="0">
            <a:spAutoFit/>
          </a:bodyPr>
          <a:lstStyle/>
          <a:p>
            <a:pPr marL="109728" indent="-109728">
              <a:spcBef>
                <a:spcPts val="400"/>
              </a:spcBef>
              <a:buSzPct val="80000"/>
              <a:buFont typeface="Arial"/>
              <a:buChar char="•"/>
            </a:pPr>
            <a:r>
              <a:rPr lang="fr-FR" sz="950" dirty="0"/>
              <a:t>9 chapitres</a:t>
            </a:r>
          </a:p>
          <a:p>
            <a:pPr marL="109728" indent="-109728">
              <a:spcBef>
                <a:spcPts val="400"/>
              </a:spcBef>
              <a:buSzPct val="80000"/>
              <a:buFont typeface="Arial"/>
              <a:buChar char="•"/>
            </a:pPr>
            <a:r>
              <a:rPr lang="fr-FR" sz="950" dirty="0"/>
              <a:t>21 ateliers pratiques</a:t>
            </a:r>
          </a:p>
          <a:p>
            <a:pPr marL="109728" indent="-109728">
              <a:spcBef>
                <a:spcPts val="400"/>
              </a:spcBef>
              <a:buSzPct val="80000"/>
              <a:buFont typeface="Arial"/>
              <a:buChar char="•"/>
            </a:pPr>
            <a:r>
              <a:rPr lang="fr-FR" sz="950" dirty="0"/>
              <a:t>17 exercices Cisco Packet Tracer</a:t>
            </a:r>
          </a:p>
          <a:p>
            <a:pPr marL="109728" indent="-109728">
              <a:spcBef>
                <a:spcPts val="400"/>
              </a:spcBef>
              <a:buSzPct val="80000"/>
              <a:buFont typeface="Arial"/>
              <a:buChar char="•"/>
            </a:pPr>
            <a:endParaRPr lang="fr-FR" sz="950" dirty="0"/>
          </a:p>
          <a:p>
            <a:pPr marL="109728" indent="-109728">
              <a:spcBef>
                <a:spcPts val="400"/>
              </a:spcBef>
              <a:buSzPct val="80000"/>
              <a:buFont typeface="Arial"/>
              <a:buChar char="•"/>
            </a:pPr>
            <a:endParaRPr lang="fr-FR" sz="950" dirty="0"/>
          </a:p>
          <a:p>
            <a:pPr marL="109728" indent="-109728">
              <a:spcBef>
                <a:spcPts val="400"/>
              </a:spcBef>
              <a:buSzPct val="80000"/>
              <a:buFont typeface="Arial"/>
              <a:buChar char="•"/>
            </a:pPr>
            <a:r>
              <a:rPr lang="fr-FR" sz="950" dirty="0"/>
              <a:t>1 évaluation pratique en atelier</a:t>
            </a:r>
          </a:p>
          <a:p>
            <a:pPr marL="109728" indent="-109728">
              <a:spcBef>
                <a:spcPts val="400"/>
              </a:spcBef>
              <a:buSzPct val="80000"/>
              <a:buFont typeface="Arial"/>
              <a:buChar char="•"/>
            </a:pPr>
            <a:r>
              <a:rPr lang="fr-FR" sz="950" dirty="0"/>
              <a:t>9 examens (1 par chapitre), 1 examen de contrôle, 1 examen blanc final, 1 examen final</a:t>
            </a:r>
          </a:p>
        </p:txBody>
      </p:sp>
      <p:sp>
        <p:nvSpPr>
          <p:cNvPr id="74" name="TextBox 73"/>
          <p:cNvSpPr txBox="1"/>
          <p:nvPr/>
        </p:nvSpPr>
        <p:spPr>
          <a:xfrm>
            <a:off x="145812" y="7530121"/>
            <a:ext cx="2967173" cy="1523494"/>
          </a:xfrm>
          <a:prstGeom prst="rect">
            <a:avLst/>
          </a:prstGeom>
          <a:noFill/>
        </p:spPr>
        <p:txBody>
          <a:bodyPr wrap="square" rtlCol="0">
            <a:spAutoFit/>
          </a:bodyPr>
          <a:lstStyle/>
          <a:p>
            <a:pPr>
              <a:spcBef>
                <a:spcPts val="0"/>
              </a:spcBef>
              <a:spcAft>
                <a:spcPts val="300"/>
              </a:spcAft>
            </a:pPr>
            <a:r>
              <a:rPr lang="fr-FR" sz="950" b="1" dirty="0">
                <a:solidFill>
                  <a:schemeClr val="bg1"/>
                </a:solidFill>
              </a:rPr>
              <a:t>Public cible</a:t>
            </a:r>
            <a:r>
              <a:rPr lang="fr-FR" sz="950" dirty="0">
                <a:solidFill>
                  <a:schemeClr val="bg1"/>
                </a:solidFill>
              </a:rPr>
              <a:t> : élèves de l'enseignement secondaire et étudiants ayant effectué deux années d'université, étudiants dans d'autres domaines non liés à l'IT</a:t>
            </a:r>
          </a:p>
          <a:p>
            <a:pPr>
              <a:spcBef>
                <a:spcPts val="0"/>
              </a:spcBef>
              <a:spcAft>
                <a:spcPts val="300"/>
              </a:spcAft>
            </a:pPr>
            <a:r>
              <a:rPr lang="fr-FR" sz="950" b="1" dirty="0">
                <a:solidFill>
                  <a:schemeClr val="bg1"/>
                </a:solidFill>
              </a:rPr>
              <a:t>Connaissances préalables requises : </a:t>
            </a:r>
            <a:r>
              <a:rPr lang="fr-FR" sz="950" dirty="0">
                <a:solidFill>
                  <a:schemeClr val="bg1"/>
                </a:solidFill>
              </a:rPr>
              <a:t>aucune</a:t>
            </a:r>
          </a:p>
          <a:p>
            <a:pPr>
              <a:spcBef>
                <a:spcPts val="0"/>
              </a:spcBef>
              <a:spcAft>
                <a:spcPts val="300"/>
              </a:spcAft>
            </a:pPr>
            <a:r>
              <a:rPr lang="fr-FR" sz="950" b="1" dirty="0">
                <a:solidFill>
                  <a:schemeClr val="bg1"/>
                </a:solidFill>
              </a:rPr>
              <a:t>Formation requise pour les instructeurs :</a:t>
            </a:r>
            <a:r>
              <a:rPr lang="fr-FR" sz="950" dirty="0">
                <a:solidFill>
                  <a:schemeClr val="bg1"/>
                </a:solidFill>
              </a:rPr>
              <a:t> oui</a:t>
            </a:r>
          </a:p>
          <a:p>
            <a:pPr>
              <a:spcBef>
                <a:spcPts val="0"/>
              </a:spcBef>
              <a:spcAft>
                <a:spcPts val="300"/>
              </a:spcAft>
            </a:pPr>
            <a:r>
              <a:rPr lang="fr-FR" sz="950" b="1" dirty="0">
                <a:solidFill>
                  <a:schemeClr val="bg1"/>
                </a:solidFill>
              </a:rPr>
              <a:t>Langues : </a:t>
            </a:r>
            <a:r>
              <a:rPr lang="fr-FR" sz="950" dirty="0">
                <a:solidFill>
                  <a:schemeClr val="bg1"/>
                </a:solidFill>
              </a:rPr>
              <a:t>allemand, anglais, arabe, chinois (simplifié), espagnol, français, portugais (brésilien) et russe</a:t>
            </a:r>
          </a:p>
        </p:txBody>
      </p:sp>
      <p:sp>
        <p:nvSpPr>
          <p:cNvPr id="90" name="TextBox 89"/>
          <p:cNvSpPr txBox="1"/>
          <p:nvPr/>
        </p:nvSpPr>
        <p:spPr>
          <a:xfrm>
            <a:off x="3778375" y="7530121"/>
            <a:ext cx="2845660" cy="900246"/>
          </a:xfrm>
          <a:prstGeom prst="rect">
            <a:avLst/>
          </a:prstGeom>
          <a:noFill/>
        </p:spPr>
        <p:txBody>
          <a:bodyPr wrap="square" rtlCol="0">
            <a:spAutoFit/>
          </a:bodyPr>
          <a:lstStyle/>
          <a:p>
            <a:pPr>
              <a:spcBef>
                <a:spcPts val="0"/>
              </a:spcBef>
              <a:spcAft>
                <a:spcPts val="300"/>
              </a:spcAft>
            </a:pPr>
            <a:r>
              <a:rPr lang="fr-FR" sz="950" b="1" dirty="0">
                <a:solidFill>
                  <a:schemeClr val="bg1"/>
                </a:solidFill>
              </a:rPr>
              <a:t>Mode de formation</a:t>
            </a:r>
            <a:r>
              <a:rPr lang="fr-FR" sz="950" dirty="0">
                <a:solidFill>
                  <a:schemeClr val="bg1"/>
                </a:solidFill>
              </a:rPr>
              <a:t> : dispensée par un instructeur</a:t>
            </a:r>
          </a:p>
          <a:p>
            <a:pPr>
              <a:spcBef>
                <a:spcPts val="0"/>
              </a:spcBef>
              <a:spcAft>
                <a:spcPts val="300"/>
              </a:spcAft>
            </a:pPr>
            <a:r>
              <a:rPr lang="fr-FR" sz="950" b="1" dirty="0">
                <a:solidFill>
                  <a:schemeClr val="bg1"/>
                </a:solidFill>
              </a:rPr>
              <a:t>Durée totale estimée : </a:t>
            </a:r>
            <a:r>
              <a:rPr lang="fr-FR" sz="950" dirty="0">
                <a:solidFill>
                  <a:schemeClr val="bg1"/>
                </a:solidFill>
              </a:rPr>
              <a:t>70 heures</a:t>
            </a:r>
          </a:p>
          <a:p>
            <a:pPr>
              <a:spcBef>
                <a:spcPts val="0"/>
              </a:spcBef>
              <a:spcAft>
                <a:spcPts val="300"/>
              </a:spcAft>
            </a:pPr>
            <a:r>
              <a:rPr lang="fr-FR" sz="950" b="1" dirty="0">
                <a:solidFill>
                  <a:schemeClr val="bg1"/>
                </a:solidFill>
              </a:rPr>
              <a:t>Cours complémentaire recommandé : </a:t>
            </a:r>
            <a:r>
              <a:rPr lang="fr-FR" sz="950" dirty="0">
                <a:solidFill>
                  <a:schemeClr val="bg1"/>
                </a:solidFill>
              </a:rPr>
              <a:t>CCNA R&amp;S Introduction to Networks, Introduction to IoT</a:t>
            </a:r>
          </a:p>
        </p:txBody>
      </p:sp>
      <p:grpSp>
        <p:nvGrpSpPr>
          <p:cNvPr id="91" name="Group 90"/>
          <p:cNvGrpSpPr>
            <a:grpSpLocks noChangeAspect="1"/>
          </p:cNvGrpSpPr>
          <p:nvPr/>
        </p:nvGrpSpPr>
        <p:grpSpPr>
          <a:xfrm>
            <a:off x="5809049" y="1005283"/>
            <a:ext cx="557784" cy="551050"/>
            <a:chOff x="303471" y="6048636"/>
            <a:chExt cx="202093" cy="199653"/>
          </a:xfrm>
        </p:grpSpPr>
        <p:grpSp>
          <p:nvGrpSpPr>
            <p:cNvPr id="92" name="Group 91"/>
            <p:cNvGrpSpPr>
              <a:grpSpLocks noChangeAspect="1"/>
            </p:cNvGrpSpPr>
            <p:nvPr/>
          </p:nvGrpSpPr>
          <p:grpSpPr>
            <a:xfrm>
              <a:off x="303471" y="6048636"/>
              <a:ext cx="202093" cy="199653"/>
              <a:chOff x="2632787" y="1629410"/>
              <a:chExt cx="1817884" cy="1795938"/>
            </a:xfrm>
          </p:grpSpPr>
          <p:sp>
            <p:nvSpPr>
              <p:cNvPr id="102" name="Chord 101"/>
              <p:cNvSpPr/>
              <p:nvPr/>
            </p:nvSpPr>
            <p:spPr>
              <a:xfrm>
                <a:off x="2656794" y="1631471"/>
                <a:ext cx="1793877" cy="1793877"/>
              </a:xfrm>
              <a:prstGeom prst="chord">
                <a:avLst>
                  <a:gd name="adj1" fmla="val 5467745"/>
                  <a:gd name="adj2" fmla="val 1620000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103" name="Chord 102"/>
              <p:cNvSpPr/>
              <p:nvPr/>
            </p:nvSpPr>
            <p:spPr>
              <a:xfrm rot="10800000">
                <a:off x="2632787" y="1629410"/>
                <a:ext cx="1793877" cy="1793877"/>
              </a:xfrm>
              <a:prstGeom prst="chord">
                <a:avLst>
                  <a:gd name="adj1" fmla="val 5403900"/>
                  <a:gd name="adj2" fmla="val 16200000"/>
                </a:avLst>
              </a:prstGeom>
              <a:solidFill>
                <a:srgbClr val="D9D9D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grpSp>
        <p:grpSp>
          <p:nvGrpSpPr>
            <p:cNvPr id="93" name="Group 92"/>
            <p:cNvGrpSpPr>
              <a:grpSpLocks noChangeAspect="1"/>
            </p:cNvGrpSpPr>
            <p:nvPr/>
          </p:nvGrpSpPr>
          <p:grpSpPr>
            <a:xfrm>
              <a:off x="323459" y="6089642"/>
              <a:ext cx="163544" cy="128119"/>
              <a:chOff x="-752475" y="1824038"/>
              <a:chExt cx="439737" cy="344488"/>
            </a:xfrm>
          </p:grpSpPr>
          <p:sp>
            <p:nvSpPr>
              <p:cNvPr id="94" name="Oval 93"/>
              <p:cNvSpPr>
                <a:spLocks noChangeArrowheads="1"/>
              </p:cNvSpPr>
              <p:nvPr/>
            </p:nvSpPr>
            <p:spPr bwMode="auto">
              <a:xfrm>
                <a:off x="-552450" y="2122488"/>
                <a:ext cx="42862" cy="46038"/>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95" name="Freeform 94"/>
              <p:cNvSpPr>
                <a:spLocks/>
              </p:cNvSpPr>
              <p:nvPr/>
            </p:nvSpPr>
            <p:spPr bwMode="auto">
              <a:xfrm>
                <a:off x="-752475" y="1824038"/>
                <a:ext cx="439737" cy="112713"/>
              </a:xfrm>
              <a:custGeom>
                <a:avLst/>
                <a:gdLst>
                  <a:gd name="T0" fmla="*/ 112 w 114"/>
                  <a:gd name="T1" fmla="*/ 20 h 29"/>
                  <a:gd name="T2" fmla="*/ 57 w 114"/>
                  <a:gd name="T3" fmla="*/ 0 h 29"/>
                  <a:gd name="T4" fmla="*/ 3 w 114"/>
                  <a:gd name="T5" fmla="*/ 20 h 29"/>
                  <a:gd name="T6" fmla="*/ 2 w 114"/>
                  <a:gd name="T7" fmla="*/ 26 h 29"/>
                  <a:gd name="T8" fmla="*/ 8 w 114"/>
                  <a:gd name="T9" fmla="*/ 27 h 29"/>
                  <a:gd name="T10" fmla="*/ 57 w 114"/>
                  <a:gd name="T11" fmla="*/ 9 h 29"/>
                  <a:gd name="T12" fmla="*/ 106 w 114"/>
                  <a:gd name="T13" fmla="*/ 27 h 29"/>
                  <a:gd name="T14" fmla="*/ 109 w 114"/>
                  <a:gd name="T15" fmla="*/ 28 h 29"/>
                  <a:gd name="T16" fmla="*/ 112 w 114"/>
                  <a:gd name="T17" fmla="*/ 26 h 29"/>
                  <a:gd name="T18" fmla="*/ 112 w 114"/>
                  <a:gd name="T19" fmla="*/ 2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29">
                    <a:moveTo>
                      <a:pt x="112" y="20"/>
                    </a:moveTo>
                    <a:cubicBezTo>
                      <a:pt x="96" y="6"/>
                      <a:pt x="78" y="0"/>
                      <a:pt x="57" y="0"/>
                    </a:cubicBezTo>
                    <a:cubicBezTo>
                      <a:pt x="37" y="0"/>
                      <a:pt x="18" y="6"/>
                      <a:pt x="3" y="20"/>
                    </a:cubicBezTo>
                    <a:cubicBezTo>
                      <a:pt x="0" y="21"/>
                      <a:pt x="0" y="24"/>
                      <a:pt x="2" y="26"/>
                    </a:cubicBezTo>
                    <a:cubicBezTo>
                      <a:pt x="4" y="28"/>
                      <a:pt x="7" y="29"/>
                      <a:pt x="8" y="27"/>
                    </a:cubicBezTo>
                    <a:cubicBezTo>
                      <a:pt x="22" y="15"/>
                      <a:pt x="39" y="9"/>
                      <a:pt x="57" y="9"/>
                    </a:cubicBezTo>
                    <a:cubicBezTo>
                      <a:pt x="75" y="9"/>
                      <a:pt x="92" y="15"/>
                      <a:pt x="106" y="27"/>
                    </a:cubicBezTo>
                    <a:cubicBezTo>
                      <a:pt x="106" y="27"/>
                      <a:pt x="107" y="28"/>
                      <a:pt x="109" y="28"/>
                    </a:cubicBezTo>
                    <a:cubicBezTo>
                      <a:pt x="110" y="28"/>
                      <a:pt x="111" y="27"/>
                      <a:pt x="112" y="26"/>
                    </a:cubicBezTo>
                    <a:cubicBezTo>
                      <a:pt x="114" y="24"/>
                      <a:pt x="114" y="21"/>
                      <a:pt x="112" y="2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96" name="Freeform 95"/>
              <p:cNvSpPr>
                <a:spLocks/>
              </p:cNvSpPr>
              <p:nvPr/>
            </p:nvSpPr>
            <p:spPr bwMode="auto">
              <a:xfrm>
                <a:off x="-679450" y="1925638"/>
                <a:ext cx="293687" cy="80963"/>
              </a:xfrm>
              <a:custGeom>
                <a:avLst/>
                <a:gdLst>
                  <a:gd name="T0" fmla="*/ 74 w 76"/>
                  <a:gd name="T1" fmla="*/ 12 h 21"/>
                  <a:gd name="T2" fmla="*/ 38 w 76"/>
                  <a:gd name="T3" fmla="*/ 0 h 21"/>
                  <a:gd name="T4" fmla="*/ 3 w 76"/>
                  <a:gd name="T5" fmla="*/ 12 h 21"/>
                  <a:gd name="T6" fmla="*/ 2 w 76"/>
                  <a:gd name="T7" fmla="*/ 19 h 21"/>
                  <a:gd name="T8" fmla="*/ 9 w 76"/>
                  <a:gd name="T9" fmla="*/ 19 h 21"/>
                  <a:gd name="T10" fmla="*/ 38 w 76"/>
                  <a:gd name="T11" fmla="*/ 9 h 21"/>
                  <a:gd name="T12" fmla="*/ 68 w 76"/>
                  <a:gd name="T13" fmla="*/ 19 h 21"/>
                  <a:gd name="T14" fmla="*/ 71 w 76"/>
                  <a:gd name="T15" fmla="*/ 21 h 21"/>
                  <a:gd name="T16" fmla="*/ 74 w 76"/>
                  <a:gd name="T17" fmla="*/ 19 h 21"/>
                  <a:gd name="T18" fmla="*/ 74 w 76"/>
                  <a:gd name="T19"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21">
                    <a:moveTo>
                      <a:pt x="74" y="12"/>
                    </a:moveTo>
                    <a:cubicBezTo>
                      <a:pt x="63" y="4"/>
                      <a:pt x="51" y="0"/>
                      <a:pt x="38" y="0"/>
                    </a:cubicBezTo>
                    <a:cubicBezTo>
                      <a:pt x="25" y="0"/>
                      <a:pt x="13" y="4"/>
                      <a:pt x="3" y="12"/>
                    </a:cubicBezTo>
                    <a:cubicBezTo>
                      <a:pt x="1" y="14"/>
                      <a:pt x="0" y="17"/>
                      <a:pt x="2" y="19"/>
                    </a:cubicBezTo>
                    <a:cubicBezTo>
                      <a:pt x="3" y="21"/>
                      <a:pt x="6" y="21"/>
                      <a:pt x="9" y="19"/>
                    </a:cubicBezTo>
                    <a:cubicBezTo>
                      <a:pt x="17" y="12"/>
                      <a:pt x="28" y="9"/>
                      <a:pt x="38" y="9"/>
                    </a:cubicBezTo>
                    <a:cubicBezTo>
                      <a:pt x="49" y="9"/>
                      <a:pt x="59" y="12"/>
                      <a:pt x="68" y="19"/>
                    </a:cubicBezTo>
                    <a:cubicBezTo>
                      <a:pt x="69" y="20"/>
                      <a:pt x="70" y="21"/>
                      <a:pt x="71" y="21"/>
                    </a:cubicBezTo>
                    <a:cubicBezTo>
                      <a:pt x="72" y="21"/>
                      <a:pt x="74" y="20"/>
                      <a:pt x="74" y="19"/>
                    </a:cubicBezTo>
                    <a:cubicBezTo>
                      <a:pt x="76" y="17"/>
                      <a:pt x="76" y="14"/>
                      <a:pt x="74" y="12"/>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97" name="Freeform 96"/>
              <p:cNvSpPr>
                <a:spLocks/>
              </p:cNvSpPr>
              <p:nvPr/>
            </p:nvSpPr>
            <p:spPr bwMode="auto">
              <a:xfrm>
                <a:off x="-609600" y="2022476"/>
                <a:ext cx="153987" cy="57150"/>
              </a:xfrm>
              <a:custGeom>
                <a:avLst/>
                <a:gdLst>
                  <a:gd name="T0" fmla="*/ 38 w 40"/>
                  <a:gd name="T1" fmla="*/ 5 h 15"/>
                  <a:gd name="T2" fmla="*/ 20 w 40"/>
                  <a:gd name="T3" fmla="*/ 0 h 15"/>
                  <a:gd name="T4" fmla="*/ 3 w 40"/>
                  <a:gd name="T5" fmla="*/ 5 h 15"/>
                  <a:gd name="T6" fmla="*/ 1 w 40"/>
                  <a:gd name="T7" fmla="*/ 12 h 15"/>
                  <a:gd name="T8" fmla="*/ 8 w 40"/>
                  <a:gd name="T9" fmla="*/ 13 h 15"/>
                  <a:gd name="T10" fmla="*/ 32 w 40"/>
                  <a:gd name="T11" fmla="*/ 13 h 15"/>
                  <a:gd name="T12" fmla="*/ 35 w 40"/>
                  <a:gd name="T13" fmla="*/ 14 h 15"/>
                  <a:gd name="T14" fmla="*/ 39 w 40"/>
                  <a:gd name="T15" fmla="*/ 12 h 15"/>
                  <a:gd name="T16" fmla="*/ 38 w 40"/>
                  <a:gd name="T17"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0" h="15">
                    <a:moveTo>
                      <a:pt x="38" y="5"/>
                    </a:moveTo>
                    <a:cubicBezTo>
                      <a:pt x="32" y="2"/>
                      <a:pt x="26" y="0"/>
                      <a:pt x="20" y="0"/>
                    </a:cubicBezTo>
                    <a:cubicBezTo>
                      <a:pt x="14" y="0"/>
                      <a:pt x="8" y="2"/>
                      <a:pt x="3" y="5"/>
                    </a:cubicBezTo>
                    <a:cubicBezTo>
                      <a:pt x="0" y="7"/>
                      <a:pt x="0" y="10"/>
                      <a:pt x="1" y="12"/>
                    </a:cubicBezTo>
                    <a:cubicBezTo>
                      <a:pt x="3" y="14"/>
                      <a:pt x="5" y="15"/>
                      <a:pt x="8" y="13"/>
                    </a:cubicBezTo>
                    <a:cubicBezTo>
                      <a:pt x="15" y="8"/>
                      <a:pt x="25" y="8"/>
                      <a:pt x="32" y="13"/>
                    </a:cubicBezTo>
                    <a:cubicBezTo>
                      <a:pt x="33" y="14"/>
                      <a:pt x="34" y="14"/>
                      <a:pt x="35" y="14"/>
                    </a:cubicBezTo>
                    <a:cubicBezTo>
                      <a:pt x="36" y="14"/>
                      <a:pt x="38" y="13"/>
                      <a:pt x="39" y="12"/>
                    </a:cubicBezTo>
                    <a:cubicBezTo>
                      <a:pt x="40" y="10"/>
                      <a:pt x="40" y="7"/>
                      <a:pt x="38" y="5"/>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98" name="Freeform 97"/>
              <p:cNvSpPr>
                <a:spLocks/>
              </p:cNvSpPr>
              <p:nvPr/>
            </p:nvSpPr>
            <p:spPr bwMode="auto">
              <a:xfrm>
                <a:off x="-555625" y="2122488"/>
                <a:ext cx="23812" cy="46038"/>
              </a:xfrm>
              <a:custGeom>
                <a:avLst/>
                <a:gdLst>
                  <a:gd name="T0" fmla="*/ 6 w 6"/>
                  <a:gd name="T1" fmla="*/ 0 h 12"/>
                  <a:gd name="T2" fmla="*/ 0 w 6"/>
                  <a:gd name="T3" fmla="*/ 6 h 12"/>
                  <a:gd name="T4" fmla="*/ 6 w 6"/>
                  <a:gd name="T5" fmla="*/ 12 h 12"/>
                  <a:gd name="T6" fmla="*/ 6 w 6"/>
                  <a:gd name="T7" fmla="*/ 0 h 12"/>
                </a:gdLst>
                <a:ahLst/>
                <a:cxnLst>
                  <a:cxn ang="0">
                    <a:pos x="T0" y="T1"/>
                  </a:cxn>
                  <a:cxn ang="0">
                    <a:pos x="T2" y="T3"/>
                  </a:cxn>
                  <a:cxn ang="0">
                    <a:pos x="T4" y="T5"/>
                  </a:cxn>
                  <a:cxn ang="0">
                    <a:pos x="T6" y="T7"/>
                  </a:cxn>
                </a:cxnLst>
                <a:rect l="0" t="0" r="r" b="b"/>
                <a:pathLst>
                  <a:path w="6" h="12">
                    <a:moveTo>
                      <a:pt x="6" y="0"/>
                    </a:moveTo>
                    <a:cubicBezTo>
                      <a:pt x="2" y="0"/>
                      <a:pt x="0" y="3"/>
                      <a:pt x="0" y="6"/>
                    </a:cubicBezTo>
                    <a:cubicBezTo>
                      <a:pt x="0" y="9"/>
                      <a:pt x="2" y="12"/>
                      <a:pt x="6" y="12"/>
                    </a:cubicBezTo>
                    <a:lnTo>
                      <a:pt x="6"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99" name="Freeform 98"/>
              <p:cNvSpPr>
                <a:spLocks/>
              </p:cNvSpPr>
              <p:nvPr/>
            </p:nvSpPr>
            <p:spPr bwMode="auto">
              <a:xfrm>
                <a:off x="-752475" y="1824038"/>
                <a:ext cx="220662" cy="112713"/>
              </a:xfrm>
              <a:custGeom>
                <a:avLst/>
                <a:gdLst>
                  <a:gd name="T0" fmla="*/ 57 w 57"/>
                  <a:gd name="T1" fmla="*/ 0 h 29"/>
                  <a:gd name="T2" fmla="*/ 57 w 57"/>
                  <a:gd name="T3" fmla="*/ 0 h 29"/>
                  <a:gd name="T4" fmla="*/ 2 w 57"/>
                  <a:gd name="T5" fmla="*/ 20 h 29"/>
                  <a:gd name="T6" fmla="*/ 2 w 57"/>
                  <a:gd name="T7" fmla="*/ 26 h 29"/>
                  <a:gd name="T8" fmla="*/ 8 w 57"/>
                  <a:gd name="T9" fmla="*/ 27 h 29"/>
                  <a:gd name="T10" fmla="*/ 57 w 57"/>
                  <a:gd name="T11" fmla="*/ 9 h 29"/>
                  <a:gd name="T12" fmla="*/ 57 w 57"/>
                  <a:gd name="T13" fmla="*/ 9 h 29"/>
                  <a:gd name="T14" fmla="*/ 57 w 57"/>
                  <a:gd name="T15" fmla="*/ 0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29">
                    <a:moveTo>
                      <a:pt x="57" y="0"/>
                    </a:moveTo>
                    <a:cubicBezTo>
                      <a:pt x="57" y="0"/>
                      <a:pt x="57" y="0"/>
                      <a:pt x="57" y="0"/>
                    </a:cubicBezTo>
                    <a:cubicBezTo>
                      <a:pt x="36" y="0"/>
                      <a:pt x="18" y="6"/>
                      <a:pt x="2" y="20"/>
                    </a:cubicBezTo>
                    <a:cubicBezTo>
                      <a:pt x="0" y="21"/>
                      <a:pt x="0" y="24"/>
                      <a:pt x="2" y="26"/>
                    </a:cubicBezTo>
                    <a:cubicBezTo>
                      <a:pt x="4" y="28"/>
                      <a:pt x="7" y="29"/>
                      <a:pt x="8" y="27"/>
                    </a:cubicBezTo>
                    <a:cubicBezTo>
                      <a:pt x="22" y="15"/>
                      <a:pt x="39" y="9"/>
                      <a:pt x="57" y="9"/>
                    </a:cubicBezTo>
                    <a:cubicBezTo>
                      <a:pt x="57" y="9"/>
                      <a:pt x="57" y="9"/>
                      <a:pt x="57" y="9"/>
                    </a:cubicBezTo>
                    <a:lnTo>
                      <a:pt x="57"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00" name="Freeform 99"/>
              <p:cNvSpPr>
                <a:spLocks/>
              </p:cNvSpPr>
              <p:nvPr/>
            </p:nvSpPr>
            <p:spPr bwMode="auto">
              <a:xfrm>
                <a:off x="-679450" y="1925638"/>
                <a:ext cx="147637" cy="80963"/>
              </a:xfrm>
              <a:custGeom>
                <a:avLst/>
                <a:gdLst>
                  <a:gd name="T0" fmla="*/ 38 w 38"/>
                  <a:gd name="T1" fmla="*/ 0 h 21"/>
                  <a:gd name="T2" fmla="*/ 3 w 38"/>
                  <a:gd name="T3" fmla="*/ 12 h 21"/>
                  <a:gd name="T4" fmla="*/ 2 w 38"/>
                  <a:gd name="T5" fmla="*/ 19 h 21"/>
                  <a:gd name="T6" fmla="*/ 8 w 38"/>
                  <a:gd name="T7" fmla="*/ 19 h 21"/>
                  <a:gd name="T8" fmla="*/ 38 w 38"/>
                  <a:gd name="T9" fmla="*/ 9 h 21"/>
                  <a:gd name="T10" fmla="*/ 38 w 38"/>
                  <a:gd name="T11" fmla="*/ 0 h 21"/>
                </a:gdLst>
                <a:ahLst/>
                <a:cxnLst>
                  <a:cxn ang="0">
                    <a:pos x="T0" y="T1"/>
                  </a:cxn>
                  <a:cxn ang="0">
                    <a:pos x="T2" y="T3"/>
                  </a:cxn>
                  <a:cxn ang="0">
                    <a:pos x="T4" y="T5"/>
                  </a:cxn>
                  <a:cxn ang="0">
                    <a:pos x="T6" y="T7"/>
                  </a:cxn>
                  <a:cxn ang="0">
                    <a:pos x="T8" y="T9"/>
                  </a:cxn>
                  <a:cxn ang="0">
                    <a:pos x="T10" y="T11"/>
                  </a:cxn>
                </a:cxnLst>
                <a:rect l="0" t="0" r="r" b="b"/>
                <a:pathLst>
                  <a:path w="38" h="21">
                    <a:moveTo>
                      <a:pt x="38" y="0"/>
                    </a:moveTo>
                    <a:cubicBezTo>
                      <a:pt x="26" y="0"/>
                      <a:pt x="13" y="4"/>
                      <a:pt x="3" y="12"/>
                    </a:cubicBezTo>
                    <a:cubicBezTo>
                      <a:pt x="1" y="14"/>
                      <a:pt x="0" y="17"/>
                      <a:pt x="2" y="19"/>
                    </a:cubicBezTo>
                    <a:cubicBezTo>
                      <a:pt x="3" y="21"/>
                      <a:pt x="6" y="21"/>
                      <a:pt x="8" y="19"/>
                    </a:cubicBezTo>
                    <a:cubicBezTo>
                      <a:pt x="17" y="12"/>
                      <a:pt x="26" y="9"/>
                      <a:pt x="38" y="9"/>
                    </a:cubicBezTo>
                    <a:lnTo>
                      <a:pt x="38"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sp>
            <p:nvSpPr>
              <p:cNvPr id="101" name="Freeform 100"/>
              <p:cNvSpPr>
                <a:spLocks/>
              </p:cNvSpPr>
              <p:nvPr/>
            </p:nvSpPr>
            <p:spPr bwMode="auto">
              <a:xfrm>
                <a:off x="-609600" y="2022476"/>
                <a:ext cx="77787" cy="57150"/>
              </a:xfrm>
              <a:custGeom>
                <a:avLst/>
                <a:gdLst>
                  <a:gd name="T0" fmla="*/ 20 w 20"/>
                  <a:gd name="T1" fmla="*/ 0 h 15"/>
                  <a:gd name="T2" fmla="*/ 20 w 20"/>
                  <a:gd name="T3" fmla="*/ 0 h 15"/>
                  <a:gd name="T4" fmla="*/ 3 w 20"/>
                  <a:gd name="T5" fmla="*/ 5 h 15"/>
                  <a:gd name="T6" fmla="*/ 1 w 20"/>
                  <a:gd name="T7" fmla="*/ 12 h 15"/>
                  <a:gd name="T8" fmla="*/ 8 w 20"/>
                  <a:gd name="T9" fmla="*/ 13 h 15"/>
                  <a:gd name="T10" fmla="*/ 20 w 20"/>
                  <a:gd name="T11" fmla="*/ 10 h 15"/>
                  <a:gd name="T12" fmla="*/ 20 w 2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20" h="15">
                    <a:moveTo>
                      <a:pt x="20" y="0"/>
                    </a:moveTo>
                    <a:cubicBezTo>
                      <a:pt x="20" y="0"/>
                      <a:pt x="20" y="0"/>
                      <a:pt x="20" y="0"/>
                    </a:cubicBezTo>
                    <a:cubicBezTo>
                      <a:pt x="14" y="0"/>
                      <a:pt x="8" y="2"/>
                      <a:pt x="3" y="5"/>
                    </a:cubicBezTo>
                    <a:cubicBezTo>
                      <a:pt x="0" y="7"/>
                      <a:pt x="0" y="10"/>
                      <a:pt x="1" y="12"/>
                    </a:cubicBezTo>
                    <a:cubicBezTo>
                      <a:pt x="3" y="14"/>
                      <a:pt x="5" y="15"/>
                      <a:pt x="8" y="13"/>
                    </a:cubicBezTo>
                    <a:cubicBezTo>
                      <a:pt x="11" y="11"/>
                      <a:pt x="16" y="10"/>
                      <a:pt x="20" y="10"/>
                    </a:cubicBezTo>
                    <a:lnTo>
                      <a:pt x="20"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1100"/>
              </a:p>
            </p:txBody>
          </p:sp>
        </p:grpSp>
      </p:grpSp>
      <p:pic>
        <p:nvPicPr>
          <p:cNvPr id="51" name="Picture 50"/>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96472" y="313094"/>
            <a:ext cx="2915139" cy="335855"/>
          </a:xfrm>
          <a:prstGeom prst="rect">
            <a:avLst/>
          </a:prstGeom>
        </p:spPr>
      </p:pic>
    </p:spTree>
    <p:extLst>
      <p:ext uri="{BB962C8B-B14F-4D97-AF65-F5344CB8AC3E}">
        <p14:creationId xmlns:p14="http://schemas.microsoft.com/office/powerpoint/2010/main" val="596442327"/>
      </p:ext>
    </p:extLst>
  </p:cSld>
  <p:clrMapOvr>
    <a:masterClrMapping/>
  </p:clrMapOvr>
  <p:transition spd="med">
    <p:fade/>
  </p:transition>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21458</TotalTime>
  <Words>3403</Words>
  <Application>Microsoft Office PowerPoint</Application>
  <PresentationFormat>Format US (216 x 279 mm)</PresentationFormat>
  <Paragraphs>950</Paragraphs>
  <Slides>46</Slides>
  <Notes>46</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46</vt:i4>
      </vt:variant>
    </vt:vector>
  </HeadingPairs>
  <TitlesOfParts>
    <vt:vector size="55" baseType="lpstr">
      <vt:lpstr>ＭＳ Ｐゴシック</vt:lpstr>
      <vt:lpstr>Arial</vt:lpstr>
      <vt:lpstr>Calibri</vt:lpstr>
      <vt:lpstr>CiscoSans</vt:lpstr>
      <vt:lpstr>CiscoSans ExtraLight</vt:lpstr>
      <vt:lpstr>CiscoSans Thin</vt:lpstr>
      <vt:lpstr>Times New Roman</vt:lpstr>
      <vt:lpstr>Wingdings</vt:lpstr>
      <vt:lpstr>Default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Steven Pius (spius)</dc:creator>
  <cp:lastModifiedBy>Jean-Jacques</cp:lastModifiedBy>
  <cp:revision>261</cp:revision>
  <dcterms:created xsi:type="dcterms:W3CDTF">2016-08-22T22:27:36Z</dcterms:created>
  <dcterms:modified xsi:type="dcterms:W3CDTF">2018-05-05T04:16:04Z</dcterms:modified>
</cp:coreProperties>
</file>